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374" r:id="rId2"/>
    <p:sldId id="591" r:id="rId3"/>
    <p:sldId id="597" r:id="rId4"/>
    <p:sldId id="592" r:id="rId5"/>
    <p:sldId id="602" r:id="rId6"/>
    <p:sldId id="604" r:id="rId7"/>
    <p:sldId id="644" r:id="rId8"/>
    <p:sldId id="645" r:id="rId9"/>
    <p:sldId id="598" r:id="rId10"/>
    <p:sldId id="643" r:id="rId11"/>
    <p:sldId id="613" r:id="rId12"/>
    <p:sldId id="610" r:id="rId13"/>
    <p:sldId id="624" r:id="rId14"/>
    <p:sldId id="622" r:id="rId15"/>
    <p:sldId id="677" r:id="rId16"/>
    <p:sldId id="678" r:id="rId17"/>
    <p:sldId id="679" r:id="rId18"/>
    <p:sldId id="680" r:id="rId19"/>
    <p:sldId id="681" r:id="rId20"/>
    <p:sldId id="682" r:id="rId21"/>
    <p:sldId id="684" r:id="rId22"/>
    <p:sldId id="685" r:id="rId23"/>
    <p:sldId id="686" r:id="rId24"/>
    <p:sldId id="687" r:id="rId25"/>
    <p:sldId id="662" r:id="rId26"/>
    <p:sldId id="690" r:id="rId27"/>
    <p:sldId id="691" r:id="rId28"/>
    <p:sldId id="692" r:id="rId29"/>
    <p:sldId id="671" r:id="rId30"/>
    <p:sldId id="673" r:id="rId31"/>
    <p:sldId id="674" r:id="rId32"/>
    <p:sldId id="675" r:id="rId33"/>
    <p:sldId id="694" r:id="rId34"/>
    <p:sldId id="695" r:id="rId35"/>
    <p:sldId id="693" r:id="rId36"/>
    <p:sldId id="600" r:id="rId37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9078" autoAdjust="0"/>
  </p:normalViewPr>
  <p:slideViewPr>
    <p:cSldViewPr snapToGrid="0">
      <p:cViewPr varScale="1">
        <p:scale>
          <a:sx n="101" d="100"/>
          <a:sy n="101" d="100"/>
        </p:scale>
        <p:origin x="72" y="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  <p:sld r:id="rId28" collapse="1"/>
      <p:sld r:id="rId29" collapse="1"/>
      <p:sld r:id="rId30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1.xml"/><Relationship Id="rId13" Type="http://schemas.openxmlformats.org/officeDocument/2006/relationships/slide" Target="slides/slide17.xml"/><Relationship Id="rId18" Type="http://schemas.openxmlformats.org/officeDocument/2006/relationships/slide" Target="slides/slide22.xml"/><Relationship Id="rId26" Type="http://schemas.openxmlformats.org/officeDocument/2006/relationships/slide" Target="slides/slide30.xml"/><Relationship Id="rId3" Type="http://schemas.openxmlformats.org/officeDocument/2006/relationships/slide" Target="slides/slide5.xml"/><Relationship Id="rId21" Type="http://schemas.openxmlformats.org/officeDocument/2006/relationships/slide" Target="slides/slide25.xml"/><Relationship Id="rId7" Type="http://schemas.openxmlformats.org/officeDocument/2006/relationships/slide" Target="slides/slide9.xml"/><Relationship Id="rId12" Type="http://schemas.openxmlformats.org/officeDocument/2006/relationships/slide" Target="slides/slide16.xml"/><Relationship Id="rId17" Type="http://schemas.openxmlformats.org/officeDocument/2006/relationships/slide" Target="slides/slide21.xml"/><Relationship Id="rId25" Type="http://schemas.openxmlformats.org/officeDocument/2006/relationships/slide" Target="slides/slide29.xml"/><Relationship Id="rId2" Type="http://schemas.openxmlformats.org/officeDocument/2006/relationships/slide" Target="slides/slide4.xml"/><Relationship Id="rId16" Type="http://schemas.openxmlformats.org/officeDocument/2006/relationships/slide" Target="slides/slide20.xml"/><Relationship Id="rId20" Type="http://schemas.openxmlformats.org/officeDocument/2006/relationships/slide" Target="slides/slide24.xml"/><Relationship Id="rId29" Type="http://schemas.openxmlformats.org/officeDocument/2006/relationships/slide" Target="slides/slide33.xml"/><Relationship Id="rId1" Type="http://schemas.openxmlformats.org/officeDocument/2006/relationships/slide" Target="slides/slide3.xml"/><Relationship Id="rId6" Type="http://schemas.openxmlformats.org/officeDocument/2006/relationships/slide" Target="slides/slide8.xml"/><Relationship Id="rId11" Type="http://schemas.openxmlformats.org/officeDocument/2006/relationships/slide" Target="slides/slide15.xml"/><Relationship Id="rId24" Type="http://schemas.openxmlformats.org/officeDocument/2006/relationships/slide" Target="slides/slide28.xml"/><Relationship Id="rId5" Type="http://schemas.openxmlformats.org/officeDocument/2006/relationships/slide" Target="slides/slide7.xml"/><Relationship Id="rId15" Type="http://schemas.openxmlformats.org/officeDocument/2006/relationships/slide" Target="slides/slide19.xml"/><Relationship Id="rId23" Type="http://schemas.openxmlformats.org/officeDocument/2006/relationships/slide" Target="slides/slide27.xml"/><Relationship Id="rId28" Type="http://schemas.openxmlformats.org/officeDocument/2006/relationships/slide" Target="slides/slide32.xml"/><Relationship Id="rId10" Type="http://schemas.openxmlformats.org/officeDocument/2006/relationships/slide" Target="slides/slide14.xml"/><Relationship Id="rId19" Type="http://schemas.openxmlformats.org/officeDocument/2006/relationships/slide" Target="slides/slide23.xml"/><Relationship Id="rId4" Type="http://schemas.openxmlformats.org/officeDocument/2006/relationships/slide" Target="slides/slide6.xml"/><Relationship Id="rId9" Type="http://schemas.openxmlformats.org/officeDocument/2006/relationships/slide" Target="slides/slide12.xml"/><Relationship Id="rId14" Type="http://schemas.openxmlformats.org/officeDocument/2006/relationships/slide" Target="slides/slide18.xml"/><Relationship Id="rId22" Type="http://schemas.openxmlformats.org/officeDocument/2006/relationships/slide" Target="slides/slide26.xml"/><Relationship Id="rId27" Type="http://schemas.openxmlformats.org/officeDocument/2006/relationships/slide" Target="slides/slide31.xml"/><Relationship Id="rId30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38475" cy="464506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40" y="1"/>
            <a:ext cx="3038475" cy="464506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1D07A943-74EA-4436-B359-8024994EFB30}" type="datetimeFigureOut">
              <a:rPr lang="en-US" smtClean="0"/>
              <a:t>2/21/2018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830322"/>
            <a:ext cx="3038475" cy="464506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40" y="8830322"/>
            <a:ext cx="3038475" cy="464506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6614A303-E4A8-42DB-AB93-B5BCE6D9F50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0596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605" tIns="46802" rIns="93605" bIns="46802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605" tIns="46802" rIns="93605" bIns="46802" rtlCol="0"/>
          <a:lstStyle>
            <a:lvl1pPr algn="r">
              <a:defRPr sz="1200"/>
            </a:lvl1pPr>
          </a:lstStyle>
          <a:p>
            <a:fld id="{5BE8FDE4-21F5-814B-9CF4-FC440B9408B2}" type="datetimeFigureOut">
              <a:rPr lang="en-US" smtClean="0"/>
              <a:t>2/21/2018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605" tIns="46802" rIns="93605" bIns="4680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605" tIns="46802" rIns="93605" bIns="4680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3605" tIns="46802" rIns="93605" bIns="4680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lIns="93605" tIns="46802" rIns="93605" bIns="46802" rtlCol="0" anchor="b"/>
          <a:lstStyle>
            <a:lvl1pPr algn="r">
              <a:defRPr sz="1200"/>
            </a:lvl1pPr>
          </a:lstStyle>
          <a:p>
            <a:fld id="{16D08B28-6FE5-E349-A062-2CEB279959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311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09B6-4B3A-6F41-9D7B-77F3F09BF360}" type="datetimeFigureOut">
              <a:rPr lang="en-US" smtClean="0"/>
              <a:t>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CA43-993E-5A4B-B2D0-098694D77B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62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09B6-4B3A-6F41-9D7B-77F3F09BF360}" type="datetimeFigureOut">
              <a:rPr lang="en-US" smtClean="0"/>
              <a:t>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CA43-993E-5A4B-B2D0-098694D77B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36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09B6-4B3A-6F41-9D7B-77F3F09BF360}" type="datetimeFigureOut">
              <a:rPr lang="en-US" smtClean="0"/>
              <a:t>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CA43-993E-5A4B-B2D0-098694D77B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36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09B6-4B3A-6F41-9D7B-77F3F09BF360}" type="datetimeFigureOut">
              <a:rPr lang="en-US" smtClean="0"/>
              <a:t>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CA43-993E-5A4B-B2D0-098694D77B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104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09B6-4B3A-6F41-9D7B-77F3F09BF360}" type="datetimeFigureOut">
              <a:rPr lang="en-US" smtClean="0"/>
              <a:t>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CA43-993E-5A4B-B2D0-098694D77B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53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09B6-4B3A-6F41-9D7B-77F3F09BF360}" type="datetimeFigureOut">
              <a:rPr lang="en-US" smtClean="0"/>
              <a:t>2/21/2018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CA43-993E-5A4B-B2D0-098694D77B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434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09B6-4B3A-6F41-9D7B-77F3F09BF360}" type="datetimeFigureOut">
              <a:rPr lang="en-US" smtClean="0"/>
              <a:t>2/21/2018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CA43-993E-5A4B-B2D0-098694D77B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43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09B6-4B3A-6F41-9D7B-77F3F09BF360}" type="datetimeFigureOut">
              <a:rPr lang="en-US" smtClean="0"/>
              <a:t>2/21/2018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CA43-993E-5A4B-B2D0-098694D77B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18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09B6-4B3A-6F41-9D7B-77F3F09BF360}" type="datetimeFigureOut">
              <a:rPr lang="en-US" smtClean="0"/>
              <a:t>2/21/2018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CA43-993E-5A4B-B2D0-098694D77B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33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09B6-4B3A-6F41-9D7B-77F3F09BF360}" type="datetimeFigureOut">
              <a:rPr lang="en-US" smtClean="0"/>
              <a:t>2/21/2018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CA43-993E-5A4B-B2D0-098694D77B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419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C09B6-4B3A-6F41-9D7B-77F3F09BF360}" type="datetimeFigureOut">
              <a:rPr lang="en-US" smtClean="0"/>
              <a:t>2/21/2018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CA43-993E-5A4B-B2D0-098694D77B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888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C09B6-4B3A-6F41-9D7B-77F3F09BF360}" type="datetimeFigureOut">
              <a:rPr lang="en-US" smtClean="0"/>
              <a:t>2/21/2018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DCA43-993E-5A4B-B2D0-098694D77B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634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tif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485" y="0"/>
            <a:ext cx="9150485" cy="6858000"/>
          </a:xfrm>
          <a:prstGeom prst="rect">
            <a:avLst/>
          </a:prstGeom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-6485" y="2241300"/>
            <a:ext cx="9144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28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REHABILITATION OF LINCOLN MEMORIAL</a:t>
            </a:r>
          </a:p>
          <a:p>
            <a:pPr algn="r"/>
            <a:r>
              <a:rPr lang="en-US" sz="20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Section 106 Consulting Parties Meeting</a:t>
            </a:r>
            <a:endParaRPr lang="en-US" sz="2000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0" algn="r"/>
            <a:r>
              <a:rPr lang="en-US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21 February 2018</a:t>
            </a:r>
            <a:endParaRPr lang="en-US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endParaRPr lang="en-US" sz="120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endParaRPr lang="en-US" sz="12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053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79770"/>
            <a:ext cx="9144000" cy="42025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89709"/>
            <a:ext cx="9133610" cy="467591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734993" y="1748561"/>
            <a:ext cx="115557" cy="108334"/>
          </a:xfrm>
          <a:prstGeom prst="rect">
            <a:avLst/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6878185" y="1697051"/>
            <a:ext cx="1880643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88" dirty="0"/>
              <a:t>DRAFT AREA OF POTENTIAL EFFECT (APE)</a:t>
            </a:r>
            <a:endParaRPr lang="en-US" sz="1350" dirty="0"/>
          </a:p>
        </p:txBody>
      </p:sp>
      <p:sp>
        <p:nvSpPr>
          <p:cNvPr id="6" name="Freeform 5"/>
          <p:cNvSpPr/>
          <p:nvPr/>
        </p:nvSpPr>
        <p:spPr>
          <a:xfrm>
            <a:off x="160388" y="810697"/>
            <a:ext cx="3819161" cy="5511700"/>
          </a:xfrm>
          <a:custGeom>
            <a:avLst/>
            <a:gdLst>
              <a:gd name="connsiteX0" fmla="*/ 0 w 4038600"/>
              <a:gd name="connsiteY0" fmla="*/ 0 h 5838825"/>
              <a:gd name="connsiteX1" fmla="*/ 19050 w 4038600"/>
              <a:gd name="connsiteY1" fmla="*/ 171450 h 5838825"/>
              <a:gd name="connsiteX2" fmla="*/ 28575 w 4038600"/>
              <a:gd name="connsiteY2" fmla="*/ 219075 h 5838825"/>
              <a:gd name="connsiteX3" fmla="*/ 38100 w 4038600"/>
              <a:gd name="connsiteY3" fmla="*/ 266700 h 5838825"/>
              <a:gd name="connsiteX4" fmla="*/ 66675 w 4038600"/>
              <a:gd name="connsiteY4" fmla="*/ 361950 h 5838825"/>
              <a:gd name="connsiteX5" fmla="*/ 400050 w 4038600"/>
              <a:gd name="connsiteY5" fmla="*/ 371475 h 5838825"/>
              <a:gd name="connsiteX6" fmla="*/ 476250 w 4038600"/>
              <a:gd name="connsiteY6" fmla="*/ 428625 h 5838825"/>
              <a:gd name="connsiteX7" fmla="*/ 533400 w 4038600"/>
              <a:gd name="connsiteY7" fmla="*/ 571500 h 5838825"/>
              <a:gd name="connsiteX8" fmla="*/ 676275 w 4038600"/>
              <a:gd name="connsiteY8" fmla="*/ 838200 h 5838825"/>
              <a:gd name="connsiteX9" fmla="*/ 857250 w 4038600"/>
              <a:gd name="connsiteY9" fmla="*/ 1104900 h 5838825"/>
              <a:gd name="connsiteX10" fmla="*/ 1143000 w 4038600"/>
              <a:gd name="connsiteY10" fmla="*/ 1466850 h 5838825"/>
              <a:gd name="connsiteX11" fmla="*/ 1657350 w 4038600"/>
              <a:gd name="connsiteY11" fmla="*/ 1933575 h 5838825"/>
              <a:gd name="connsiteX12" fmla="*/ 2276475 w 4038600"/>
              <a:gd name="connsiteY12" fmla="*/ 2286000 h 5838825"/>
              <a:gd name="connsiteX13" fmla="*/ 2409825 w 4038600"/>
              <a:gd name="connsiteY13" fmla="*/ 2390775 h 5838825"/>
              <a:gd name="connsiteX14" fmla="*/ 2362200 w 4038600"/>
              <a:gd name="connsiteY14" fmla="*/ 2600325 h 5838825"/>
              <a:gd name="connsiteX15" fmla="*/ 2305050 w 4038600"/>
              <a:gd name="connsiteY15" fmla="*/ 2800350 h 5838825"/>
              <a:gd name="connsiteX16" fmla="*/ 2276475 w 4038600"/>
              <a:gd name="connsiteY16" fmla="*/ 3048000 h 5838825"/>
              <a:gd name="connsiteX17" fmla="*/ 2286000 w 4038600"/>
              <a:gd name="connsiteY17" fmla="*/ 3305175 h 5838825"/>
              <a:gd name="connsiteX18" fmla="*/ 2343150 w 4038600"/>
              <a:gd name="connsiteY18" fmla="*/ 3590925 h 5838825"/>
              <a:gd name="connsiteX19" fmla="*/ 2409825 w 4038600"/>
              <a:gd name="connsiteY19" fmla="*/ 3857625 h 5838825"/>
              <a:gd name="connsiteX20" fmla="*/ 2638425 w 4038600"/>
              <a:gd name="connsiteY20" fmla="*/ 4286250 h 5838825"/>
              <a:gd name="connsiteX21" fmla="*/ 3152775 w 4038600"/>
              <a:gd name="connsiteY21" fmla="*/ 4953000 h 5838825"/>
              <a:gd name="connsiteX22" fmla="*/ 4038600 w 4038600"/>
              <a:gd name="connsiteY22" fmla="*/ 5838825 h 5838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038600" h="5838825">
                <a:moveTo>
                  <a:pt x="0" y="0"/>
                </a:moveTo>
                <a:lnTo>
                  <a:pt x="19050" y="171450"/>
                </a:lnTo>
                <a:lnTo>
                  <a:pt x="28575" y="219075"/>
                </a:lnTo>
                <a:lnTo>
                  <a:pt x="38100" y="266700"/>
                </a:lnTo>
                <a:lnTo>
                  <a:pt x="66675" y="361950"/>
                </a:lnTo>
                <a:lnTo>
                  <a:pt x="400050" y="371475"/>
                </a:lnTo>
                <a:lnTo>
                  <a:pt x="476250" y="428625"/>
                </a:lnTo>
                <a:lnTo>
                  <a:pt x="533400" y="571500"/>
                </a:lnTo>
                <a:lnTo>
                  <a:pt x="676275" y="838200"/>
                </a:lnTo>
                <a:lnTo>
                  <a:pt x="857250" y="1104900"/>
                </a:lnTo>
                <a:lnTo>
                  <a:pt x="1143000" y="1466850"/>
                </a:lnTo>
                <a:lnTo>
                  <a:pt x="1657350" y="1933575"/>
                </a:lnTo>
                <a:lnTo>
                  <a:pt x="2276475" y="2286000"/>
                </a:lnTo>
                <a:lnTo>
                  <a:pt x="2409825" y="2390775"/>
                </a:lnTo>
                <a:lnTo>
                  <a:pt x="2362200" y="2600325"/>
                </a:lnTo>
                <a:lnTo>
                  <a:pt x="2305050" y="2800350"/>
                </a:lnTo>
                <a:lnTo>
                  <a:pt x="2276475" y="3048000"/>
                </a:lnTo>
                <a:lnTo>
                  <a:pt x="2286000" y="3305175"/>
                </a:lnTo>
                <a:lnTo>
                  <a:pt x="2343150" y="3590925"/>
                </a:lnTo>
                <a:lnTo>
                  <a:pt x="2409825" y="3857625"/>
                </a:lnTo>
                <a:lnTo>
                  <a:pt x="2638425" y="4286250"/>
                </a:lnTo>
                <a:lnTo>
                  <a:pt x="3152775" y="4953000"/>
                </a:lnTo>
                <a:lnTo>
                  <a:pt x="4038600" y="5838825"/>
                </a:lnTo>
              </a:path>
            </a:pathLst>
          </a:custGeom>
          <a:noFill/>
          <a:ln w="22225">
            <a:solidFill>
              <a:schemeClr val="accent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Freeform 12"/>
          <p:cNvSpPr/>
          <p:nvPr/>
        </p:nvSpPr>
        <p:spPr>
          <a:xfrm>
            <a:off x="3503916" y="785716"/>
            <a:ext cx="5629694" cy="214060"/>
          </a:xfrm>
          <a:custGeom>
            <a:avLst/>
            <a:gdLst>
              <a:gd name="connsiteX0" fmla="*/ 0 w 5572125"/>
              <a:gd name="connsiteY0" fmla="*/ 0 h 219075"/>
              <a:gd name="connsiteX1" fmla="*/ 571500 w 5572125"/>
              <a:gd name="connsiteY1" fmla="*/ 190500 h 219075"/>
              <a:gd name="connsiteX2" fmla="*/ 5572125 w 5572125"/>
              <a:gd name="connsiteY2" fmla="*/ 219075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72125" h="219075">
                <a:moveTo>
                  <a:pt x="0" y="0"/>
                </a:moveTo>
                <a:lnTo>
                  <a:pt x="571500" y="190500"/>
                </a:lnTo>
                <a:lnTo>
                  <a:pt x="5572125" y="219075"/>
                </a:lnTo>
              </a:path>
            </a:pathLst>
          </a:custGeom>
          <a:noFill/>
          <a:ln w="22225">
            <a:solidFill>
              <a:schemeClr val="accent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Oval 3"/>
          <p:cNvSpPr/>
          <p:nvPr/>
        </p:nvSpPr>
        <p:spPr>
          <a:xfrm>
            <a:off x="4171950" y="3796291"/>
            <a:ext cx="174009" cy="17445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/>
          <p:cNvSpPr txBox="1"/>
          <p:nvPr/>
        </p:nvSpPr>
        <p:spPr>
          <a:xfrm>
            <a:off x="4167187" y="3779718"/>
            <a:ext cx="235962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88" dirty="0">
                <a:solidFill>
                  <a:schemeClr val="bg1"/>
                </a:solidFill>
              </a:rPr>
              <a:t>1</a:t>
            </a:r>
            <a:endParaRPr lang="en-US" sz="1350" dirty="0">
              <a:solidFill>
                <a:schemeClr val="bg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721175" y="2039952"/>
            <a:ext cx="143192" cy="14319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/>
          <p:cNvSpPr txBox="1"/>
          <p:nvPr/>
        </p:nvSpPr>
        <p:spPr>
          <a:xfrm>
            <a:off x="6697672" y="2002214"/>
            <a:ext cx="235962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88" dirty="0">
                <a:solidFill>
                  <a:schemeClr val="bg1"/>
                </a:solidFill>
              </a:rPr>
              <a:t>1</a:t>
            </a:r>
            <a:endParaRPr lang="en-US" sz="135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78185" y="2004297"/>
            <a:ext cx="1066318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88" dirty="0"/>
              <a:t>LINCOLN MEMORIAL </a:t>
            </a:r>
            <a:endParaRPr lang="en-US" sz="1350" dirty="0"/>
          </a:p>
        </p:txBody>
      </p:sp>
      <p:sp>
        <p:nvSpPr>
          <p:cNvPr id="17" name="TextBox 16"/>
          <p:cNvSpPr txBox="1"/>
          <p:nvPr/>
        </p:nvSpPr>
        <p:spPr>
          <a:xfrm>
            <a:off x="6873124" y="1842371"/>
            <a:ext cx="1217000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88" i="1" dirty="0"/>
              <a:t>Cultural Resources in APE</a:t>
            </a:r>
            <a:endParaRPr lang="en-US" sz="1350" i="1" dirty="0"/>
          </a:p>
        </p:txBody>
      </p:sp>
      <p:sp>
        <p:nvSpPr>
          <p:cNvPr id="18" name="Rectangle 17"/>
          <p:cNvSpPr/>
          <p:nvPr/>
        </p:nvSpPr>
        <p:spPr>
          <a:xfrm>
            <a:off x="6734993" y="1572348"/>
            <a:ext cx="115557" cy="108334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/>
          <p:cNvSpPr txBox="1"/>
          <p:nvPr/>
        </p:nvSpPr>
        <p:spPr>
          <a:xfrm>
            <a:off x="6873423" y="1525601"/>
            <a:ext cx="787395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88" dirty="0"/>
              <a:t>PROJECT AREA</a:t>
            </a:r>
            <a:endParaRPr lang="en-US" sz="1350" dirty="0"/>
          </a:p>
        </p:txBody>
      </p:sp>
      <p:sp>
        <p:nvSpPr>
          <p:cNvPr id="20" name="Rectangle 19"/>
          <p:cNvSpPr/>
          <p:nvPr/>
        </p:nvSpPr>
        <p:spPr>
          <a:xfrm>
            <a:off x="6734993" y="2420073"/>
            <a:ext cx="115557" cy="108334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/>
          <p:cNvSpPr txBox="1"/>
          <p:nvPr/>
        </p:nvSpPr>
        <p:spPr>
          <a:xfrm>
            <a:off x="6878185" y="2375772"/>
            <a:ext cx="1808508" cy="4560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88" dirty="0"/>
              <a:t>EAST AND WEST POTOMAC PARKS AND</a:t>
            </a:r>
          </a:p>
          <a:p>
            <a:r>
              <a:rPr lang="en-US" sz="788" dirty="0"/>
              <a:t>NATIONAL MALL NATIONAL REGISTER </a:t>
            </a:r>
          </a:p>
          <a:p>
            <a:r>
              <a:rPr lang="en-US" sz="788" dirty="0"/>
              <a:t>HISTORIC DISTRICTS </a:t>
            </a:r>
            <a:endParaRPr lang="en-US" sz="1350" dirty="0"/>
          </a:p>
        </p:txBody>
      </p:sp>
      <p:sp>
        <p:nvSpPr>
          <p:cNvPr id="11" name="Oval 10"/>
          <p:cNvSpPr/>
          <p:nvPr/>
        </p:nvSpPr>
        <p:spPr>
          <a:xfrm>
            <a:off x="6716412" y="2206639"/>
            <a:ext cx="152699" cy="1526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Oval 22"/>
          <p:cNvSpPr/>
          <p:nvPr/>
        </p:nvSpPr>
        <p:spPr>
          <a:xfrm>
            <a:off x="4170896" y="4059471"/>
            <a:ext cx="179154" cy="17915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TextBox 21"/>
          <p:cNvSpPr txBox="1"/>
          <p:nvPr/>
        </p:nvSpPr>
        <p:spPr>
          <a:xfrm>
            <a:off x="4166854" y="4041332"/>
            <a:ext cx="235962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88" dirty="0">
                <a:solidFill>
                  <a:schemeClr val="bg1"/>
                </a:solidFill>
              </a:rPr>
              <a:t>2</a:t>
            </a:r>
            <a:endParaRPr lang="en-US" sz="135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697062" y="2180948"/>
            <a:ext cx="235962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88" dirty="0">
                <a:solidFill>
                  <a:schemeClr val="bg1"/>
                </a:solidFill>
              </a:rPr>
              <a:t>2</a:t>
            </a:r>
            <a:endParaRPr lang="en-US" sz="135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82947" y="2185245"/>
            <a:ext cx="1491114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88" dirty="0"/>
              <a:t>LINCOLN MEMORIAL GROUNDS</a:t>
            </a:r>
            <a:endParaRPr lang="en-US" sz="1350" dirty="0"/>
          </a:p>
        </p:txBody>
      </p:sp>
      <p:sp>
        <p:nvSpPr>
          <p:cNvPr id="28" name="Oval 27"/>
          <p:cNvSpPr/>
          <p:nvPr/>
        </p:nvSpPr>
        <p:spPr>
          <a:xfrm>
            <a:off x="3737504" y="2893558"/>
            <a:ext cx="1756764" cy="1740486"/>
          </a:xfrm>
          <a:prstGeom prst="ellipse">
            <a:avLst/>
          </a:prstGeom>
          <a:noFill/>
          <a:ln w="2222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1849" y="115210"/>
            <a:ext cx="584763" cy="55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724891" y="5465619"/>
            <a:ext cx="3210791" cy="102118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0" y="5471137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AREA OF POTENTIAL EFFECT (APE)</a:t>
            </a:r>
            <a:endParaRPr lang="en-US" sz="120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endParaRPr lang="en-US" sz="12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3673503" y="2822713"/>
            <a:ext cx="4810539" cy="1884459"/>
          </a:xfrm>
          <a:custGeom>
            <a:avLst/>
            <a:gdLst>
              <a:gd name="connsiteX0" fmla="*/ 4802587 w 4810539"/>
              <a:gd name="connsiteY0" fmla="*/ 413468 h 1884459"/>
              <a:gd name="connsiteX1" fmla="*/ 4802587 w 4810539"/>
              <a:gd name="connsiteY1" fmla="*/ 1319917 h 1884459"/>
              <a:gd name="connsiteX2" fmla="*/ 4810539 w 4810539"/>
              <a:gd name="connsiteY2" fmla="*/ 1319917 h 1884459"/>
              <a:gd name="connsiteX3" fmla="*/ 993913 w 4810539"/>
              <a:gd name="connsiteY3" fmla="*/ 1884459 h 1884459"/>
              <a:gd name="connsiteX4" fmla="*/ 755374 w 4810539"/>
              <a:gd name="connsiteY4" fmla="*/ 1860605 h 1884459"/>
              <a:gd name="connsiteX5" fmla="*/ 508883 w 4810539"/>
              <a:gd name="connsiteY5" fmla="*/ 1781092 h 1884459"/>
              <a:gd name="connsiteX6" fmla="*/ 286247 w 4810539"/>
              <a:gd name="connsiteY6" fmla="*/ 1614115 h 1884459"/>
              <a:gd name="connsiteX7" fmla="*/ 87464 w 4810539"/>
              <a:gd name="connsiteY7" fmla="*/ 1383527 h 1884459"/>
              <a:gd name="connsiteX8" fmla="*/ 7951 w 4810539"/>
              <a:gd name="connsiteY8" fmla="*/ 1137037 h 1884459"/>
              <a:gd name="connsiteX9" fmla="*/ 0 w 4810539"/>
              <a:gd name="connsiteY9" fmla="*/ 898497 h 1884459"/>
              <a:gd name="connsiteX10" fmla="*/ 23854 w 4810539"/>
              <a:gd name="connsiteY10" fmla="*/ 699715 h 1884459"/>
              <a:gd name="connsiteX11" fmla="*/ 135172 w 4810539"/>
              <a:gd name="connsiteY11" fmla="*/ 437322 h 1884459"/>
              <a:gd name="connsiteX12" fmla="*/ 341906 w 4810539"/>
              <a:gd name="connsiteY12" fmla="*/ 206734 h 1884459"/>
              <a:gd name="connsiteX13" fmla="*/ 564542 w 4810539"/>
              <a:gd name="connsiteY13" fmla="*/ 79513 h 1884459"/>
              <a:gd name="connsiteX14" fmla="*/ 811033 w 4810539"/>
              <a:gd name="connsiteY14" fmla="*/ 7951 h 1884459"/>
              <a:gd name="connsiteX15" fmla="*/ 938254 w 4810539"/>
              <a:gd name="connsiteY15" fmla="*/ 0 h 1884459"/>
              <a:gd name="connsiteX16" fmla="*/ 4802587 w 4810539"/>
              <a:gd name="connsiteY16" fmla="*/ 413468 h 1884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810539" h="1884459">
                <a:moveTo>
                  <a:pt x="4802587" y="413468"/>
                </a:moveTo>
                <a:lnTo>
                  <a:pt x="4802587" y="1319917"/>
                </a:lnTo>
                <a:lnTo>
                  <a:pt x="4810539" y="1319917"/>
                </a:lnTo>
                <a:lnTo>
                  <a:pt x="993913" y="1884459"/>
                </a:lnTo>
                <a:lnTo>
                  <a:pt x="755374" y="1860605"/>
                </a:lnTo>
                <a:lnTo>
                  <a:pt x="508883" y="1781092"/>
                </a:lnTo>
                <a:lnTo>
                  <a:pt x="286247" y="1614115"/>
                </a:lnTo>
                <a:lnTo>
                  <a:pt x="87464" y="1383527"/>
                </a:lnTo>
                <a:lnTo>
                  <a:pt x="7951" y="1137037"/>
                </a:lnTo>
                <a:lnTo>
                  <a:pt x="0" y="898497"/>
                </a:lnTo>
                <a:lnTo>
                  <a:pt x="23854" y="699715"/>
                </a:lnTo>
                <a:lnTo>
                  <a:pt x="135172" y="437322"/>
                </a:lnTo>
                <a:lnTo>
                  <a:pt x="341906" y="206734"/>
                </a:lnTo>
                <a:lnTo>
                  <a:pt x="564542" y="79513"/>
                </a:lnTo>
                <a:lnTo>
                  <a:pt x="811033" y="7951"/>
                </a:lnTo>
                <a:lnTo>
                  <a:pt x="938254" y="0"/>
                </a:lnTo>
                <a:lnTo>
                  <a:pt x="4802587" y="413468"/>
                </a:lnTo>
                <a:close/>
              </a:path>
            </a:pathLst>
          </a:custGeom>
          <a:noFill/>
          <a:ln w="285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56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107" b="23369"/>
          <a:stretch/>
        </p:blipFill>
        <p:spPr>
          <a:xfrm>
            <a:off x="0" y="788443"/>
            <a:ext cx="9146739" cy="4102647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-1103586" y="5471137"/>
            <a:ext cx="1024758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CONTRIBUTING FEATURES</a:t>
            </a:r>
            <a:endParaRPr lang="en-US" sz="3600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71450" indent="-171450" algn="r"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endParaRPr lang="en-US" sz="12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979695" y="788443"/>
            <a:ext cx="3164306" cy="4211052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00" i="1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US" sz="14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US" sz="1400" i="1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US" sz="14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US" sz="1400" i="1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US" sz="1400" i="1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14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Based on the findings of the Historic Structures Assessment report (2016):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Memorial exterior (including stylobate, colonnade, entablature, exterior decorations);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Memorial interior (including statuary chamber and rooms,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Chamber roof and skylight chamber;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Approachway and terrace;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Bronze doors in raised terrace retaining wall;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Lower and upper steps;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North and south tripods;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Raised terrace;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Undercroft (beneath statuary Chamber)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en-US" sz="1600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n-US" sz="16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1849" y="115210"/>
            <a:ext cx="584763" cy="55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451684" y="4875159"/>
            <a:ext cx="47765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Lincoln Memorial, following completion of reflecting pool , May 1923 (LOC)</a:t>
            </a:r>
            <a:endParaRPr lang="en-US" sz="1050" i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14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82172"/>
            <a:ext cx="9156116" cy="4180993"/>
          </a:xfrm>
          <a:prstGeom prst="rect">
            <a:avLst/>
          </a:prstGeom>
          <a:ln w="57150">
            <a:noFill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-1103586" y="5471137"/>
            <a:ext cx="1024758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NON-CONTRIBUTING FEATURES</a:t>
            </a:r>
            <a:endParaRPr lang="en-US" sz="3600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71450" indent="-171450" algn="r"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endParaRPr lang="en-US" sz="12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21905" y="782173"/>
            <a:ext cx="2322095" cy="4180992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1400" i="1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Based on the findings of the Historic Structures Assessment </a:t>
            </a:r>
            <a:r>
              <a:rPr lang="en-US" sz="1400" i="1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report </a:t>
            </a:r>
            <a:r>
              <a:rPr lang="en-US" sz="1400" i="1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(2016</a:t>
            </a:r>
            <a:r>
              <a:rPr lang="en-US" sz="1400" i="1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):</a:t>
            </a:r>
            <a:endParaRPr lang="en-US" sz="140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Upper and lower roof materials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North and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outh walkways and north and south plazas;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Undercroft (beneath approachway and raised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errace).</a:t>
            </a:r>
          </a:p>
          <a:p>
            <a:r>
              <a:rPr lang="en-US" sz="14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endParaRPr lang="en-US" sz="1400" b="1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1849" y="115210"/>
            <a:ext cx="584763" cy="55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481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0" y="2670597"/>
            <a:ext cx="9144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ALTERNATIVES</a:t>
            </a:r>
            <a:b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n-US" sz="3600" b="1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0" algn="r"/>
            <a:r>
              <a:rPr lang="en-US" sz="2000" b="1" dirty="0" smtClean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ALTERNATIVE A- NO ACTION</a:t>
            </a:r>
          </a:p>
          <a:p>
            <a:pPr lvl="0" algn="r"/>
            <a:endParaRPr lang="en-US" sz="2000" b="1" dirty="0" smtClean="0">
              <a:solidFill>
                <a:srgbClr val="C0504D">
                  <a:lumMod val="60000"/>
                  <a:lumOff val="40000"/>
                </a:srgb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0" algn="r"/>
            <a:r>
              <a:rPr lang="en-US" sz="2000" b="1" dirty="0" smtClean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ALTERNATIVE B-PROPOSED ACTION</a:t>
            </a:r>
          </a:p>
          <a:p>
            <a:pPr lvl="0" algn="r"/>
            <a:endParaRPr lang="en-US" sz="2000" b="1" dirty="0" smtClean="0">
              <a:solidFill>
                <a:srgbClr val="C0504D">
                  <a:lumMod val="60000"/>
                  <a:lumOff val="40000"/>
                </a:srgb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0" algn="r"/>
            <a:r>
              <a:rPr lang="en-US" sz="2000" b="1" dirty="0" smtClean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ALTERNATIVE C- IMPROVE EXISTING</a:t>
            </a:r>
          </a:p>
          <a:p>
            <a:pPr lvl="0" algn="r"/>
            <a:endParaRPr lang="en-US" sz="2000" b="1" dirty="0" smtClean="0">
              <a:solidFill>
                <a:srgbClr val="C0504D">
                  <a:lumMod val="60000"/>
                  <a:lumOff val="40000"/>
                </a:srgb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0" algn="r"/>
            <a:endParaRPr lang="en-US" b="1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endParaRPr lang="en-US" sz="4400" b="1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r>
              <a:rPr lang="en-US" sz="44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en-US" sz="44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n-US" sz="12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1849" y="115210"/>
            <a:ext cx="584763" cy="55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762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0" cy="4561889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09863" y="4986384"/>
            <a:ext cx="6780487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changes in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egress; single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36” door connects to exhibit level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 changes in the existing interpretive area and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restrooms</a:t>
            </a:r>
            <a:endParaRPr lang="en-US" sz="1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 views of the undercroft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Single outdated elevator remains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Retain existing retail area, USPP office, staff  breakroom, single elevator lobby, and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janitor’s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closet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4974197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dirty="0" smtClean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 ACTION</a:t>
            </a:r>
            <a:endParaRPr lang="en-US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206916" y="5272619"/>
            <a:ext cx="19370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ALT. A</a:t>
            </a:r>
            <a:endParaRPr lang="en-US" sz="3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265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2"/>
            <a:ext cx="9144000" cy="4561889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09863" y="4986384"/>
            <a:ext cx="6780487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changes in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egress; single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36” door connects to exhibit level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 changes in the existing interpretive area and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restrooms</a:t>
            </a:r>
            <a:endParaRPr lang="en-US" sz="1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 views of the undercroft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Single outdated elevator remains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Retain existing retail area, USPP office, staff  breakroom, single elevator lobby, and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janitor’s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closet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4974197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dirty="0" smtClean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 ACTION</a:t>
            </a:r>
            <a:endParaRPr lang="en-US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206916" y="5272619"/>
            <a:ext cx="19370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ALT. A</a:t>
            </a:r>
            <a:endParaRPr lang="en-US" sz="3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87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8688"/>
            <a:ext cx="9144000" cy="4600575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09863" y="4986384"/>
            <a:ext cx="6587979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Improved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egress from exhibit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level; south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and north doors enlarged to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72” (both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connect to exhibit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level)</a:t>
            </a:r>
            <a:endParaRPr lang="en-US" sz="1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Exhibit level expanded for interpretive space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additional restrooms, new retail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area</a:t>
            </a:r>
            <a:endParaRPr lang="en-US" sz="1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Curtain wall provides views of the undercroft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South elevator renovated and updated, new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elevator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added in the north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4974197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dirty="0" smtClean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PROPOSED ACTION</a:t>
            </a:r>
            <a:endParaRPr lang="en-US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206916" y="5272619"/>
            <a:ext cx="19370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ALT. </a:t>
            </a:r>
            <a:r>
              <a:rPr lang="en-US" sz="36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  <a:endParaRPr lang="en-US" sz="3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6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52541"/>
            <a:ext cx="9144000" cy="4613907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09863" y="4986384"/>
            <a:ext cx="6587979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Improved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egress from exhibit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level; south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and north doors enlarged to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72” (both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connect to exhibit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level)</a:t>
            </a:r>
            <a:endParaRPr lang="en-US" sz="1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Exhibit level expanded for interpretive space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additional restrooms, new retail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area</a:t>
            </a:r>
            <a:endParaRPr lang="en-US" sz="1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Curtain wall provides views of the undercroft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South elevator renovated and updated, new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elevator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added in the north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4974197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dirty="0" smtClean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PROPOSED ACTION</a:t>
            </a:r>
            <a:endParaRPr lang="en-US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206916" y="5272619"/>
            <a:ext cx="19370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ALT. </a:t>
            </a:r>
            <a:r>
              <a:rPr lang="en-US" sz="36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  <a:endParaRPr lang="en-US" sz="3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28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4574074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09863" y="4986384"/>
            <a:ext cx="6587979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Improved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egress from exhibit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level; south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and north doors enlarged to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72” (both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connect to exhibit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level)</a:t>
            </a:r>
            <a:endParaRPr lang="en-US" sz="1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Exhibit level expanded for interpretive space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additional restrooms, new retail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area</a:t>
            </a:r>
            <a:endParaRPr lang="en-US" sz="1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Curtain wall provides views of the undercroft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South elevator renovated and updated, new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elevator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added in the north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4974197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dirty="0" smtClean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PROPOSED ACTION</a:t>
            </a:r>
            <a:endParaRPr lang="en-US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206916" y="5272619"/>
            <a:ext cx="19370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ALT. </a:t>
            </a:r>
            <a:r>
              <a:rPr lang="en-US" sz="36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  <a:endParaRPr lang="en-US" sz="3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891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5"/>
          <p:cNvSpPr/>
          <p:nvPr/>
        </p:nvSpPr>
        <p:spPr>
          <a:xfrm>
            <a:off x="0" y="457"/>
            <a:ext cx="9143998" cy="4573617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09863" y="4986384"/>
            <a:ext cx="6587979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Improved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egress from exhibit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level; south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and north doors enlarged to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72” (both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connect to exhibit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level)</a:t>
            </a:r>
            <a:endParaRPr lang="en-US" sz="1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Exhibit level expanded for interpretive space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additional restrooms, new retail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area</a:t>
            </a:r>
            <a:endParaRPr lang="en-US" sz="1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Curtain wall provides views of the undercroft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South elevator renovated and updated, new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elevator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added in the north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4974197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dirty="0" smtClean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PROPOSED ACTION</a:t>
            </a:r>
            <a:endParaRPr lang="en-US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206916" y="5272619"/>
            <a:ext cx="19370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ALT. </a:t>
            </a:r>
            <a:r>
              <a:rPr lang="en-US" sz="36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  <a:endParaRPr lang="en-US" sz="3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31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1664603"/>
            <a:ext cx="914400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AGENDA</a:t>
            </a:r>
          </a:p>
          <a:p>
            <a:pPr algn="r"/>
            <a:endParaRPr lang="en-US" sz="4400" b="1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endParaRPr lang="en-US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PRESENTATION</a:t>
            </a:r>
            <a:endParaRPr lang="en-US" b="1" dirty="0">
              <a:solidFill>
                <a:schemeClr val="accent2">
                  <a:lumMod val="60000"/>
                  <a:lumOff val="4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endParaRPr lang="en-US" b="1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71450" indent="-171450" algn="r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WELCOME + INTRODUCTIONS</a:t>
            </a:r>
            <a:endParaRPr lang="en-US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71450" indent="-171450" algn="r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IDENTIFY HISTORIC RESOURCES</a:t>
            </a:r>
          </a:p>
          <a:p>
            <a:pPr marL="171450" indent="-171450" algn="r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ALTERNATIVES</a:t>
            </a:r>
          </a:p>
          <a:p>
            <a:pPr marL="171450" indent="-171450" algn="r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ASSESSMENT OF EFFECTS</a:t>
            </a:r>
          </a:p>
          <a:p>
            <a:pPr marL="171450" indent="-171450" algn="r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DISCUSSION ON MITIGATION</a:t>
            </a:r>
          </a:p>
          <a:p>
            <a:pPr lvl="0" algn="r"/>
            <a:endParaRPr lang="en-US" b="1" dirty="0" smtClean="0">
              <a:solidFill>
                <a:srgbClr val="C0504D">
                  <a:lumMod val="60000"/>
                  <a:lumOff val="40000"/>
                </a:srgb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0" algn="r"/>
            <a:r>
              <a:rPr lang="en-US" b="1" dirty="0" smtClean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NEXT STEPS</a:t>
            </a:r>
            <a:endParaRPr lang="en-US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71450" indent="-171450" algn="r"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endParaRPr lang="en-US" sz="12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1849" y="115210"/>
            <a:ext cx="584763" cy="55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2162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9144000" cy="4586261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09863" y="4986384"/>
            <a:ext cx="658797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Slightly improved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egress from exhibit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level; north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doors widened by 5” and connected to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public space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on exhibit level for 2nd egress point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Modest changes in the existing interpretive area  and additional restrooms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Picture window into the undercroft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Retail space remains as is, no second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elevator</a:t>
            </a:r>
            <a:endParaRPr lang="en-US" sz="1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4974197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dirty="0" smtClean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IMPROVE EXISTING</a:t>
            </a:r>
            <a:endParaRPr lang="en-US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206916" y="5272619"/>
            <a:ext cx="19370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ALT. C</a:t>
            </a:r>
            <a:endParaRPr lang="en-US" sz="3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51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0"/>
            <a:ext cx="9144000" cy="4574074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09863" y="4986384"/>
            <a:ext cx="658797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Slightly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improved egress from exhibit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level; north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doors widened by 5” and connected to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public space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on exhibit level for 2nd egress point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Modest changes in the existing interpretive area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and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additional restrooms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Picture window into the undercroft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Retail space remains as is, no second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elevator</a:t>
            </a:r>
            <a:endParaRPr lang="en-US" sz="1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4974197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dirty="0" smtClean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IMPROVE EXISTING</a:t>
            </a:r>
            <a:endParaRPr lang="en-US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206916" y="5272619"/>
            <a:ext cx="19370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ALT. C</a:t>
            </a:r>
            <a:endParaRPr lang="en-US" sz="3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76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4000" cy="4598448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09863" y="4986384"/>
            <a:ext cx="658797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Slightly 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improved egress from exhibit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level; north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doors widened by 5” and connected to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public space </a:t>
            </a: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on exhibit level for 2nd egress point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Modest changes in the existing interpretive area  and additional restrooms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Picture window into the undercroft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Retail space remains as is, no second </a:t>
            </a:r>
            <a:r>
              <a:rPr lang="en-US" sz="1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elevator</a:t>
            </a:r>
            <a:endParaRPr lang="en-US" sz="1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4974197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dirty="0" smtClean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IMPROVE EXISTING</a:t>
            </a:r>
            <a:endParaRPr lang="en-US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206916" y="5272619"/>
            <a:ext cx="19370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ALT. C</a:t>
            </a:r>
            <a:endParaRPr lang="en-US" sz="3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65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5"/>
          <p:cNvSpPr/>
          <p:nvPr/>
        </p:nvSpPr>
        <p:spPr>
          <a:xfrm>
            <a:off x="0" y="-12032"/>
            <a:ext cx="9144000" cy="5280042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053263" y="5272619"/>
            <a:ext cx="40907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COMPARISONS</a:t>
            </a:r>
            <a:endParaRPr lang="en-US" sz="3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274" b="303"/>
          <a:stretch/>
        </p:blipFill>
        <p:spPr>
          <a:xfrm>
            <a:off x="0" y="0"/>
            <a:ext cx="9144000" cy="526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43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5"/>
          <p:cNvSpPr/>
          <p:nvPr/>
        </p:nvSpPr>
        <p:spPr>
          <a:xfrm>
            <a:off x="0" y="-16641"/>
            <a:ext cx="9128033" cy="5284651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053263" y="5272619"/>
            <a:ext cx="40907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COMPARISONS</a:t>
            </a:r>
            <a:endParaRPr lang="en-US" sz="3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47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07" t="7396" r="2369" b="11534"/>
          <a:stretch/>
        </p:blipFill>
        <p:spPr>
          <a:xfrm>
            <a:off x="0" y="802105"/>
            <a:ext cx="9131968" cy="4147079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-1103586" y="5356839"/>
            <a:ext cx="102475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ALT. A</a:t>
            </a:r>
            <a:endParaRPr lang="en-US" sz="3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1849" y="115210"/>
            <a:ext cx="584763" cy="55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0" y="4974197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dirty="0" smtClean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BRONZE DOORS, EAST ELEVATION</a:t>
            </a:r>
            <a:endParaRPr lang="en-US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2871537" y="3192379"/>
            <a:ext cx="657726" cy="6737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911516" y="3184359"/>
            <a:ext cx="657726" cy="6737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326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2"/>
          <p:cNvSpPr/>
          <p:nvPr/>
        </p:nvSpPr>
        <p:spPr>
          <a:xfrm>
            <a:off x="0" y="791570"/>
            <a:ext cx="9142036" cy="4176215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-1103586" y="5356839"/>
            <a:ext cx="102475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ALT. B</a:t>
            </a:r>
            <a:endParaRPr lang="en-US" sz="3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1849" y="115210"/>
            <a:ext cx="584763" cy="55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0" y="4974197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dirty="0" smtClean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BRONZE DOORS, EAST ELEVATION</a:t>
            </a:r>
            <a:endParaRPr lang="en-US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2871537" y="3192379"/>
            <a:ext cx="657726" cy="6737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911516" y="3184359"/>
            <a:ext cx="657726" cy="6737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747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2"/>
          <p:cNvSpPr/>
          <p:nvPr/>
        </p:nvSpPr>
        <p:spPr>
          <a:xfrm>
            <a:off x="-1" y="805218"/>
            <a:ext cx="9143077" cy="4148919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-1103586" y="5356839"/>
            <a:ext cx="102475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ALT. C</a:t>
            </a:r>
            <a:endParaRPr lang="en-US" sz="3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1849" y="115210"/>
            <a:ext cx="584763" cy="55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0" y="4974197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dirty="0" smtClean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BRONZE DOORS, EAST ELEVATION</a:t>
            </a:r>
            <a:endParaRPr lang="en-US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2871537" y="3192379"/>
            <a:ext cx="657726" cy="6737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911516" y="3184359"/>
            <a:ext cx="657726" cy="6737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75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35935" y="935302"/>
            <a:ext cx="838498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en-US" sz="1600" b="1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Adverse </a:t>
            </a:r>
            <a:r>
              <a:rPr lang="en-US" sz="1600" b="1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effect on Memorial Exterior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doors on the east façade of the Lincoln Memorial  would be replaced with larger doors of a sympathetic  design.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 change in appearance of the main façade would occur  and a loss of historic masonry would be required for the  new doors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-1103586" y="5356839"/>
            <a:ext cx="102475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EFFECTS-ALT B. (Preferred)</a:t>
            </a:r>
            <a:endParaRPr lang="en-US" sz="3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35934" y="2832334"/>
            <a:ext cx="838498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en-US" sz="1600" b="1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Adverse effect on Memorial Interior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Removal of historic material on the chamber level for new elevator  and improved mechanical systems. This loss of material would be in  areas not visible to the </a:t>
            </a:r>
            <a:r>
              <a:rPr lang="en-US" sz="160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public.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Removal </a:t>
            </a:r>
            <a:r>
              <a:rPr lang="en-US" sz="16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and replacement of historic material would be required on  the exhibit level for new structural elements. The expanded exhibit </a:t>
            </a:r>
            <a:r>
              <a:rPr lang="en-US" sz="160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level </a:t>
            </a:r>
            <a:r>
              <a:rPr lang="en-US" sz="16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would result in a change in appearance of the undercroft and  the introduction of modern </a:t>
            </a:r>
            <a:r>
              <a:rPr lang="en-US" sz="160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materials.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Some </a:t>
            </a:r>
            <a:r>
              <a:rPr lang="en-US" sz="16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historic character of the undercroft would be diminished with  these changes. However, most of the changes would be  concentrated within the non-character-defining raised terrace area</a:t>
            </a:r>
            <a:r>
              <a:rPr lang="en-US" sz="14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6140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5"/>
          <p:cNvSpPr/>
          <p:nvPr/>
        </p:nvSpPr>
        <p:spPr>
          <a:xfrm>
            <a:off x="-25002" y="0"/>
            <a:ext cx="9146756" cy="4892842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0" y="4974197"/>
            <a:ext cx="9143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ALT B</a:t>
            </a:r>
            <a:r>
              <a:rPr lang="en-US" dirty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 72’ OPENING (2x36”) DEMO PLAN, EAST ELEVATION</a:t>
            </a:r>
            <a:endParaRPr lang="en-US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0" algn="r"/>
            <a:endParaRPr lang="en-US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-1103586" y="5356839"/>
            <a:ext cx="102475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EFFECTS-ALT B. (Preferred)</a:t>
            </a:r>
            <a:endParaRPr lang="en-US" sz="3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934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734354"/>
            <a:ext cx="9131121" cy="4198250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5471137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PROJECT AREA</a:t>
            </a:r>
            <a:endParaRPr lang="en-US" sz="3600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71450" indent="-171450" algn="r"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endParaRPr lang="en-US" sz="12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68626" y="492381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CONSTITUTION GARDENS, THE NATIONAL MALL, WASHINGTON D.C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414693" y="4963165"/>
            <a:ext cx="471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dirty="0" smtClean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LINCOLN MEMORIAL, </a:t>
            </a:r>
            <a:r>
              <a:rPr lang="en-US" dirty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WASHINGTON D.C</a:t>
            </a:r>
            <a:endParaRPr lang="en-US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1849" y="115210"/>
            <a:ext cx="584763" cy="55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2640169" y="3696237"/>
            <a:ext cx="734096" cy="734096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0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48" t="5050" r="3886" b="5417"/>
          <a:stretch/>
        </p:blipFill>
        <p:spPr>
          <a:xfrm>
            <a:off x="0" y="0"/>
            <a:ext cx="9144000" cy="479036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" y="4905614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dirty="0" smtClean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72’ OPENING (2x36”) PHOTO SIMULATION, EAST ELEVATION</a:t>
            </a:r>
            <a:endParaRPr lang="en-US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-1103586" y="5315895"/>
            <a:ext cx="102475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EFFECTS-ALT B. (Preferred)</a:t>
            </a:r>
            <a:endParaRPr lang="en-US" sz="3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54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7" t="3059" r="1594"/>
          <a:stretch/>
        </p:blipFill>
        <p:spPr>
          <a:xfrm>
            <a:off x="0" y="-32084"/>
            <a:ext cx="9143999" cy="493823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4974197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dirty="0" smtClean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72’ OPENING (2x36”) SIMULATION CLOSED, EAST ELEVATION</a:t>
            </a:r>
            <a:endParaRPr lang="en-US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-1103586" y="5356839"/>
            <a:ext cx="102475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EFFECTS-ALT B. (Preferred)</a:t>
            </a:r>
            <a:endParaRPr lang="en-US" sz="3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92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4" t="2130" r="2066"/>
          <a:stretch/>
        </p:blipFill>
        <p:spPr>
          <a:xfrm>
            <a:off x="0" y="-30984"/>
            <a:ext cx="9144000" cy="493713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4974197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dirty="0" smtClean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72’ OPENING (2x36”) SIMULATION OPENED, EAST ELEVATION</a:t>
            </a:r>
            <a:endParaRPr lang="en-US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-1103586" y="5356839"/>
            <a:ext cx="102475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EFFECTS-ALT B. (Preferred)</a:t>
            </a:r>
            <a:endParaRPr lang="en-US" sz="3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535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0984"/>
            <a:ext cx="9143999" cy="493259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4974197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dirty="0" smtClean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72’ OPENING (2x36”) SIMULATION OPENED, EAST ELEVATION</a:t>
            </a:r>
            <a:endParaRPr lang="en-US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-1103586" y="5356839"/>
            <a:ext cx="102475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EFFECTS-ALT B. (Preferred)</a:t>
            </a:r>
            <a:endParaRPr lang="en-US" sz="3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307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490160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4974197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dirty="0" smtClean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72’ OPENING (2x36”) SIMULATION OPENED, EAST ELEVATION</a:t>
            </a:r>
            <a:endParaRPr lang="en-US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-1103586" y="5356839"/>
            <a:ext cx="102475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EFFECTS-ALT B. (Preferred)</a:t>
            </a:r>
            <a:endParaRPr lang="en-US" sz="3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37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1664603"/>
            <a:ext cx="9144000" cy="320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44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MITIGATION OPTIONS </a:t>
            </a:r>
          </a:p>
          <a:p>
            <a:pPr algn="r"/>
            <a:endParaRPr lang="en-US" sz="2000" b="1" dirty="0">
              <a:solidFill>
                <a:schemeClr val="accent2">
                  <a:lumMod val="60000"/>
                  <a:lumOff val="4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endParaRPr lang="en-US" b="1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71450" indent="-171450" algn="r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POTENTIALLY ADD REMOVED STONE &amp; BRONZE DOOR TO MUSEUM COLLECTION </a:t>
            </a:r>
            <a:endParaRPr lang="en-US" sz="1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71450" indent="-171450" algn="r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UPDATE HABS DOCUMENTATION</a:t>
            </a:r>
          </a:p>
          <a:p>
            <a:pPr marL="171450" indent="-171450" algn="r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PREPARTION OF INTERPRETATIVE MATERIALS ON MEMORIAL DEVELOPMENT</a:t>
            </a:r>
          </a:p>
          <a:p>
            <a:pPr marL="171450" indent="-171450" algn="r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CONSERVE </a:t>
            </a:r>
            <a:r>
              <a:rPr lang="en-US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AND PROTECT HISTORIC GRAFFITI</a:t>
            </a:r>
          </a:p>
          <a:p>
            <a:pPr marL="171450" indent="-171450" algn="r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COMPLETE CONDITION ASSESSMENT OF GUERIN MURALS </a:t>
            </a:r>
          </a:p>
          <a:p>
            <a:pPr marL="171450" indent="-171450" algn="r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HISTORIC STRUCTURE/LANDSCAPE PRESERVATION MAINTENANCE PLAN</a:t>
            </a:r>
          </a:p>
          <a:p>
            <a:pPr algn="r"/>
            <a:endParaRPr lang="en-US" sz="120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endParaRPr lang="en-US" sz="12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1849" y="115210"/>
            <a:ext cx="584763" cy="55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194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1664603"/>
            <a:ext cx="9144000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44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OPPORTUNITIES TO </a:t>
            </a:r>
          </a:p>
          <a:p>
            <a:pPr algn="r"/>
            <a:r>
              <a:rPr lang="en-US" sz="44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COMMENT</a:t>
            </a:r>
          </a:p>
          <a:p>
            <a:pPr algn="r"/>
            <a:endParaRPr lang="en-US" sz="2000" b="1" dirty="0">
              <a:solidFill>
                <a:schemeClr val="accent2">
                  <a:lumMod val="60000"/>
                  <a:lumOff val="4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endParaRPr lang="en-US" b="1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r>
              <a:rPr lang="en-US" sz="16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Please submit </a:t>
            </a:r>
            <a:r>
              <a:rPr lang="en-US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comments at:</a:t>
            </a:r>
          </a:p>
          <a:p>
            <a:pPr algn="r"/>
            <a:r>
              <a:rPr lang="en-US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dirty="0" smtClean="0">
                <a:solidFill>
                  <a:schemeClr val="accent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www.parkplanning.nps.gov/LincolnMemorialRehab</a:t>
            </a:r>
          </a:p>
          <a:p>
            <a:pPr algn="r"/>
            <a:r>
              <a:rPr lang="en-US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  <a:p>
            <a:pPr algn="r"/>
            <a:r>
              <a:rPr lang="en-US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or </a:t>
            </a:r>
            <a:r>
              <a:rPr lang="en-US" sz="16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mail to: </a:t>
            </a:r>
            <a:endParaRPr lang="en-US" sz="160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endParaRPr lang="en-US" sz="1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r>
              <a:rPr lang="en-US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ATTN</a:t>
            </a:r>
            <a:r>
              <a:rPr lang="en-US" sz="16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 </a:t>
            </a:r>
            <a:r>
              <a:rPr lang="en-US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Lincoln Memorial Rehabilitation</a:t>
            </a:r>
          </a:p>
          <a:p>
            <a:pPr algn="r"/>
            <a:r>
              <a:rPr lang="en-US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Superintendent, </a:t>
            </a:r>
            <a:r>
              <a:rPr lang="en-US" sz="16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National Mall and Memorial Parks </a:t>
            </a:r>
            <a:endParaRPr lang="en-US" sz="160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r>
              <a:rPr lang="en-US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900 </a:t>
            </a:r>
            <a:r>
              <a:rPr lang="en-US" sz="16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Ohio Drive, SW Washington, DC 20024</a:t>
            </a:r>
            <a:endParaRPr lang="en-US" sz="120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endParaRPr lang="en-US" sz="12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1849" y="115210"/>
            <a:ext cx="584763" cy="55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4772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79770"/>
            <a:ext cx="9144000" cy="4202559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5471137"/>
            <a:ext cx="91440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PURPOSE + NEED</a:t>
            </a:r>
          </a:p>
          <a:p>
            <a:pPr algn="r"/>
            <a:endParaRPr lang="en-US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71450" indent="-171450" algn="r"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endParaRPr lang="en-US" sz="12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60135" y="743514"/>
            <a:ext cx="4483865" cy="4335464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sz="16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purpose of this project is to expand overall interpretive and educational visitor experience </a:t>
            </a:r>
            <a:r>
              <a:rPr lang="en-US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at </a:t>
            </a:r>
            <a:r>
              <a:rPr lang="en-US" sz="16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</a:t>
            </a:r>
            <a:r>
              <a:rPr lang="en-US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Lincoln Memorial. Its needed because of current configuration of visitor services and park support facilities are insufficient.</a:t>
            </a:r>
            <a:endParaRPr lang="en-US" sz="1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endParaRPr lang="en-US" sz="160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1849" y="115210"/>
            <a:ext cx="584763" cy="55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2577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737418"/>
            <a:ext cx="3134032" cy="420427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0309" y="757987"/>
            <a:ext cx="3424920" cy="18288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0308" y="2658389"/>
            <a:ext cx="3430939" cy="22745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77525" y="727748"/>
            <a:ext cx="2466475" cy="4208871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5471137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CURRENT CONDITIONS</a:t>
            </a:r>
            <a:endParaRPr lang="en-US" sz="3600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71450" indent="-171450" algn="r"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endParaRPr lang="en-US" sz="12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668322" y="4419124"/>
            <a:ext cx="2471774" cy="527651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Chamber bookstore too small </a:t>
            </a:r>
            <a:endParaRPr lang="en-US" sz="1600" b="1" dirty="0"/>
          </a:p>
        </p:txBody>
      </p:sp>
      <p:sp>
        <p:nvSpPr>
          <p:cNvPr id="14" name="Rectangle 13"/>
          <p:cNvSpPr/>
          <p:nvPr/>
        </p:nvSpPr>
        <p:spPr>
          <a:xfrm>
            <a:off x="3189953" y="2121236"/>
            <a:ext cx="3425276" cy="469368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Restrooms outdated and require repairs</a:t>
            </a:r>
            <a:endParaRPr lang="en-US" sz="1600" b="1" dirty="0"/>
          </a:p>
        </p:txBody>
      </p:sp>
      <p:sp>
        <p:nvSpPr>
          <p:cNvPr id="15" name="Rectangle 14"/>
          <p:cNvSpPr/>
          <p:nvPr/>
        </p:nvSpPr>
        <p:spPr>
          <a:xfrm>
            <a:off x="0" y="4419124"/>
            <a:ext cx="3133677" cy="524604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Only one elevator to the chamber and its unreliable </a:t>
            </a:r>
            <a:endParaRPr lang="en-US" sz="1600" b="1" dirty="0"/>
          </a:p>
        </p:txBody>
      </p:sp>
      <p:sp>
        <p:nvSpPr>
          <p:cNvPr id="17" name="Rectangle 16"/>
          <p:cNvSpPr/>
          <p:nvPr/>
        </p:nvSpPr>
        <p:spPr>
          <a:xfrm>
            <a:off x="3189953" y="4419124"/>
            <a:ext cx="3425275" cy="513828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Egress to restrooms/exhibit space not current with life safety codes</a:t>
            </a:r>
            <a:endParaRPr lang="en-US" sz="1600" b="1" dirty="0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1849" y="115210"/>
            <a:ext cx="584763" cy="55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3621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5471137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HISTORICAL OVERVIEW</a:t>
            </a:r>
            <a:endParaRPr lang="en-US" sz="3600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71450" indent="-171450" algn="r"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endParaRPr lang="en-US" sz="12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127444" y="4963165"/>
            <a:ext cx="60165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dirty="0" smtClean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LINCOLN MEMORIAL</a:t>
            </a:r>
            <a:endParaRPr lang="en-US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58876"/>
            <a:ext cx="9144000" cy="422219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835317" y="743514"/>
            <a:ext cx="3308684" cy="4237558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Memorial designed by Henry Bacon and sculpture created by Daniel Chester French;</a:t>
            </a:r>
          </a:p>
          <a:p>
            <a:pPr algn="r"/>
            <a:endParaRPr lang="en-US" sz="160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r>
              <a:rPr lang="en-US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Dedicated in 1922 in the style of an ancient Greek temple;</a:t>
            </a:r>
          </a:p>
          <a:p>
            <a:pPr algn="r"/>
            <a:endParaRPr lang="en-US" sz="1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r>
              <a:rPr lang="en-US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Located on a site identified by the McMillian Commission in its 1901-1902 plan for Washington;</a:t>
            </a:r>
          </a:p>
          <a:p>
            <a:pPr algn="r"/>
            <a:endParaRPr lang="en-US" sz="1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r>
              <a:rPr lang="en-US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Prominent setting for events such as Marian Anderson’s Easter Sunday concert (1939) and MLK’s “ I Have a Dream” speech (1963).</a:t>
            </a:r>
            <a:endParaRPr lang="en-US" sz="1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endParaRPr lang="en-US" sz="160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1849" y="115210"/>
            <a:ext cx="584763" cy="55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0497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58876"/>
            <a:ext cx="9144000" cy="4222196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5471137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HISTORICAL OVERVIEW</a:t>
            </a:r>
            <a:endParaRPr lang="en-US" sz="3600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71450" indent="-171450" algn="r"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endParaRPr lang="en-US" sz="12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24073" y="743514"/>
            <a:ext cx="3019927" cy="4682728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Set on a raised </a:t>
            </a:r>
            <a:endParaRPr lang="en-US" sz="1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endParaRPr lang="en-US" sz="160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1849" y="115210"/>
            <a:ext cx="584763" cy="55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23" t="5254" r="3831" b="5245"/>
          <a:stretch/>
        </p:blipFill>
        <p:spPr>
          <a:xfrm>
            <a:off x="0" y="-36093"/>
            <a:ext cx="9126709" cy="5010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23" t="5254" r="3831" b="5245"/>
          <a:stretch/>
        </p:blipFill>
        <p:spPr>
          <a:xfrm>
            <a:off x="0" y="-36093"/>
            <a:ext cx="9126709" cy="5010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1" name="Straight Connector 10"/>
          <p:cNvCxnSpPr/>
          <p:nvPr/>
        </p:nvCxnSpPr>
        <p:spPr>
          <a:xfrm flipV="1">
            <a:off x="2124242" y="3589677"/>
            <a:ext cx="3396476" cy="1168391"/>
          </a:xfrm>
          <a:prstGeom prst="line">
            <a:avLst/>
          </a:prstGeom>
          <a:ln w="38100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2119617" y="3551581"/>
            <a:ext cx="3396476" cy="101591"/>
          </a:xfrm>
          <a:prstGeom prst="line">
            <a:avLst/>
          </a:prstGeom>
          <a:ln w="38100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124242" y="3703967"/>
            <a:ext cx="0" cy="1054100"/>
          </a:xfrm>
          <a:prstGeom prst="line">
            <a:avLst/>
          </a:prstGeom>
          <a:ln w="38100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2338" y="3538879"/>
            <a:ext cx="260904" cy="342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86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66" t="14127" r="3369" b="15119"/>
          <a:stretch/>
        </p:blipFill>
        <p:spPr>
          <a:xfrm>
            <a:off x="0" y="743514"/>
            <a:ext cx="9144000" cy="4682728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5471137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HISTORICAL OVERVIEW</a:t>
            </a:r>
            <a:endParaRPr lang="en-US" sz="3600" b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71450" indent="-171450" algn="r"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endParaRPr lang="en-US" sz="12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1849" y="115210"/>
            <a:ext cx="584763" cy="55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3096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5471137"/>
            <a:ext cx="91440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3600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SEC. 106 UPDATE</a:t>
            </a:r>
          </a:p>
          <a:p>
            <a:pPr algn="r"/>
            <a:endParaRPr lang="en-US" b="1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71450" indent="-171450" algn="r"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/>
            <a:endParaRPr lang="en-US" sz="12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8622" y="1450620"/>
            <a:ext cx="688623" cy="9031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529645" y="1450619"/>
            <a:ext cx="829733" cy="9031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517662" y="1450620"/>
            <a:ext cx="3013894" cy="9031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785556" y="1461909"/>
            <a:ext cx="795866" cy="8918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773333" y="1461910"/>
            <a:ext cx="795866" cy="8918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7811910" y="1450620"/>
            <a:ext cx="767646" cy="90311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>
            <a:stCxn id="2" idx="1"/>
            <a:endCxn id="3" idx="6"/>
          </p:cNvCxnSpPr>
          <p:nvPr/>
        </p:nvCxnSpPr>
        <p:spPr>
          <a:xfrm>
            <a:off x="688622" y="1902176"/>
            <a:ext cx="7890934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688622" y="3138311"/>
            <a:ext cx="688623" cy="9031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529645" y="3138310"/>
            <a:ext cx="829733" cy="9031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2551287" y="3138311"/>
            <a:ext cx="643467" cy="9031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785556" y="3149600"/>
            <a:ext cx="795866" cy="8918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6773333" y="3149601"/>
            <a:ext cx="795866" cy="8918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7811910" y="3138311"/>
            <a:ext cx="767646" cy="90311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677333" y="3589867"/>
            <a:ext cx="7890934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37068" y="4270303"/>
            <a:ext cx="3160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dirty="0" smtClean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SECTION 106 PROCESS</a:t>
            </a:r>
            <a:endParaRPr lang="en-US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144" name="Rectangle 6143"/>
          <p:cNvSpPr/>
          <p:nvPr/>
        </p:nvSpPr>
        <p:spPr>
          <a:xfrm>
            <a:off x="541865" y="862379"/>
            <a:ext cx="1975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dirty="0" smtClean="0">
                <a:solidFill>
                  <a:srgbClr val="C0504D">
                    <a:lumMod val="60000"/>
                    <a:lumOff val="40000"/>
                  </a:srgb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NEPA PROCESS</a:t>
            </a:r>
            <a:endParaRPr lang="en-US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147" name="TextBox 6146"/>
          <p:cNvSpPr txBox="1"/>
          <p:nvPr/>
        </p:nvSpPr>
        <p:spPr>
          <a:xfrm>
            <a:off x="564443" y="1613633"/>
            <a:ext cx="97084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Initiate NEPA Process</a:t>
            </a:r>
            <a:endParaRPr 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47510" y="3306970"/>
            <a:ext cx="97084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Initiate Section </a:t>
            </a:r>
          </a:p>
          <a:p>
            <a:pPr algn="ctr"/>
            <a:r>
              <a:rPr lang="en-US" sz="105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106</a:t>
            </a:r>
            <a:endParaRPr 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888090" y="3143955"/>
            <a:ext cx="643466" cy="9031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3335866" y="3149601"/>
            <a:ext cx="643466" cy="9031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4114800" y="3138312"/>
            <a:ext cx="643466" cy="9031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49" name="Oval 6148"/>
          <p:cNvSpPr/>
          <p:nvPr/>
        </p:nvSpPr>
        <p:spPr>
          <a:xfrm>
            <a:off x="4743342" y="2591853"/>
            <a:ext cx="2014826" cy="2064098"/>
          </a:xfrm>
          <a:prstGeom prst="ellipse">
            <a:avLst/>
          </a:prstGeom>
          <a:noFill/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151" name="Straight Arrow Connector 6150"/>
          <p:cNvCxnSpPr/>
          <p:nvPr/>
        </p:nvCxnSpPr>
        <p:spPr>
          <a:xfrm flipV="1">
            <a:off x="1936044" y="2427111"/>
            <a:ext cx="0" cy="645134"/>
          </a:xfrm>
          <a:prstGeom prst="straightConnector1">
            <a:avLst/>
          </a:prstGeom>
          <a:ln>
            <a:solidFill>
              <a:schemeClr val="bg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2884309" y="2425442"/>
            <a:ext cx="0" cy="645134"/>
          </a:xfrm>
          <a:prstGeom prst="straightConnector1">
            <a:avLst/>
          </a:prstGeom>
          <a:ln>
            <a:solidFill>
              <a:schemeClr val="bg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3668887" y="2427111"/>
            <a:ext cx="0" cy="645134"/>
          </a:xfrm>
          <a:prstGeom prst="straightConnector1">
            <a:avLst/>
          </a:prstGeom>
          <a:ln>
            <a:solidFill>
              <a:schemeClr val="bg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4447821" y="2435842"/>
            <a:ext cx="0" cy="645134"/>
          </a:xfrm>
          <a:prstGeom prst="straightConnector1">
            <a:avLst/>
          </a:prstGeom>
          <a:ln>
            <a:solidFill>
              <a:schemeClr val="bg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5209823" y="2435842"/>
            <a:ext cx="0" cy="645134"/>
          </a:xfrm>
          <a:prstGeom prst="straightConnector1">
            <a:avLst/>
          </a:prstGeom>
          <a:ln>
            <a:solidFill>
              <a:schemeClr val="bg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478845" y="1629888"/>
            <a:ext cx="97084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Public Scoping Meeting</a:t>
            </a:r>
            <a:endParaRPr 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490134" y="3302869"/>
            <a:ext cx="97084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Section 106 Public Meeting</a:t>
            </a:r>
            <a:endParaRPr 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788357" y="1692655"/>
            <a:ext cx="25964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Determine Environmental Consequences</a:t>
            </a:r>
            <a:endParaRPr 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698066" y="1556509"/>
            <a:ext cx="9708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Prepare </a:t>
            </a:r>
          </a:p>
          <a:p>
            <a:pPr algn="ctr"/>
            <a:r>
              <a:rPr lang="en-US" sz="105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EA for Public Review</a:t>
            </a:r>
            <a:endParaRPr 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153" name="Rectangle 6152"/>
          <p:cNvSpPr/>
          <p:nvPr/>
        </p:nvSpPr>
        <p:spPr>
          <a:xfrm>
            <a:off x="584091" y="4751487"/>
            <a:ext cx="81196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Public Scoping Meeting 6.27.17; EA released for comment (2/5-3/7);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SHPO and Tribal Section 106 Consultation Initiated on 3.17.17 and 2.15.18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6753578" y="1488097"/>
            <a:ext cx="883356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Public Review &amp; Comments on Draft EA</a:t>
            </a:r>
            <a:endParaRPr 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732888" y="1605952"/>
            <a:ext cx="97084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NEPA Decision Document</a:t>
            </a:r>
            <a:endParaRPr 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710310" y="3427047"/>
            <a:ext cx="97084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MOA, if needed </a:t>
            </a:r>
            <a:endParaRPr 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29776" y="3261813"/>
            <a:ext cx="694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DOE</a:t>
            </a:r>
          </a:p>
          <a:p>
            <a:pPr algn="ctr"/>
            <a:r>
              <a:rPr lang="en-US" sz="10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or </a:t>
            </a:r>
          </a:p>
          <a:p>
            <a:pPr algn="ctr"/>
            <a:r>
              <a:rPr lang="en-US" sz="10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Prepare </a:t>
            </a:r>
          </a:p>
          <a:p>
            <a:pPr algn="ctr"/>
            <a:r>
              <a:rPr lang="en-US" sz="10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MOA</a:t>
            </a:r>
            <a:endParaRPr lang="en-US" sz="100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282244" y="3318258"/>
            <a:ext cx="79586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Identify Adverse Effects</a:t>
            </a:r>
            <a:endParaRPr 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486376" y="3391638"/>
            <a:ext cx="79586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Analyze </a:t>
            </a:r>
            <a:r>
              <a:rPr lang="en-US" sz="1050" b="1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Altern</a:t>
            </a:r>
            <a:r>
              <a:rPr lang="en-US" sz="1050" b="1" dirty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038600" y="3221626"/>
            <a:ext cx="7958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Avoid, Minimize Adverse Effects</a:t>
            </a:r>
            <a:endParaRPr 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789312" y="3391636"/>
            <a:ext cx="88617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Identify Mitigation</a:t>
            </a:r>
            <a:endParaRPr 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775669" y="3327215"/>
            <a:ext cx="79586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106 Input on Proposal</a:t>
            </a:r>
            <a:endParaRPr lang="en-US" sz="1050" b="1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53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01849" y="115210"/>
            <a:ext cx="584763" cy="55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6889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8845</TotalTime>
  <Words>1317</Words>
  <Application>Microsoft Office PowerPoint</Application>
  <PresentationFormat>On-screen Show (4:3)</PresentationFormat>
  <Paragraphs>222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Calibri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Peter Walker and Partners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PWPLA</dc:creator>
  <cp:lastModifiedBy>mcommisso</cp:lastModifiedBy>
  <cp:revision>597</cp:revision>
  <cp:lastPrinted>2017-07-21T20:41:10Z</cp:lastPrinted>
  <dcterms:created xsi:type="dcterms:W3CDTF">2014-07-28T19:24:30Z</dcterms:created>
  <dcterms:modified xsi:type="dcterms:W3CDTF">2018-02-21T19:35:18Z</dcterms:modified>
</cp:coreProperties>
</file>