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4"/>
  </p:sldMasterIdLst>
  <p:notesMasterIdLst>
    <p:notesMasterId r:id="rId19"/>
  </p:notesMasterIdLst>
  <p:handoutMasterIdLst>
    <p:handoutMasterId r:id="rId20"/>
  </p:handoutMasterIdLst>
  <p:sldIdLst>
    <p:sldId id="258" r:id="rId5"/>
    <p:sldId id="269" r:id="rId6"/>
    <p:sldId id="307" r:id="rId7"/>
    <p:sldId id="294" r:id="rId8"/>
    <p:sldId id="273" r:id="rId9"/>
    <p:sldId id="275" r:id="rId10"/>
    <p:sldId id="306" r:id="rId11"/>
    <p:sldId id="284" r:id="rId12"/>
    <p:sldId id="305" r:id="rId13"/>
    <p:sldId id="290" r:id="rId14"/>
    <p:sldId id="292" r:id="rId15"/>
    <p:sldId id="293" r:id="rId16"/>
    <p:sldId id="299" r:id="rId17"/>
    <p:sldId id="276" r:id="rId1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Garamond" pitchFamily="16" charset="0"/>
        <a:ea typeface="+mn-ea"/>
        <a:cs typeface="+mn-cs"/>
      </a:defRPr>
    </a:lvl1pPr>
    <a:lvl2pPr marL="457200" algn="l" rtl="0" fontAlgn="base">
      <a:spcBef>
        <a:spcPct val="0"/>
      </a:spcBef>
      <a:spcAft>
        <a:spcPct val="0"/>
      </a:spcAft>
      <a:defRPr kern="1200">
        <a:solidFill>
          <a:schemeClr val="tx1"/>
        </a:solidFill>
        <a:latin typeface="Garamond" pitchFamily="16" charset="0"/>
        <a:ea typeface="+mn-ea"/>
        <a:cs typeface="+mn-cs"/>
      </a:defRPr>
    </a:lvl2pPr>
    <a:lvl3pPr marL="914400" algn="l" rtl="0" fontAlgn="base">
      <a:spcBef>
        <a:spcPct val="0"/>
      </a:spcBef>
      <a:spcAft>
        <a:spcPct val="0"/>
      </a:spcAft>
      <a:defRPr kern="1200">
        <a:solidFill>
          <a:schemeClr val="tx1"/>
        </a:solidFill>
        <a:latin typeface="Garamond" pitchFamily="16" charset="0"/>
        <a:ea typeface="+mn-ea"/>
        <a:cs typeface="+mn-cs"/>
      </a:defRPr>
    </a:lvl3pPr>
    <a:lvl4pPr marL="1371600" algn="l" rtl="0" fontAlgn="base">
      <a:spcBef>
        <a:spcPct val="0"/>
      </a:spcBef>
      <a:spcAft>
        <a:spcPct val="0"/>
      </a:spcAft>
      <a:defRPr kern="1200">
        <a:solidFill>
          <a:schemeClr val="tx1"/>
        </a:solidFill>
        <a:latin typeface="Garamond" pitchFamily="16" charset="0"/>
        <a:ea typeface="+mn-ea"/>
        <a:cs typeface="+mn-cs"/>
      </a:defRPr>
    </a:lvl4pPr>
    <a:lvl5pPr marL="1828800" algn="l" rtl="0" fontAlgn="base">
      <a:spcBef>
        <a:spcPct val="0"/>
      </a:spcBef>
      <a:spcAft>
        <a:spcPct val="0"/>
      </a:spcAft>
      <a:defRPr kern="1200">
        <a:solidFill>
          <a:schemeClr val="tx1"/>
        </a:solidFill>
        <a:latin typeface="Garamond" pitchFamily="16" charset="0"/>
        <a:ea typeface="+mn-ea"/>
        <a:cs typeface="+mn-cs"/>
      </a:defRPr>
    </a:lvl5pPr>
    <a:lvl6pPr marL="2286000" algn="l" defTabSz="914400" rtl="0" eaLnBrk="1" latinLnBrk="0" hangingPunct="1">
      <a:defRPr kern="1200">
        <a:solidFill>
          <a:schemeClr val="tx1"/>
        </a:solidFill>
        <a:latin typeface="Garamond" pitchFamily="16" charset="0"/>
        <a:ea typeface="+mn-ea"/>
        <a:cs typeface="+mn-cs"/>
      </a:defRPr>
    </a:lvl6pPr>
    <a:lvl7pPr marL="2743200" algn="l" defTabSz="914400" rtl="0" eaLnBrk="1" latinLnBrk="0" hangingPunct="1">
      <a:defRPr kern="1200">
        <a:solidFill>
          <a:schemeClr val="tx1"/>
        </a:solidFill>
        <a:latin typeface="Garamond" pitchFamily="16" charset="0"/>
        <a:ea typeface="+mn-ea"/>
        <a:cs typeface="+mn-cs"/>
      </a:defRPr>
    </a:lvl7pPr>
    <a:lvl8pPr marL="3200400" algn="l" defTabSz="914400" rtl="0" eaLnBrk="1" latinLnBrk="0" hangingPunct="1">
      <a:defRPr kern="1200">
        <a:solidFill>
          <a:schemeClr val="tx1"/>
        </a:solidFill>
        <a:latin typeface="Garamond" pitchFamily="16" charset="0"/>
        <a:ea typeface="+mn-ea"/>
        <a:cs typeface="+mn-cs"/>
      </a:defRPr>
    </a:lvl8pPr>
    <a:lvl9pPr marL="3657600" algn="l" defTabSz="914400" rtl="0" eaLnBrk="1" latinLnBrk="0" hangingPunct="1">
      <a:defRPr kern="1200">
        <a:solidFill>
          <a:schemeClr val="tx1"/>
        </a:solidFill>
        <a:latin typeface="Garamond"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5BC3"/>
    <a:srgbClr val="63502B"/>
    <a:srgbClr val="705B31"/>
    <a:srgbClr val="A8926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50" autoAdjust="0"/>
    <p:restoredTop sz="63126" autoAdjust="0"/>
  </p:normalViewPr>
  <p:slideViewPr>
    <p:cSldViewPr>
      <p:cViewPr>
        <p:scale>
          <a:sx n="66" d="100"/>
          <a:sy n="66" d="100"/>
        </p:scale>
        <p:origin x="-792" y="-78"/>
      </p:cViewPr>
      <p:guideLst>
        <p:guide orient="horz" pos="1008"/>
        <p:guide pos="4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1986" y="-10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CFB71259-1EF2-463B-AD56-C32887BFDB40}" type="datetimeFigureOut">
              <a:rPr lang="en-US" smtClean="0"/>
              <a:pPr/>
              <a:t>6/21/2011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939E82FB-F611-4366-9DE7-D665692DBBF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0" hangingPunct="0">
              <a:defRPr sz="1200">
                <a:latin typeface="Garamond" pitchFamily="18" charset="0"/>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eaLnBrk="0" hangingPunct="0">
              <a:defRPr sz="1200">
                <a:latin typeface="Garamond" pitchFamily="18" charset="0"/>
              </a:defRPr>
            </a:lvl1pPr>
          </a:lstStyle>
          <a:p>
            <a:pPr>
              <a:defRPr/>
            </a:pPr>
            <a:fld id="{C1158BC2-6117-452E-8C4F-D46CE59D8696}" type="datetimeFigureOut">
              <a:rPr lang="en-US"/>
              <a:pPr>
                <a:defRPr/>
              </a:pPr>
              <a:t>6/21/2011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eaLnBrk="0" hangingPunct="0">
              <a:defRPr sz="1200">
                <a:latin typeface="Garamond" pitchFamily="18" charset="0"/>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eaLnBrk="0" hangingPunct="0">
              <a:defRPr sz="1200">
                <a:latin typeface="Garamond" pitchFamily="18" charset="0"/>
              </a:defRPr>
            </a:lvl1pPr>
          </a:lstStyle>
          <a:p>
            <a:pPr>
              <a:defRPr/>
            </a:pPr>
            <a:fld id="{06570E0F-8310-4CEC-B13D-3544C5C5C77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F148A8-0B78-4186-AF8B-F38EBE4FDE9E}" type="slidenum">
              <a:rPr lang="en-US" smtClean="0">
                <a:latin typeface="Garamond" pitchFamily="16" charset="0"/>
              </a:rPr>
              <a:pPr/>
              <a:t>1</a:t>
            </a:fld>
            <a:endParaRPr lang="en-US" smtClean="0">
              <a:latin typeface="Garamond" pitchFamily="1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D9D51BB-4979-4F86-9CD4-B2F7AD2E2DD1}" type="slidenum">
              <a:rPr lang="en-US" smtClean="0">
                <a:latin typeface="Garamond" pitchFamily="16" charset="0"/>
              </a:rPr>
              <a:pPr/>
              <a:t>10</a:t>
            </a:fld>
            <a:endParaRPr lang="en-US" smtClean="0">
              <a:latin typeface="Garamond" pitchFamily="16" charset="0"/>
            </a:endParaRPr>
          </a:p>
        </p:txBody>
      </p:sp>
      <p:sp>
        <p:nvSpPr>
          <p:cNvPr id="33795" name="Text Box 1"/>
          <p:cNvSpPr txBox="1">
            <a:spLocks noChangeArrowheads="1"/>
          </p:cNvSpPr>
          <p:nvPr/>
        </p:nvSpPr>
        <p:spPr bwMode="auto">
          <a:xfrm>
            <a:off x="1168400" y="696913"/>
            <a:ext cx="4673600" cy="3486150"/>
          </a:xfrm>
          <a:prstGeom prst="rect">
            <a:avLst/>
          </a:prstGeom>
          <a:solidFill>
            <a:srgbClr val="FFFFFF"/>
          </a:solidFill>
          <a:ln w="9360">
            <a:solidFill>
              <a:srgbClr val="000000"/>
            </a:solidFill>
            <a:miter lim="800000"/>
            <a:headEnd/>
            <a:tailEnd/>
          </a:ln>
        </p:spPr>
        <p:txBody>
          <a:bodyPr wrap="none" lIns="93177" tIns="46589" rIns="93177" bIns="46589" anchor="ctr"/>
          <a:lstStyle/>
          <a:p>
            <a:endParaRPr lang="en-US"/>
          </a:p>
        </p:txBody>
      </p:sp>
      <p:sp>
        <p:nvSpPr>
          <p:cNvPr id="33796" name="Rectangle 2"/>
          <p:cNvSpPr>
            <a:spLocks noGrp="1" noChangeArrowheads="1"/>
          </p:cNvSpPr>
          <p:nvPr>
            <p:ph type="body"/>
          </p:nvPr>
        </p:nvSpPr>
        <p:spPr bwMode="auto">
          <a:xfrm>
            <a:off x="701675" y="4416425"/>
            <a:ext cx="5602288" cy="4273550"/>
          </a:xfrm>
          <a:noFill/>
        </p:spPr>
        <p:txBody>
          <a:bodyPr wrap="none" numCol="1" anchor="ctr" anchorCtr="0" compatLnSpc="1">
            <a:prstTxWarp prst="textNoShape">
              <a:avLst/>
            </a:prstTxWarp>
          </a:bodyPr>
          <a:lstStyle/>
          <a:p>
            <a:r>
              <a:rPr lang="en-US" dirty="0" smtClean="0"/>
              <a:t>By 1960, the Fort Drive was simply too </a:t>
            </a:r>
            <a:r>
              <a:rPr lang="en-US" u="none" dirty="0" smtClean="0"/>
              <a:t>costly, impractical, and now controversial </a:t>
            </a:r>
            <a:r>
              <a:rPr lang="en-US" dirty="0" smtClean="0"/>
              <a:t>in the face of so many established communities.</a:t>
            </a:r>
          </a:p>
          <a:p>
            <a:endParaRPr lang="en-US" dirty="0" smtClean="0"/>
          </a:p>
          <a:p>
            <a:r>
              <a:rPr lang="en-US" dirty="0" smtClean="0"/>
              <a:t>By the mid 1960s, both the National Capital Planning Commission and the National Park Service </a:t>
            </a:r>
            <a:r>
              <a:rPr lang="en-US" b="0" dirty="0" smtClean="0"/>
              <a:t>shifted their vision </a:t>
            </a:r>
            <a:r>
              <a:rPr lang="en-US" dirty="0" smtClean="0"/>
              <a:t>toward </a:t>
            </a:r>
            <a:r>
              <a:rPr lang="en-US" dirty="0" smtClean="0"/>
              <a:t>a </a:t>
            </a:r>
            <a:r>
              <a:rPr lang="en-US" u="none" dirty="0" smtClean="0"/>
              <a:t>ring of green space</a:t>
            </a:r>
            <a:r>
              <a:rPr lang="en-US" dirty="0" smtClean="0"/>
              <a:t> that would in fact provide a respite from cars.  Thus, the Fort Circle Parks were anointed.</a:t>
            </a:r>
          </a:p>
          <a:p>
            <a:endParaRPr lang="en-US" dirty="0" smtClean="0"/>
          </a:p>
          <a:p>
            <a:r>
              <a:rPr lang="en-US" dirty="0" smtClean="0"/>
              <a:t>The National Park</a:t>
            </a:r>
            <a:r>
              <a:rPr lang="en-US" baseline="0" dirty="0" smtClean="0"/>
              <a:t> Service continues to embrace this vision  s</a:t>
            </a:r>
            <a:r>
              <a:rPr lang="en-US" dirty="0" smtClean="0"/>
              <a:t>eeks to </a:t>
            </a:r>
            <a:r>
              <a:rPr lang="en-US" u="sng" dirty="0" smtClean="0"/>
              <a:t>tie the circle of forts together </a:t>
            </a:r>
            <a:r>
              <a:rPr lang="en-US" dirty="0" smtClean="0"/>
              <a:t>a recreational</a:t>
            </a:r>
            <a:r>
              <a:rPr lang="en-US" baseline="0" dirty="0" smtClean="0"/>
              <a:t> trail network.</a:t>
            </a:r>
            <a:endParaRPr lang="en-US" dirty="0" smtClean="0"/>
          </a:p>
          <a:p>
            <a:endParaRPr lang="en-US" dirty="0" smtClean="0"/>
          </a:p>
        </p:txBody>
      </p:sp>
      <p:sp>
        <p:nvSpPr>
          <p:cNvPr id="33797" name="Text Box 3"/>
          <p:cNvSpPr txBox="1">
            <a:spLocks noChangeArrowheads="1"/>
          </p:cNvSpPr>
          <p:nvPr/>
        </p:nvSpPr>
        <p:spPr bwMode="auto">
          <a:xfrm>
            <a:off x="3970338" y="8829675"/>
            <a:ext cx="3038475" cy="465138"/>
          </a:xfrm>
          <a:prstGeom prst="rect">
            <a:avLst/>
          </a:prstGeom>
          <a:noFill/>
          <a:ln w="9525">
            <a:noFill/>
            <a:round/>
            <a:headEnd/>
            <a:tailEnd/>
          </a:ln>
        </p:spPr>
        <p:txBody>
          <a:bodyPr lIns="91710" tIns="47689" rIns="91710" bIns="47689" anchor="b"/>
          <a:lstStyle/>
          <a:p>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fld id="{3FAE71E4-3F6A-47DA-894E-52769EEB71ED}" type="slidenum">
              <a:rPr lang="en-US" sz="1200">
                <a:solidFill>
                  <a:srgbClr val="000000"/>
                </a:solidFill>
                <a:latin typeface="Times New Roman" pitchFamily="16" charset="0"/>
                <a:cs typeface="Arial Unicode MS" charset="0"/>
              </a:rPr>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t>10</a:t>
            </a:fld>
            <a:endParaRPr lang="en-US" sz="1200">
              <a:solidFill>
                <a:srgbClr val="000000"/>
              </a:solidFill>
              <a:latin typeface="Times New Roman" pitchFamily="16" charset="0"/>
              <a:cs typeface="Arial Unicode MS"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BE209D6-0ED9-4F2C-B7E0-EC506B521DF8}" type="slidenum">
              <a:rPr lang="en-US" smtClean="0">
                <a:latin typeface="Garamond" pitchFamily="16" charset="0"/>
              </a:rPr>
              <a:pPr/>
              <a:t>11</a:t>
            </a:fld>
            <a:endParaRPr lang="en-US" smtClean="0">
              <a:latin typeface="Garamond" pitchFamily="16" charset="0"/>
            </a:endParaRPr>
          </a:p>
        </p:txBody>
      </p:sp>
      <p:sp>
        <p:nvSpPr>
          <p:cNvPr id="34819" name="Text Box 1"/>
          <p:cNvSpPr txBox="1">
            <a:spLocks noChangeArrowheads="1"/>
          </p:cNvSpPr>
          <p:nvPr/>
        </p:nvSpPr>
        <p:spPr bwMode="auto">
          <a:xfrm>
            <a:off x="1168400" y="696913"/>
            <a:ext cx="4673600" cy="3486150"/>
          </a:xfrm>
          <a:prstGeom prst="rect">
            <a:avLst/>
          </a:prstGeom>
          <a:solidFill>
            <a:srgbClr val="FFFFFF"/>
          </a:solidFill>
          <a:ln w="9360">
            <a:solidFill>
              <a:srgbClr val="000000"/>
            </a:solidFill>
            <a:miter lim="800000"/>
            <a:headEnd/>
            <a:tailEnd/>
          </a:ln>
        </p:spPr>
        <p:txBody>
          <a:bodyPr wrap="none" lIns="93177" tIns="46589" rIns="93177" bIns="46589" anchor="ctr"/>
          <a:lstStyle/>
          <a:p>
            <a:endParaRPr lang="en-US"/>
          </a:p>
        </p:txBody>
      </p:sp>
      <p:sp>
        <p:nvSpPr>
          <p:cNvPr id="34820" name="Rectangle 2"/>
          <p:cNvSpPr>
            <a:spLocks noGrp="1" noChangeArrowheads="1"/>
          </p:cNvSpPr>
          <p:nvPr>
            <p:ph type="body"/>
          </p:nvPr>
        </p:nvSpPr>
        <p:spPr bwMode="auto">
          <a:xfrm>
            <a:off x="701675" y="4416425"/>
            <a:ext cx="5602288" cy="4273550"/>
          </a:xfrm>
          <a:noFill/>
        </p:spPr>
        <p:txBody>
          <a:bodyPr wrap="none" numCol="1" anchor="ctr" anchorCtr="0" compatLnSpc="1">
            <a:prstTxWarp prst="textNoShape">
              <a:avLst/>
            </a:prstTxWarp>
          </a:bodyPr>
          <a:lstStyle/>
          <a:p>
            <a:r>
              <a:rPr lang="en-US" dirty="0" smtClean="0"/>
              <a:t>Some components of the trail network already exist, particularly along a 7 mile stretch in </a:t>
            </a:r>
            <a:r>
              <a:rPr lang="en-US" dirty="0" smtClean="0"/>
              <a:t>N.E. </a:t>
            </a:r>
            <a:r>
              <a:rPr lang="en-US" dirty="0" smtClean="0"/>
              <a:t>and </a:t>
            </a:r>
            <a:r>
              <a:rPr lang="en-US" dirty="0" smtClean="0"/>
              <a:t>S.E. Washington</a:t>
            </a:r>
            <a:r>
              <a:rPr lang="en-US" baseline="0" dirty="0" smtClean="0"/>
              <a:t>, </a:t>
            </a:r>
            <a:r>
              <a:rPr lang="en-US" dirty="0" smtClean="0"/>
              <a:t>D.C. </a:t>
            </a:r>
            <a:r>
              <a:rPr lang="en-US" dirty="0" smtClean="0"/>
              <a:t>along what is called the “Hiker-Biker trail”  shown on the left.  </a:t>
            </a:r>
          </a:p>
          <a:p>
            <a:endParaRPr lang="en-US" dirty="0" smtClean="0"/>
          </a:p>
          <a:p>
            <a:r>
              <a:rPr lang="en-US" dirty="0" smtClean="0"/>
              <a:t>In the center is a proposed walking route to connect Forts Marcy and Fort Ethan Allen (an Arlington Co. managed site) in Virginia.</a:t>
            </a:r>
          </a:p>
          <a:p>
            <a:endParaRPr lang="en-US" dirty="0" smtClean="0"/>
          </a:p>
          <a:p>
            <a:r>
              <a:rPr lang="en-US" dirty="0" smtClean="0"/>
              <a:t>And on the right is an existing signed walking route in </a:t>
            </a:r>
            <a:r>
              <a:rPr lang="en-US" dirty="0" smtClean="0"/>
              <a:t>N.W. Washington, </a:t>
            </a:r>
            <a:r>
              <a:rPr lang="en-US" dirty="0" smtClean="0"/>
              <a:t>DC associated with Fort Stevens and Battleground National Cemetery (the nearby resting place of 41 Union soldiers from the battle).</a:t>
            </a:r>
          </a:p>
          <a:p>
            <a:endParaRPr lang="en-US" dirty="0" smtClean="0"/>
          </a:p>
          <a:p>
            <a:r>
              <a:rPr lang="en-US" dirty="0" smtClean="0"/>
              <a:t>You can see here</a:t>
            </a:r>
            <a:r>
              <a:rPr lang="en-US" baseline="0" dirty="0" smtClean="0"/>
              <a:t> the view of Washington, DC from one of the fort locations – it give you a sense of the views afforded by these strategic military positions.</a:t>
            </a:r>
            <a:endParaRPr lang="en-US" dirty="0" smtClean="0"/>
          </a:p>
          <a:p>
            <a:endParaRPr lang="en-US" dirty="0" smtClean="0"/>
          </a:p>
          <a:p>
            <a:endParaRPr lang="en-US" dirty="0" smtClean="0"/>
          </a:p>
        </p:txBody>
      </p:sp>
      <p:sp>
        <p:nvSpPr>
          <p:cNvPr id="34821" name="Text Box 3"/>
          <p:cNvSpPr txBox="1">
            <a:spLocks noChangeArrowheads="1"/>
          </p:cNvSpPr>
          <p:nvPr/>
        </p:nvSpPr>
        <p:spPr bwMode="auto">
          <a:xfrm>
            <a:off x="3970338" y="8829675"/>
            <a:ext cx="3038475" cy="465138"/>
          </a:xfrm>
          <a:prstGeom prst="rect">
            <a:avLst/>
          </a:prstGeom>
          <a:noFill/>
          <a:ln w="9525">
            <a:noFill/>
            <a:round/>
            <a:headEnd/>
            <a:tailEnd/>
          </a:ln>
        </p:spPr>
        <p:txBody>
          <a:bodyPr lIns="91710" tIns="47689" rIns="91710" bIns="47689" anchor="b"/>
          <a:lstStyle/>
          <a:p>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fld id="{7403D4A5-16A1-46A4-A02A-85E9544F60ED}" type="slidenum">
              <a:rPr lang="en-US" sz="1200">
                <a:solidFill>
                  <a:srgbClr val="000000"/>
                </a:solidFill>
                <a:latin typeface="Times New Roman" pitchFamily="16" charset="0"/>
                <a:cs typeface="Arial Unicode MS" charset="0"/>
              </a:rPr>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t>11</a:t>
            </a:fld>
            <a:endParaRPr lang="en-US" sz="1200">
              <a:solidFill>
                <a:srgbClr val="000000"/>
              </a:solidFill>
              <a:latin typeface="Times New Roman" pitchFamily="16" charset="0"/>
              <a:cs typeface="Arial Unicode MS"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6039874-FCDC-4BA8-A6C9-A19D3DCC905A}" type="slidenum">
              <a:rPr lang="en-US" smtClean="0">
                <a:latin typeface="Garamond" pitchFamily="16" charset="0"/>
              </a:rPr>
              <a:pPr/>
              <a:t>12</a:t>
            </a:fld>
            <a:endParaRPr lang="en-US" smtClean="0">
              <a:latin typeface="Garamond" pitchFamily="16" charset="0"/>
            </a:endParaRPr>
          </a:p>
        </p:txBody>
      </p:sp>
      <p:sp>
        <p:nvSpPr>
          <p:cNvPr id="35843" name="Text Box 1"/>
          <p:cNvSpPr txBox="1">
            <a:spLocks noChangeArrowheads="1"/>
          </p:cNvSpPr>
          <p:nvPr/>
        </p:nvSpPr>
        <p:spPr bwMode="auto">
          <a:xfrm>
            <a:off x="1168400" y="696913"/>
            <a:ext cx="4673600" cy="3486150"/>
          </a:xfrm>
          <a:prstGeom prst="rect">
            <a:avLst/>
          </a:prstGeom>
          <a:solidFill>
            <a:srgbClr val="FFFFFF"/>
          </a:solidFill>
          <a:ln w="9360">
            <a:solidFill>
              <a:srgbClr val="000000"/>
            </a:solidFill>
            <a:miter lim="800000"/>
            <a:headEnd/>
            <a:tailEnd/>
          </a:ln>
        </p:spPr>
        <p:txBody>
          <a:bodyPr wrap="none" lIns="93177" tIns="46589" rIns="93177" bIns="46589" anchor="ctr"/>
          <a:lstStyle/>
          <a:p>
            <a:endParaRPr lang="en-US"/>
          </a:p>
        </p:txBody>
      </p:sp>
      <p:sp>
        <p:nvSpPr>
          <p:cNvPr id="35844" name="Rectangle 2"/>
          <p:cNvSpPr>
            <a:spLocks noGrp="1" noChangeArrowheads="1"/>
          </p:cNvSpPr>
          <p:nvPr>
            <p:ph type="body"/>
          </p:nvPr>
        </p:nvSpPr>
        <p:spPr bwMode="auto">
          <a:xfrm>
            <a:off x="701675" y="4416425"/>
            <a:ext cx="5602288" cy="4273550"/>
          </a:xfrm>
          <a:noFill/>
        </p:spPr>
        <p:txBody>
          <a:bodyPr wrap="none" numCol="1" anchor="ctr" anchorCtr="0" compatLnSpc="1">
            <a:prstTxWarp prst="textNoShape">
              <a:avLst/>
            </a:prstTxWarp>
          </a:bodyPr>
          <a:lstStyle/>
          <a:p>
            <a:r>
              <a:rPr lang="en-US" dirty="0" smtClean="0"/>
              <a:t>In 2010, the NPS partnered with  the</a:t>
            </a:r>
          </a:p>
          <a:p>
            <a:endParaRPr lang="en-US" dirty="0" smtClean="0"/>
          </a:p>
          <a:p>
            <a:pPr>
              <a:buFont typeface="Arial" pitchFamily="34" charset="0"/>
              <a:buChar char="•"/>
            </a:pPr>
            <a:r>
              <a:rPr lang="en-US" dirty="0" smtClean="0"/>
              <a:t> Washington </a:t>
            </a:r>
            <a:r>
              <a:rPr lang="en-US" dirty="0" smtClean="0"/>
              <a:t>Area Bicyclist Association</a:t>
            </a:r>
          </a:p>
          <a:p>
            <a:pPr>
              <a:buFont typeface="Arial" pitchFamily="34" charset="0"/>
              <a:buChar char="•"/>
            </a:pPr>
            <a:r>
              <a:rPr lang="en-US" dirty="0" smtClean="0"/>
              <a:t> Potomac </a:t>
            </a:r>
            <a:r>
              <a:rPr lang="en-US" dirty="0" smtClean="0"/>
              <a:t>Heritage National Scenic Trail</a:t>
            </a:r>
          </a:p>
          <a:p>
            <a:pPr>
              <a:buFont typeface="Arial" pitchFamily="34" charset="0"/>
              <a:buChar char="•"/>
            </a:pPr>
            <a:r>
              <a:rPr lang="en-US" dirty="0" smtClean="0"/>
              <a:t> City </a:t>
            </a:r>
            <a:r>
              <a:rPr lang="en-US" dirty="0" smtClean="0"/>
              <a:t>of Alexandria</a:t>
            </a:r>
          </a:p>
          <a:p>
            <a:pPr>
              <a:buFont typeface="Arial" pitchFamily="34" charset="0"/>
              <a:buChar char="•"/>
            </a:pPr>
            <a:r>
              <a:rPr lang="en-US" dirty="0" smtClean="0"/>
              <a:t> Fairfax </a:t>
            </a:r>
            <a:r>
              <a:rPr lang="en-US" dirty="0" smtClean="0"/>
              <a:t>County, and</a:t>
            </a:r>
          </a:p>
          <a:p>
            <a:pPr>
              <a:buFont typeface="Arial" pitchFamily="34" charset="0"/>
              <a:buChar char="•"/>
            </a:pPr>
            <a:r>
              <a:rPr lang="en-US" dirty="0" smtClean="0"/>
              <a:t> Arlington </a:t>
            </a:r>
            <a:r>
              <a:rPr lang="en-US" dirty="0" smtClean="0"/>
              <a:t>County </a:t>
            </a:r>
          </a:p>
          <a:p>
            <a:endParaRPr lang="en-US" dirty="0" smtClean="0"/>
          </a:p>
          <a:p>
            <a:r>
              <a:rPr lang="en-US" dirty="0" smtClean="0"/>
              <a:t>To publish this hiking and biking guide.  These are largely self-guided </a:t>
            </a:r>
            <a:r>
              <a:rPr lang="en-US" dirty="0" smtClean="0"/>
              <a:t>routes presently.</a:t>
            </a:r>
            <a:endParaRPr lang="en-US" dirty="0" smtClean="0"/>
          </a:p>
        </p:txBody>
      </p:sp>
      <p:sp>
        <p:nvSpPr>
          <p:cNvPr id="35845" name="Text Box 3"/>
          <p:cNvSpPr txBox="1">
            <a:spLocks noChangeArrowheads="1"/>
          </p:cNvSpPr>
          <p:nvPr/>
        </p:nvSpPr>
        <p:spPr bwMode="auto">
          <a:xfrm>
            <a:off x="3970338" y="8829675"/>
            <a:ext cx="3038475" cy="465138"/>
          </a:xfrm>
          <a:prstGeom prst="rect">
            <a:avLst/>
          </a:prstGeom>
          <a:noFill/>
          <a:ln w="9525">
            <a:noFill/>
            <a:round/>
            <a:headEnd/>
            <a:tailEnd/>
          </a:ln>
        </p:spPr>
        <p:txBody>
          <a:bodyPr lIns="91710" tIns="47689" rIns="91710" bIns="47689" anchor="b"/>
          <a:lstStyle/>
          <a:p>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fld id="{B1D72910-7BAF-443D-A953-A19DC80E9976}" type="slidenum">
              <a:rPr lang="en-US" sz="1200">
                <a:solidFill>
                  <a:srgbClr val="000000"/>
                </a:solidFill>
                <a:latin typeface="Times New Roman" pitchFamily="16" charset="0"/>
                <a:cs typeface="Arial Unicode MS" charset="0"/>
              </a:rPr>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t>12</a:t>
            </a:fld>
            <a:endParaRPr lang="en-US" sz="1200">
              <a:solidFill>
                <a:srgbClr val="000000"/>
              </a:solidFill>
              <a:latin typeface="Times New Roman" pitchFamily="16" charset="0"/>
              <a:cs typeface="Arial Unicode MS"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Detailed </a:t>
            </a:r>
            <a:r>
              <a:rPr lang="en-US" dirty="0" smtClean="0"/>
              <a:t>maps </a:t>
            </a:r>
            <a:r>
              <a:rPr lang="en-US" dirty="0" smtClean="0"/>
              <a:t>can be found on the CWDW</a:t>
            </a:r>
            <a:r>
              <a:rPr lang="en-US" baseline="0" dirty="0" smtClean="0"/>
              <a:t> website to help hikers and bikers travel between the forts, but the network is unmarked.</a:t>
            </a:r>
            <a:endParaRPr lang="en-US" dirty="0" smtClean="0"/>
          </a:p>
          <a:p>
            <a:endParaRPr lang="en-US" dirty="0" smtClean="0"/>
          </a:p>
          <a:p>
            <a:r>
              <a:rPr lang="en-US" dirty="0" smtClean="0"/>
              <a:t>This evolution of the original vision for Fort Drive was a </a:t>
            </a:r>
            <a:r>
              <a:rPr lang="en-US" u="none" dirty="0" smtClean="0"/>
              <a:t>result of decades of planning initiatives </a:t>
            </a:r>
            <a:r>
              <a:rPr lang="en-US" dirty="0" smtClean="0"/>
              <a:t>that had failed to be realized, but which </a:t>
            </a:r>
            <a:r>
              <a:rPr lang="en-US" dirty="0" smtClean="0"/>
              <a:t>continues</a:t>
            </a:r>
            <a:r>
              <a:rPr lang="en-US" baseline="0" dirty="0" smtClean="0"/>
              <a:t> to </a:t>
            </a:r>
            <a:r>
              <a:rPr lang="en-US" dirty="0" smtClean="0"/>
              <a:t>capture </a:t>
            </a:r>
            <a:r>
              <a:rPr lang="en-US" dirty="0" smtClean="0"/>
              <a:t>the imagination of planning officials, Civil War advocates, the National Park Service, and local residents with a vested interested in the park network</a:t>
            </a:r>
            <a:r>
              <a:rPr lang="en-US" baseline="0" dirty="0" smtClean="0"/>
              <a:t> surrounding Washington, DC.</a:t>
            </a:r>
          </a:p>
          <a:p>
            <a:endParaRPr lang="en-US" dirty="0" smtClean="0"/>
          </a:p>
          <a:p>
            <a:endParaRPr lang="en-US" dirty="0"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4660AC-F757-4BEB-BDB9-1AE3B5B1F6AA}" type="slidenum">
              <a:rPr lang="en-US" smtClean="0">
                <a:latin typeface="Garamond" pitchFamily="16" charset="0"/>
              </a:rPr>
              <a:pPr/>
              <a:t>13</a:t>
            </a:fld>
            <a:endParaRPr lang="en-US" smtClean="0">
              <a:latin typeface="Garamond" pitchFamily="16"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I’m happy to stay and answer questions about the forts, the trail planning, or the NPS plans to commemorate the 150</a:t>
            </a:r>
            <a:r>
              <a:rPr lang="en-US" baseline="30000" smtClean="0"/>
              <a:t>th</a:t>
            </a:r>
            <a:r>
              <a:rPr lang="en-US" smtClean="0"/>
              <a:t> of the Civil War.</a:t>
            </a:r>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AEF55AA-DBB3-44BA-8A39-FCFB4E37B318}" type="slidenum">
              <a:rPr lang="en-US" smtClean="0">
                <a:latin typeface="Garamond" pitchFamily="16" charset="0"/>
              </a:rPr>
              <a:pPr/>
              <a:t>14</a:t>
            </a:fld>
            <a:endParaRPr lang="en-US" smtClean="0">
              <a:latin typeface="Garamond" pitchFamily="1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300" dirty="0" smtClean="0"/>
              <a:t>At the beginning of the Civil War, the defensive system for the city of Washington was inadequate and vulnerable.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3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300" dirty="0" smtClean="0"/>
              <a:t>In April of 1861, Federal troops moved into Virginia to take up positions and build earthwork fortifications in Alexandria, across the Long Bridge </a:t>
            </a:r>
          </a:p>
          <a:p>
            <a:endParaRPr lang="en-US" sz="1200" dirty="0" smtClean="0"/>
          </a:p>
          <a:p>
            <a:r>
              <a:rPr lang="en-US" sz="1200" dirty="0" smtClean="0"/>
              <a:t>Prior</a:t>
            </a:r>
            <a:r>
              <a:rPr lang="en-US" sz="1200" baseline="0" dirty="0" smtClean="0"/>
              <a:t> to the construction of the CWDW, t</a:t>
            </a:r>
            <a:r>
              <a:rPr lang="en-US" sz="1200" dirty="0" smtClean="0"/>
              <a:t>he </a:t>
            </a:r>
            <a:r>
              <a:rPr lang="en-US" sz="1200" dirty="0" smtClean="0"/>
              <a:t>fortifications of DC were limited to a fort/arsenal (ca. 1794) at the site now known as Fort McNair, the Washington Navy Yard (1799), and the Marine Barracks (ca. 1801). Fort Warburton (Fort Washington) was constructed in 1809, burned during the War of 1812, and re-built afterwards.</a:t>
            </a:r>
          </a:p>
          <a:p>
            <a:endParaRPr lang="en-US" sz="1200" dirty="0" smtClean="0"/>
          </a:p>
          <a:p>
            <a:endParaRPr lang="en-US" dirty="0" smtClean="0"/>
          </a:p>
          <a:p>
            <a:endParaRPr lang="en-US" sz="800" dirty="0" smtClean="0"/>
          </a:p>
          <a:p>
            <a:endParaRPr lang="en-US" dirty="0"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F955A5-0F0F-483E-B0DD-E5D4B4E77BCE}" type="slidenum">
              <a:rPr lang="en-US" smtClean="0">
                <a:latin typeface="Garamond" pitchFamily="16" charset="0"/>
              </a:rPr>
              <a:pPr/>
              <a:t>2</a:t>
            </a:fld>
            <a:endParaRPr lang="en-US" smtClean="0">
              <a:latin typeface="Garamond" pitchFamily="16"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r>
              <a:rPr lang="en-US" dirty="0" smtClean="0"/>
              <a:t>Final construction </a:t>
            </a:r>
            <a:r>
              <a:rPr lang="en-US" dirty="0" smtClean="0"/>
              <a:t>of a total of 68 forts. </a:t>
            </a:r>
            <a:r>
              <a:rPr lang="en-US" dirty="0" smtClean="0"/>
              <a:t>T</a:t>
            </a:r>
            <a:r>
              <a:rPr lang="en-US" sz="1250" dirty="0" smtClean="0"/>
              <a:t>he </a:t>
            </a:r>
            <a:r>
              <a:rPr lang="en-US" sz="1250" dirty="0" smtClean="0"/>
              <a:t>forts were built</a:t>
            </a:r>
            <a:r>
              <a:rPr lang="en-US" sz="1250" baseline="0" dirty="0" smtClean="0"/>
              <a:t> on the ridge </a:t>
            </a:r>
            <a:r>
              <a:rPr lang="en-US" sz="1250" baseline="0" dirty="0" smtClean="0"/>
              <a:t>lines, at key river crossings </a:t>
            </a:r>
            <a:r>
              <a:rPr lang="en-US" sz="1250" baseline="0" dirty="0" smtClean="0"/>
              <a:t>and strategic highpoints surrounding Washington, DC.</a:t>
            </a:r>
            <a:endParaRPr lang="en-US" sz="1250" dirty="0" smtClean="0"/>
          </a:p>
          <a:p>
            <a:pPr>
              <a:defRPr/>
            </a:pPr>
            <a:endParaRPr lang="en-US" sz="1250" dirty="0" smtClean="0"/>
          </a:p>
          <a:p>
            <a:pPr>
              <a:defRPr/>
            </a:pPr>
            <a:r>
              <a:rPr lang="en-US" sz="1250" dirty="0" smtClean="0"/>
              <a:t>While the system of fortifications would be continually strengthened and expanded throughout the war, </a:t>
            </a:r>
          </a:p>
          <a:p>
            <a:pPr>
              <a:defRPr/>
            </a:pPr>
            <a:r>
              <a:rPr lang="en-US" sz="1250" dirty="0" smtClean="0"/>
              <a:t>war-time Washington was buzzing with activity and a population boom as result of the war effort.  The city teemed with hospitals, soldiers’ camps and troop movements.  </a:t>
            </a:r>
          </a:p>
          <a:p>
            <a:pPr>
              <a:defRPr/>
            </a:pPr>
            <a:endParaRPr lang="en-US" sz="1250" dirty="0" smtClean="0"/>
          </a:p>
          <a:p>
            <a:pPr>
              <a:defRPr/>
            </a:pPr>
            <a:r>
              <a:rPr lang="en-US" sz="1250" dirty="0" smtClean="0"/>
              <a:t>Louisa May Alcott served as a volunteer nurse in Washington during the Civil War and wrote in her memoirs of Washington, “Sentinels tramp around it all night long, their muskets glittering in the wintery moonlight…(she continues).. Causing one to conjure up romantic visions of guarded forts, sudden surprises, and daring deeds. For in these war times the hum drum life of </a:t>
            </a:r>
            <a:r>
              <a:rPr lang="en-US" sz="1250" dirty="0" err="1" smtClean="0"/>
              <a:t>Yankedom</a:t>
            </a:r>
            <a:r>
              <a:rPr lang="en-US" sz="1250" dirty="0" smtClean="0"/>
              <a:t> has vanished.” </a:t>
            </a:r>
          </a:p>
          <a:p>
            <a:pPr>
              <a:defRPr/>
            </a:pPr>
            <a:endParaRPr lang="en-US" sz="1250" dirty="0" smtClean="0"/>
          </a:p>
          <a:p>
            <a:pPr>
              <a:defRPr/>
            </a:pPr>
            <a:r>
              <a:rPr lang="en-US" sz="1250" dirty="0" smtClean="0"/>
              <a:t>The perceived threat on the Union capital ebbed and flowed, as did the staffing levels at the forts.  Soldiers were often stripped from the Defenses to aid campaigns in other areas. </a:t>
            </a:r>
          </a:p>
          <a:p>
            <a:pPr>
              <a:defRPr/>
            </a:pPr>
            <a:endParaRPr lang="en-US" dirty="0" smtClean="0"/>
          </a:p>
          <a:p>
            <a:pPr>
              <a:defRPr/>
            </a:pPr>
            <a:endParaRPr lang="en-US" dirty="0"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D034C61-B325-48C7-BC64-A546CAAB3007}" type="slidenum">
              <a:rPr lang="en-US" smtClean="0">
                <a:latin typeface="Garamond" pitchFamily="16" charset="0"/>
              </a:rPr>
              <a:pPr/>
              <a:t>3</a:t>
            </a:fld>
            <a:endParaRPr lang="en-US" smtClean="0">
              <a:latin typeface="Garamond" pitchFamily="16"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300" dirty="0" smtClean="0"/>
              <a:t>Major John G. Barnard was appointed to execute the construction of  a System</a:t>
            </a:r>
            <a:r>
              <a:rPr lang="en-US" sz="1300" baseline="0" dirty="0" smtClean="0"/>
              <a:t> of </a:t>
            </a:r>
            <a:r>
              <a:rPr lang="en-US" sz="1300" dirty="0" smtClean="0"/>
              <a:t>Defenses to protect</a:t>
            </a:r>
            <a:r>
              <a:rPr lang="en-US" sz="1300" baseline="0" dirty="0" smtClean="0"/>
              <a:t> the capital.  </a:t>
            </a:r>
          </a:p>
          <a:p>
            <a:pPr>
              <a:defRPr/>
            </a:pPr>
            <a:r>
              <a:rPr lang="en-US" sz="1300" dirty="0" smtClean="0"/>
              <a:t> </a:t>
            </a:r>
          </a:p>
          <a:p>
            <a:pPr>
              <a:defRPr/>
            </a:pPr>
            <a:r>
              <a:rPr lang="en-US" sz="1300" dirty="0" smtClean="0"/>
              <a:t>The system of fortifications was constructed by:</a:t>
            </a:r>
          </a:p>
          <a:p>
            <a:pPr>
              <a:defRPr/>
            </a:pPr>
            <a:endParaRPr lang="en-US" sz="1300" dirty="0" smtClean="0"/>
          </a:p>
          <a:p>
            <a:pPr>
              <a:defRPr/>
            </a:pPr>
            <a:r>
              <a:rPr lang="en-US" sz="1300" dirty="0" smtClean="0"/>
              <a:t>Soldiers</a:t>
            </a:r>
          </a:p>
          <a:p>
            <a:pPr>
              <a:defRPr/>
            </a:pPr>
            <a:r>
              <a:rPr lang="en-US" sz="1300" dirty="0" smtClean="0"/>
              <a:t>Prisoners of War</a:t>
            </a:r>
          </a:p>
          <a:p>
            <a:pPr>
              <a:defRPr/>
            </a:pPr>
            <a:r>
              <a:rPr lang="en-US" sz="1300" dirty="0" smtClean="0"/>
              <a:t>Paid Civilians</a:t>
            </a:r>
          </a:p>
          <a:p>
            <a:pPr>
              <a:defRPr/>
            </a:pPr>
            <a:r>
              <a:rPr lang="en-US" sz="1300" dirty="0" smtClean="0"/>
              <a:t>And paid escaped slaves, know as “contrabands”, a reference to the wartime authority used to keep these individuals free, rather than returning them as property to their slave owners.</a:t>
            </a:r>
          </a:p>
          <a:p>
            <a:endParaRPr lang="en-US" sz="1300" dirty="0" smtClean="0"/>
          </a:p>
          <a:p>
            <a:pPr>
              <a:defRPr/>
            </a:pPr>
            <a:r>
              <a:rPr lang="en-US" sz="1300" dirty="0" smtClean="0"/>
              <a:t>By the end of 1861, 48 defensive earthworks encircled the city with the larger forts located at the southern perimeter. </a:t>
            </a:r>
          </a:p>
          <a:p>
            <a:pPr>
              <a:defRPr/>
            </a:pPr>
            <a:endParaRPr lang="en-US" sz="1300" dirty="0" smtClean="0"/>
          </a:p>
          <a:p>
            <a:pPr>
              <a:defRPr/>
            </a:pPr>
            <a:r>
              <a:rPr lang="en-US" sz="1300" dirty="0" smtClean="0"/>
              <a:t>Just two years later, by the end of 1863, the city was protected by 60 forts, 93 batteries, and a total of 837 guns.</a:t>
            </a:r>
          </a:p>
          <a:p>
            <a:pPr>
              <a:defRPr/>
            </a:pPr>
            <a:endParaRPr lang="en-US" sz="1300" dirty="0" smtClean="0"/>
          </a:p>
          <a:p>
            <a:pPr>
              <a:defRPr/>
            </a:pPr>
            <a:r>
              <a:rPr lang="en-US" sz="1300" dirty="0" smtClean="0"/>
              <a:t>The efficient movement of troops, supplies, and communications between the forts, batteries, and rifle lines was an integral part of the system’s overall success. As a result, 32 miles of connecting military roadways were constructed as well.</a:t>
            </a:r>
          </a:p>
          <a:p>
            <a:pPr>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Communities sprung up around the forts in what</a:t>
            </a:r>
            <a:r>
              <a:rPr lang="en-US" sz="1200" baseline="0" dirty="0" smtClean="0"/>
              <a:t> were previously mostly rural farm areas.</a:t>
            </a:r>
            <a:endParaRPr lang="en-US" sz="1200" dirty="0" smtClean="0"/>
          </a:p>
          <a:p>
            <a:pPr>
              <a:defRPr/>
            </a:pPr>
            <a:endParaRPr lang="en-US" dirty="0" smtClean="0"/>
          </a:p>
          <a:p>
            <a:pPr>
              <a:defRPr/>
            </a:pPr>
            <a:endParaRPr lang="en-US" dirty="0" smtClean="0"/>
          </a:p>
          <a:p>
            <a:pPr>
              <a:defRPr/>
            </a:pPr>
            <a:endParaRPr lang="en-US" dirty="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0E18AA-62BE-4DAB-8452-F8973359D123}" type="slidenum">
              <a:rPr lang="en-US" smtClean="0">
                <a:latin typeface="Garamond" pitchFamily="16" charset="0"/>
              </a:rPr>
              <a:pPr/>
              <a:t>4</a:t>
            </a:fld>
            <a:endParaRPr lang="en-US" smtClean="0">
              <a:latin typeface="Garamond" pitchFamily="16"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In 1864, in </a:t>
            </a:r>
            <a:r>
              <a:rPr lang="en-US" dirty="0" smtClean="0"/>
              <a:t>an effort to distract Union forces </a:t>
            </a:r>
            <a:r>
              <a:rPr lang="en-US" dirty="0" smtClean="0"/>
              <a:t>in </a:t>
            </a:r>
            <a:r>
              <a:rPr lang="en-US" dirty="0" smtClean="0"/>
              <a:t>the south, </a:t>
            </a:r>
            <a:r>
              <a:rPr lang="en-US" dirty="0" smtClean="0"/>
              <a:t>Confederate General Robert E. Lee </a:t>
            </a:r>
            <a:r>
              <a:rPr lang="en-US" dirty="0" smtClean="0"/>
              <a:t>sent </a:t>
            </a:r>
            <a:r>
              <a:rPr lang="en-US" dirty="0" smtClean="0"/>
              <a:t>General Jubal </a:t>
            </a:r>
            <a:r>
              <a:rPr lang="en-US" dirty="0" smtClean="0"/>
              <a:t>Early to attack Washington, D.C.</a:t>
            </a:r>
          </a:p>
          <a:p>
            <a:endParaRPr lang="en-US" dirty="0" smtClean="0"/>
          </a:p>
          <a:p>
            <a:r>
              <a:rPr lang="en-US" dirty="0" smtClean="0"/>
              <a:t>On July 11-12, 1864, the city’s main forces had been pulled to support General Ulysses S. Grant’s campaign in Virginia.  </a:t>
            </a:r>
          </a:p>
          <a:p>
            <a:endParaRPr lang="en-US" dirty="0" smtClean="0"/>
          </a:p>
          <a:p>
            <a:r>
              <a:rPr lang="en-US" dirty="0" smtClean="0"/>
              <a:t>Washington DC was lightly defended by short-term, untrained recruits.  </a:t>
            </a:r>
            <a:r>
              <a:rPr lang="en-US" dirty="0" smtClean="0"/>
              <a:t>Gen. Early </a:t>
            </a:r>
            <a:r>
              <a:rPr lang="en-US" dirty="0" smtClean="0"/>
              <a:t>was delayed </a:t>
            </a:r>
            <a:r>
              <a:rPr lang="en-US" dirty="0" smtClean="0"/>
              <a:t>by the </a:t>
            </a:r>
            <a:r>
              <a:rPr lang="en-US" dirty="0" smtClean="0"/>
              <a:t>battle at </a:t>
            </a:r>
            <a:r>
              <a:rPr lang="en-US" dirty="0" err="1" smtClean="0"/>
              <a:t>Monocacy</a:t>
            </a:r>
            <a:r>
              <a:rPr lang="en-US" dirty="0" smtClean="0"/>
              <a:t> River, south of Frederick, MD, and the Union rushed to man the forts, even pulling members of the Veteran Reserves (i.e. wounded soldiers) to man the forts.  The delay at </a:t>
            </a:r>
            <a:r>
              <a:rPr lang="en-US" dirty="0" err="1" smtClean="0"/>
              <a:t>Monocacy</a:t>
            </a:r>
            <a:r>
              <a:rPr lang="en-US" dirty="0" smtClean="0"/>
              <a:t> </a:t>
            </a:r>
            <a:r>
              <a:rPr lang="en-US" dirty="0" smtClean="0"/>
              <a:t>afforded </a:t>
            </a:r>
            <a:r>
              <a:rPr lang="en-US" dirty="0" smtClean="0"/>
              <a:t>time for reinforcements to be called back to Washington who arrived on July 12</a:t>
            </a:r>
            <a:r>
              <a:rPr lang="en-US" baseline="30000" dirty="0" smtClean="0"/>
              <a:t>th</a:t>
            </a:r>
            <a:r>
              <a:rPr lang="en-US" dirty="0" smtClean="0"/>
              <a:t> and the Defenses of Washington held.  </a:t>
            </a:r>
          </a:p>
          <a:p>
            <a:endParaRPr lang="en-US" dirty="0" smtClean="0"/>
          </a:p>
          <a:p>
            <a:r>
              <a:rPr lang="en-US" dirty="0" smtClean="0"/>
              <a:t>On a side note, the Battle of Fort Stevens, was the only time a sitting U.S. President has come under enemy fire.  President Lincoln visited the field of battle and famous climbed the parapet, where he was shot upon by Confederate sharp shooters. </a:t>
            </a:r>
          </a:p>
          <a:p>
            <a:endParaRPr lang="en-US" dirty="0" smtClean="0"/>
          </a:p>
          <a:p>
            <a:endParaRPr lang="en-US" dirty="0" smtClean="0"/>
          </a:p>
          <a:p>
            <a:endParaRPr lang="en-US" dirty="0" smtClean="0"/>
          </a:p>
          <a:p>
            <a:endParaRPr lang="en-US" dirty="0"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530681-094E-443C-B680-46CFC9896182}" type="slidenum">
              <a:rPr lang="en-US" smtClean="0">
                <a:latin typeface="Garamond" pitchFamily="16" charset="0"/>
              </a:rPr>
              <a:pPr/>
              <a:t>5</a:t>
            </a:fld>
            <a:endParaRPr lang="en-US" smtClean="0">
              <a:latin typeface="Garamond" pitchFamily="16"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r>
              <a:rPr lang="en-US" dirty="0" smtClean="0"/>
              <a:t>After the war, the forts were systematically dismantled and the seized lands returned to private owners.  As before, the perceived need to protect Washington initially left a small system of fortifications intact, but over time the need seemed to dim…</a:t>
            </a:r>
          </a:p>
          <a:p>
            <a:pPr>
              <a:defRPr/>
            </a:pPr>
            <a:endParaRPr lang="en-US" dirty="0" smtClean="0"/>
          </a:p>
          <a:p>
            <a:pPr>
              <a:defRPr/>
            </a:pPr>
            <a:r>
              <a:rPr lang="en-US" dirty="0" smtClean="0"/>
              <a:t>With the war time population boom of Washington, the post-war period was marked by rapid development and land speculation.  </a:t>
            </a:r>
          </a:p>
          <a:p>
            <a:pPr>
              <a:defRPr/>
            </a:pPr>
            <a:endParaRPr lang="en-US" dirty="0" smtClean="0"/>
          </a:p>
          <a:p>
            <a:pPr>
              <a:defRPr/>
            </a:pPr>
            <a:r>
              <a:rPr lang="en-US" dirty="0" smtClean="0">
                <a:latin typeface="NPSRawlinsonOTTwoOld" pitchFamily="50" charset="0"/>
              </a:rPr>
              <a:t>Construction of the defense system had resulted in the demolition of buildings, </a:t>
            </a:r>
            <a:r>
              <a:rPr lang="en-US" dirty="0" smtClean="0"/>
              <a:t>denuded forests and agricultural fields and the land values were depressed.  </a:t>
            </a:r>
          </a:p>
          <a:p>
            <a:pPr>
              <a:defRPr/>
            </a:pPr>
            <a:endParaRPr lang="en-US" dirty="0" smtClean="0"/>
          </a:p>
          <a:p>
            <a:pPr>
              <a:defRPr/>
            </a:pPr>
            <a:r>
              <a:rPr lang="en-US" dirty="0" smtClean="0"/>
              <a:t>George W. Young who owned land in the area of Ft. Carroll advertised his land for sale as a </a:t>
            </a:r>
            <a:r>
              <a:rPr lang="en-US" dirty="0" smtClean="0"/>
              <a:t>“…</a:t>
            </a:r>
            <a:r>
              <a:rPr lang="en-US" u="none" dirty="0" smtClean="0"/>
              <a:t>riverfront </a:t>
            </a:r>
            <a:r>
              <a:rPr lang="en-US" u="none" dirty="0" smtClean="0"/>
              <a:t>parcel with fine soil and government improvements that would afford great facilities for founding at once a town that would prove to Washington what Brooklyn is to New York</a:t>
            </a:r>
            <a:r>
              <a:rPr lang="en-US" u="none" dirty="0" smtClean="0"/>
              <a:t>.”</a:t>
            </a:r>
            <a:endParaRPr lang="en-US" u="none" dirty="0" smtClean="0"/>
          </a:p>
          <a:p>
            <a:pPr>
              <a:defRPr/>
            </a:pPr>
            <a:endParaRPr lang="en-US" dirty="0" smtClean="0"/>
          </a:p>
          <a:p>
            <a:pPr>
              <a:defRPr/>
            </a:pPr>
            <a:r>
              <a:rPr lang="en-US" dirty="0" smtClean="0"/>
              <a:t>In 1869, one account of the landscape of post-Civil War Washington noted, “About two miles outside of Washington, and completely encircling the city, is a chain of fortifications, completely connected by military road, forming a boulevard, which, by the aid of the trees and shrubbery, judiciously cared for, would be equal to the famed drives surrounding the city of Paris.”</a:t>
            </a:r>
          </a:p>
          <a:p>
            <a:pPr>
              <a:defRPr/>
            </a:pPr>
            <a:endParaRPr lang="en-US" dirty="0" smtClean="0"/>
          </a:p>
          <a:p>
            <a:pPr>
              <a:defRPr/>
            </a:pPr>
            <a:r>
              <a:rPr lang="en-US" dirty="0" smtClean="0"/>
              <a:t>Another account of the time noted, “These wrecks of its defenses will some day be the picnic haunts of curious patriotism…”</a:t>
            </a:r>
            <a:endParaRPr lang="en-US" dirty="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532985-9C08-4A55-AB79-6963A8DBA491}" type="slidenum">
              <a:rPr lang="en-US" smtClean="0">
                <a:latin typeface="Garamond" pitchFamily="16" charset="0"/>
              </a:rPr>
              <a:pPr/>
              <a:t>6</a:t>
            </a:fld>
            <a:endParaRPr lang="en-US" smtClean="0">
              <a:latin typeface="Garamond" pitchFamily="16"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defRPr/>
            </a:pPr>
            <a:r>
              <a:rPr lang="en-US" sz="1100" dirty="0" smtClean="0">
                <a:latin typeface="NPSRawlinsonOTTwoOld" pitchFamily="50" charset="0"/>
              </a:rPr>
              <a:t>In Washington, the Defenses became a focal point for two groups, the supporters of the memorializing the Civil War and the proponents for improving the park system in Washington, DC.  </a:t>
            </a:r>
          </a:p>
          <a:p>
            <a:pPr>
              <a:defRPr/>
            </a:pPr>
            <a:endParaRPr lang="en-US" sz="1100" dirty="0" smtClean="0">
              <a:latin typeface="NPSRawlinsonOTTwoOld" pitchFamily="50"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100" dirty="0" smtClean="0"/>
              <a:t>These preservation movements were somewhat at odds - as former soldiers often wanted to see the fields of battle preserved as memorials to their sacrifices, not as recreational spaces.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In the 1890s, Congress established the first five military parks.  </a:t>
            </a:r>
            <a:r>
              <a:rPr lang="en-US" dirty="0" smtClean="0"/>
              <a:t>Soon</a:t>
            </a:r>
            <a:r>
              <a:rPr lang="en-US" baseline="0" dirty="0" smtClean="0"/>
              <a:t> after</a:t>
            </a:r>
            <a:r>
              <a:rPr lang="en-US" dirty="0" smtClean="0"/>
              <a:t>, </a:t>
            </a:r>
            <a:r>
              <a:rPr lang="en-US" dirty="0" smtClean="0"/>
              <a:t>a</a:t>
            </a:r>
            <a:r>
              <a:rPr lang="en-US" baseline="0" dirty="0" smtClean="0"/>
              <a:t> growing movement toward </a:t>
            </a:r>
            <a:r>
              <a:rPr lang="en-US" baseline="0" dirty="0" smtClean="0"/>
              <a:t>preservation was </a:t>
            </a:r>
            <a:r>
              <a:rPr lang="en-US" baseline="0" dirty="0" smtClean="0"/>
              <a:t>also underway – marked by </a:t>
            </a:r>
            <a:r>
              <a:rPr lang="en-US" dirty="0" smtClean="0"/>
              <a:t>the passage of the 1906 Antiquities Act.</a:t>
            </a:r>
          </a:p>
          <a:p>
            <a:pPr>
              <a:defRPr/>
            </a:pPr>
            <a:endParaRPr lang="en-US" dirty="0" smtClean="0"/>
          </a:p>
          <a:p>
            <a:pPr>
              <a:defRPr/>
            </a:pPr>
            <a:r>
              <a:rPr lang="en-US" dirty="0" smtClean="0"/>
              <a:t>In Washington, the </a:t>
            </a:r>
            <a:r>
              <a:rPr lang="en-US" dirty="0" err="1" smtClean="0"/>
              <a:t>McMillian</a:t>
            </a:r>
            <a:r>
              <a:rPr lang="en-US" baseline="0" dirty="0" smtClean="0"/>
              <a:t> </a:t>
            </a:r>
            <a:r>
              <a:rPr lang="en-US" baseline="0" dirty="0" smtClean="0"/>
              <a:t>Commission </a:t>
            </a:r>
            <a:r>
              <a:rPr lang="en-US" baseline="0" dirty="0" smtClean="0"/>
              <a:t>was tasked with  d</a:t>
            </a:r>
            <a:r>
              <a:rPr lang="en-US" dirty="0" smtClean="0"/>
              <a:t>eveloping a comprehensive plan for the city extended beyond the original L’Enfant Plan.  The Commission</a:t>
            </a:r>
            <a:r>
              <a:rPr lang="en-US" baseline="0" dirty="0" smtClean="0"/>
              <a:t> endorsed the idea of the preservation of the forts and a parkway to connect them. </a:t>
            </a:r>
          </a:p>
          <a:p>
            <a:pPr>
              <a:defRPr/>
            </a:pPr>
            <a:endParaRPr lang="en-US" baseline="0" dirty="0" smtClean="0"/>
          </a:p>
          <a:p>
            <a:pPr>
              <a:defRPr/>
            </a:pPr>
            <a:r>
              <a:rPr lang="en-US" baseline="0" dirty="0" smtClean="0"/>
              <a:t>In the early 1930s with the passage of the </a:t>
            </a:r>
            <a:r>
              <a:rPr lang="en-US" dirty="0" smtClean="0"/>
              <a:t>Capper-</a:t>
            </a:r>
            <a:r>
              <a:rPr lang="en-US" dirty="0" err="1" smtClean="0"/>
              <a:t>Crampton</a:t>
            </a:r>
            <a:r>
              <a:rPr lang="en-US" dirty="0" smtClean="0"/>
              <a:t> Act </a:t>
            </a:r>
            <a:r>
              <a:rPr lang="en-US" u="sng" dirty="0" smtClean="0"/>
              <a:t>many </a:t>
            </a:r>
            <a:r>
              <a:rPr lang="en-US" u="sng" dirty="0" smtClean="0"/>
              <a:t>lands for the Fort Drive were acquired</a:t>
            </a:r>
            <a:r>
              <a:rPr lang="en-US" u="none" dirty="0" smtClean="0"/>
              <a:t> </a:t>
            </a:r>
            <a:r>
              <a:rPr lang="en-US" dirty="0" smtClean="0"/>
              <a:t>between 1929 – 1932 and parkway designs were developed.</a:t>
            </a:r>
          </a:p>
          <a:p>
            <a:pPr>
              <a:defRPr/>
            </a:pPr>
            <a:endParaRPr lang="en-US" dirty="0" smtClean="0"/>
          </a:p>
          <a:p>
            <a:pPr>
              <a:defRPr/>
            </a:pPr>
            <a:r>
              <a:rPr lang="en-US" dirty="0" smtClean="0"/>
              <a:t>And between 1932 -1937 two sections were constructed.  1. at Fort Reno in NW, DC by the</a:t>
            </a:r>
            <a:r>
              <a:rPr lang="en-US" b="1" dirty="0" smtClean="0"/>
              <a:t> </a:t>
            </a:r>
            <a:r>
              <a:rPr lang="en-US" b="0" dirty="0" smtClean="0"/>
              <a:t>WPA</a:t>
            </a:r>
            <a:r>
              <a:rPr lang="en-US" b="1" dirty="0" smtClean="0"/>
              <a:t> </a:t>
            </a:r>
            <a:r>
              <a:rPr lang="en-US" dirty="0" smtClean="0"/>
              <a:t>and the second, and the 2nd larger section between Forts </a:t>
            </a:r>
            <a:r>
              <a:rPr lang="en-US" dirty="0" err="1" smtClean="0"/>
              <a:t>Dupont</a:t>
            </a:r>
            <a:r>
              <a:rPr lang="en-US" dirty="0" smtClean="0"/>
              <a:t> and Davis in SE, DC by the </a:t>
            </a:r>
            <a:r>
              <a:rPr lang="en-US" b="0" dirty="0" smtClean="0"/>
              <a:t>CCC</a:t>
            </a:r>
            <a:r>
              <a:rPr lang="en-US" dirty="0" smtClean="0"/>
              <a:t>.</a:t>
            </a:r>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BC89F0-7C99-4454-8663-461936518EE1}" type="slidenum">
              <a:rPr lang="en-US" smtClean="0">
                <a:latin typeface="Garamond" pitchFamily="16" charset="0"/>
              </a:rPr>
              <a:pPr/>
              <a:t>7</a:t>
            </a:fld>
            <a:endParaRPr lang="en-US" smtClean="0">
              <a:latin typeface="Garamond" pitchFamily="16"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282E291-AE9E-4B1E-BE45-220ABADABFA6}" type="slidenum">
              <a:rPr lang="en-US" smtClean="0">
                <a:latin typeface="Garamond" pitchFamily="16" charset="0"/>
              </a:rPr>
              <a:pPr/>
              <a:t>8</a:t>
            </a:fld>
            <a:endParaRPr lang="en-US" smtClean="0">
              <a:latin typeface="Garamond" pitchFamily="16" charset="0"/>
            </a:endParaRPr>
          </a:p>
        </p:txBody>
      </p:sp>
      <p:sp>
        <p:nvSpPr>
          <p:cNvPr id="30723" name="Text Box 1"/>
          <p:cNvSpPr txBox="1">
            <a:spLocks noChangeArrowheads="1"/>
          </p:cNvSpPr>
          <p:nvPr/>
        </p:nvSpPr>
        <p:spPr bwMode="auto">
          <a:xfrm>
            <a:off x="1168400" y="696913"/>
            <a:ext cx="4673600" cy="3486150"/>
          </a:xfrm>
          <a:prstGeom prst="rect">
            <a:avLst/>
          </a:prstGeom>
          <a:solidFill>
            <a:srgbClr val="FFFFFF"/>
          </a:solidFill>
          <a:ln w="9360">
            <a:solidFill>
              <a:srgbClr val="000000"/>
            </a:solidFill>
            <a:miter lim="800000"/>
            <a:headEnd/>
            <a:tailEnd/>
          </a:ln>
        </p:spPr>
        <p:txBody>
          <a:bodyPr wrap="none" lIns="93177" tIns="46589" rIns="93177" bIns="46589" anchor="ctr"/>
          <a:lstStyle/>
          <a:p>
            <a:endParaRPr lang="en-US"/>
          </a:p>
        </p:txBody>
      </p:sp>
      <p:sp>
        <p:nvSpPr>
          <p:cNvPr id="30724" name="Rectangle 2"/>
          <p:cNvSpPr>
            <a:spLocks noGrp="1" noChangeArrowheads="1"/>
          </p:cNvSpPr>
          <p:nvPr>
            <p:ph type="body"/>
          </p:nvPr>
        </p:nvSpPr>
        <p:spPr bwMode="auto">
          <a:xfrm>
            <a:off x="701675" y="4416425"/>
            <a:ext cx="5602288" cy="4273550"/>
          </a:xfrm>
          <a:noFill/>
        </p:spPr>
        <p:txBody>
          <a:bodyPr wrap="none" numCol="1" anchor="ctr" anchorCtr="0" compatLnSpc="1">
            <a:prstTxWarp prst="textNoShape">
              <a:avLst/>
            </a:prstTxWarp>
          </a:bodyPr>
          <a:lstStyle/>
          <a:p>
            <a:r>
              <a:rPr lang="en-US" dirty="0" smtClean="0"/>
              <a:t>In this 1939 </a:t>
            </a:r>
            <a:r>
              <a:rPr lang="en-US" dirty="0" smtClean="0"/>
              <a:t>plan</a:t>
            </a:r>
            <a:r>
              <a:rPr lang="en-US" baseline="0" dirty="0" smtClean="0"/>
              <a:t> </a:t>
            </a:r>
            <a:r>
              <a:rPr lang="en-US" dirty="0" smtClean="0"/>
              <a:t>by </a:t>
            </a:r>
            <a:r>
              <a:rPr lang="en-US" dirty="0" smtClean="0"/>
              <a:t>the Nation Capital Park and Planning </a:t>
            </a:r>
            <a:r>
              <a:rPr lang="en-US" dirty="0" smtClean="0"/>
              <a:t>Commission the Fort Drive concept is presented.</a:t>
            </a:r>
            <a:endParaRPr lang="en-US" dirty="0" smtClean="0"/>
          </a:p>
          <a:p>
            <a:endParaRPr lang="en-US" dirty="0" smtClean="0"/>
          </a:p>
          <a:p>
            <a:r>
              <a:rPr lang="en-US" dirty="0" smtClean="0"/>
              <a:t>This precursor agency to the National Capital Planning Commission was, in large part, created to carry-out the early visions of the </a:t>
            </a:r>
            <a:r>
              <a:rPr lang="en-US" dirty="0" err="1" smtClean="0"/>
              <a:t>McMillian</a:t>
            </a:r>
            <a:r>
              <a:rPr lang="en-US" dirty="0" smtClean="0"/>
              <a:t> Commission, including the Fort Drive proposal.</a:t>
            </a:r>
          </a:p>
          <a:p>
            <a:endParaRPr lang="en-US" dirty="0" smtClean="0"/>
          </a:p>
          <a:p>
            <a:r>
              <a:rPr lang="en-US" dirty="0" smtClean="0"/>
              <a:t>The </a:t>
            </a:r>
            <a:r>
              <a:rPr lang="en-US" dirty="0" err="1" smtClean="0"/>
              <a:t>McMillian</a:t>
            </a:r>
            <a:r>
              <a:rPr lang="en-US" dirty="0" smtClean="0"/>
              <a:t> Commission’s recommendations for the city stated, “The views from these points are impressive in proportion to their commanding military positions and they are well worth acquirement as future local parks, in addition to any claim their historical and military interest may afford.”</a:t>
            </a:r>
          </a:p>
          <a:p>
            <a:endParaRPr lang="en-US" dirty="0" smtClean="0"/>
          </a:p>
        </p:txBody>
      </p:sp>
      <p:sp>
        <p:nvSpPr>
          <p:cNvPr id="30725" name="Text Box 3"/>
          <p:cNvSpPr txBox="1">
            <a:spLocks noChangeArrowheads="1"/>
          </p:cNvSpPr>
          <p:nvPr/>
        </p:nvSpPr>
        <p:spPr bwMode="auto">
          <a:xfrm>
            <a:off x="3970338" y="8829675"/>
            <a:ext cx="3038475" cy="465138"/>
          </a:xfrm>
          <a:prstGeom prst="rect">
            <a:avLst/>
          </a:prstGeom>
          <a:noFill/>
          <a:ln w="9525">
            <a:noFill/>
            <a:round/>
            <a:headEnd/>
            <a:tailEnd/>
          </a:ln>
        </p:spPr>
        <p:txBody>
          <a:bodyPr lIns="91710" tIns="47689" rIns="91710" bIns="47689" anchor="b"/>
          <a:lstStyle/>
          <a:p>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fld id="{C485A5B4-1B26-4CBA-A808-84EBEDE581BE}" type="slidenum">
              <a:rPr lang="en-US" sz="1200">
                <a:solidFill>
                  <a:srgbClr val="000000"/>
                </a:solidFill>
                <a:latin typeface="Times New Roman" pitchFamily="16" charset="0"/>
                <a:cs typeface="Arial Unicode MS" charset="0"/>
              </a:rPr>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t>8</a:t>
            </a:fld>
            <a:endParaRPr lang="en-US" sz="1200">
              <a:solidFill>
                <a:srgbClr val="000000"/>
              </a:solidFill>
              <a:latin typeface="Times New Roman" pitchFamily="16" charset="0"/>
              <a:cs typeface="Arial Unicode MS"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D076DF2-6625-4159-B401-FF77058361EF}" type="slidenum">
              <a:rPr lang="en-US" smtClean="0">
                <a:latin typeface="Garamond" pitchFamily="16" charset="0"/>
              </a:rPr>
              <a:pPr/>
              <a:t>9</a:t>
            </a:fld>
            <a:endParaRPr lang="en-US" smtClean="0">
              <a:latin typeface="Garamond" pitchFamily="16" charset="0"/>
            </a:endParaRPr>
          </a:p>
        </p:txBody>
      </p:sp>
      <p:sp>
        <p:nvSpPr>
          <p:cNvPr id="32771" name="Text Box 1"/>
          <p:cNvSpPr txBox="1">
            <a:spLocks noChangeArrowheads="1"/>
          </p:cNvSpPr>
          <p:nvPr/>
        </p:nvSpPr>
        <p:spPr bwMode="auto">
          <a:xfrm>
            <a:off x="1168400" y="696913"/>
            <a:ext cx="4673600" cy="3486150"/>
          </a:xfrm>
          <a:prstGeom prst="rect">
            <a:avLst/>
          </a:prstGeom>
          <a:solidFill>
            <a:srgbClr val="FFFFFF"/>
          </a:solidFill>
          <a:ln w="9360">
            <a:solidFill>
              <a:srgbClr val="000000"/>
            </a:solidFill>
            <a:miter lim="800000"/>
            <a:headEnd/>
            <a:tailEnd/>
          </a:ln>
        </p:spPr>
        <p:txBody>
          <a:bodyPr wrap="none" lIns="93177" tIns="46589" rIns="93177" bIns="46589" anchor="ctr"/>
          <a:lstStyle/>
          <a:p>
            <a:endParaRPr lang="en-US"/>
          </a:p>
        </p:txBody>
      </p:sp>
      <p:sp>
        <p:nvSpPr>
          <p:cNvPr id="32772" name="Rectangle 2"/>
          <p:cNvSpPr>
            <a:spLocks noGrp="1" noChangeArrowheads="1"/>
          </p:cNvSpPr>
          <p:nvPr>
            <p:ph type="body"/>
          </p:nvPr>
        </p:nvSpPr>
        <p:spPr bwMode="auto">
          <a:xfrm>
            <a:off x="701675" y="4416425"/>
            <a:ext cx="5602288" cy="4273550"/>
          </a:xfrm>
          <a:noFill/>
        </p:spPr>
        <p:txBody>
          <a:bodyPr wrap="none" numCol="1" anchor="ctr" anchorCtr="0" compatLnSpc="1">
            <a:prstTxWarp prst="textNoShape">
              <a:avLst/>
            </a:prstTxWarp>
          </a:bodyPr>
          <a:lstStyle/>
          <a:p>
            <a:r>
              <a:rPr lang="en-US" dirty="0" smtClean="0"/>
              <a:t>These early</a:t>
            </a:r>
            <a:r>
              <a:rPr lang="en-US" baseline="0" dirty="0" smtClean="0"/>
              <a:t> </a:t>
            </a:r>
            <a:r>
              <a:rPr lang="en-US" dirty="0" smtClean="0"/>
              <a:t>parkways originally were provided a </a:t>
            </a:r>
            <a:r>
              <a:rPr lang="en-US" u="none" dirty="0" smtClean="0"/>
              <a:t>primarily scenic routes for slow vehicle traffic</a:t>
            </a:r>
            <a:r>
              <a:rPr lang="en-US" dirty="0" smtClean="0"/>
              <a:t>.</a:t>
            </a:r>
          </a:p>
          <a:p>
            <a:endParaRPr lang="en-US" dirty="0" smtClean="0"/>
          </a:p>
          <a:p>
            <a:r>
              <a:rPr lang="en-US" dirty="0" smtClean="0"/>
              <a:t> From the 1930s through the 1950s, </a:t>
            </a:r>
            <a:r>
              <a:rPr lang="en-US" b="0" dirty="0" smtClean="0"/>
              <a:t>planners and engineers continued to revise </a:t>
            </a:r>
            <a:r>
              <a:rPr lang="en-US" dirty="0" smtClean="0"/>
              <a:t>the plan for the 23 ½ mile Fort Drive.  </a:t>
            </a:r>
          </a:p>
          <a:p>
            <a:r>
              <a:rPr lang="en-US" dirty="0" smtClean="0"/>
              <a:t>Width of the road became steadily wider, </a:t>
            </a:r>
            <a:r>
              <a:rPr lang="en-US" dirty="0" smtClean="0"/>
              <a:t>moving </a:t>
            </a:r>
            <a:r>
              <a:rPr lang="en-US" dirty="0" smtClean="0"/>
              <a:t>away from the wooded, parkway concept and closer and closer to a limited access </a:t>
            </a:r>
            <a:r>
              <a:rPr lang="en-US" dirty="0" smtClean="0"/>
              <a:t>freeway.</a:t>
            </a:r>
            <a:endParaRPr lang="en-US" dirty="0" smtClean="0"/>
          </a:p>
          <a:p>
            <a:endParaRPr lang="en-US" dirty="0" smtClean="0"/>
          </a:p>
          <a:p>
            <a:r>
              <a:rPr lang="en-US" dirty="0" smtClean="0"/>
              <a:t>As plans changed and the developed land increased in value, estimates for the project crept from </a:t>
            </a:r>
            <a:r>
              <a:rPr lang="en-US" u="sng" dirty="0" smtClean="0"/>
              <a:t>$15 million in 1940 </a:t>
            </a:r>
            <a:r>
              <a:rPr lang="en-US" dirty="0" smtClean="0"/>
              <a:t>to</a:t>
            </a:r>
          </a:p>
          <a:p>
            <a:r>
              <a:rPr lang="en-US" u="sng" dirty="0" smtClean="0"/>
              <a:t>$37 million in 1947</a:t>
            </a:r>
            <a:r>
              <a:rPr lang="en-US" dirty="0" smtClean="0"/>
              <a:t>.  These sums far eclipsed available funds for the District of Columbia.  </a:t>
            </a:r>
          </a:p>
          <a:p>
            <a:endParaRPr lang="en-US" dirty="0" smtClean="0"/>
          </a:p>
          <a:p>
            <a:r>
              <a:rPr lang="en-US" dirty="0" smtClean="0"/>
              <a:t>Despite the lack of funding, the Fort Drive proposal was revised in 1950 as a “Thoroughfare Plan” </a:t>
            </a:r>
          </a:p>
          <a:p>
            <a:endParaRPr lang="en-US" dirty="0" smtClean="0"/>
          </a:p>
          <a:p>
            <a:r>
              <a:rPr lang="en-US" dirty="0" smtClean="0"/>
              <a:t>and in </a:t>
            </a:r>
            <a:r>
              <a:rPr lang="en-US" b="0" dirty="0" smtClean="0"/>
              <a:t>1963, President Kennedy </a:t>
            </a:r>
            <a:r>
              <a:rPr lang="en-US" dirty="0" smtClean="0"/>
              <a:t>called for the “speedy construction of the 23 mile Fort Drive Parkway,” but Congress did </a:t>
            </a:r>
            <a:r>
              <a:rPr lang="en-US" dirty="0" smtClean="0"/>
              <a:t>not</a:t>
            </a:r>
            <a:r>
              <a:rPr lang="en-US" baseline="0" dirty="0" smtClean="0"/>
              <a:t> </a:t>
            </a:r>
            <a:r>
              <a:rPr lang="en-US" dirty="0" smtClean="0"/>
              <a:t>appropriate </a:t>
            </a:r>
            <a:r>
              <a:rPr lang="en-US" dirty="0" smtClean="0"/>
              <a:t>funds.</a:t>
            </a:r>
          </a:p>
          <a:p>
            <a:endParaRPr lang="en-US" dirty="0" smtClean="0"/>
          </a:p>
        </p:txBody>
      </p:sp>
      <p:sp>
        <p:nvSpPr>
          <p:cNvPr id="32773" name="Text Box 3"/>
          <p:cNvSpPr txBox="1">
            <a:spLocks noChangeArrowheads="1"/>
          </p:cNvSpPr>
          <p:nvPr/>
        </p:nvSpPr>
        <p:spPr bwMode="auto">
          <a:xfrm>
            <a:off x="3970338" y="8829675"/>
            <a:ext cx="3038475" cy="465138"/>
          </a:xfrm>
          <a:prstGeom prst="rect">
            <a:avLst/>
          </a:prstGeom>
          <a:noFill/>
          <a:ln w="9525">
            <a:noFill/>
            <a:round/>
            <a:headEnd/>
            <a:tailEnd/>
          </a:ln>
        </p:spPr>
        <p:txBody>
          <a:bodyPr lIns="91710" tIns="47689" rIns="91710" bIns="47689" anchor="b"/>
          <a:lstStyle/>
          <a:p>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fld id="{C7260D8D-CCFF-4CAC-817F-5A8BAD726956}" type="slidenum">
              <a:rPr lang="en-US" sz="1200">
                <a:solidFill>
                  <a:srgbClr val="000000"/>
                </a:solidFill>
                <a:latin typeface="Times New Roman" pitchFamily="16" charset="0"/>
                <a:cs typeface="Arial Unicode MS" charset="0"/>
              </a:rPr>
              <a:pPr algn="r">
                <a:tabLst>
                  <a:tab pos="0" algn="l"/>
                  <a:tab pos="465138" algn="l"/>
                  <a:tab pos="930275" algn="l"/>
                  <a:tab pos="1397000" algn="l"/>
                  <a:tab pos="1862138" algn="l"/>
                  <a:tab pos="2328863" algn="l"/>
                  <a:tab pos="2794000" algn="l"/>
                  <a:tab pos="3260725" algn="l"/>
                  <a:tab pos="3725863" algn="l"/>
                  <a:tab pos="4192588" algn="l"/>
                  <a:tab pos="4657725" algn="l"/>
                  <a:tab pos="5124450" algn="l"/>
                  <a:tab pos="5589588" algn="l"/>
                  <a:tab pos="6056313" algn="l"/>
                  <a:tab pos="6521450" algn="l"/>
                  <a:tab pos="6988175" algn="l"/>
                  <a:tab pos="7453313" algn="l"/>
                  <a:tab pos="7920038" algn="l"/>
                  <a:tab pos="8385175" algn="l"/>
                  <a:tab pos="8850313" algn="l"/>
                  <a:tab pos="9317038" algn="l"/>
                </a:tabLst>
              </a:pPr>
              <a:t>9</a:t>
            </a:fld>
            <a:endParaRPr lang="en-US" sz="1200">
              <a:solidFill>
                <a:srgbClr val="000000"/>
              </a:solidFill>
              <a:latin typeface="Times New Roman" pitchFamily="16" charset="0"/>
              <a:cs typeface="Arial Unicode M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2"/>
          <p:cNvSpPr>
            <a:spLocks/>
          </p:cNvSpPr>
          <p:nvPr userDrawn="1"/>
        </p:nvSpPr>
        <p:spPr bwMode="hidden">
          <a:xfrm>
            <a:off x="0" y="0"/>
            <a:ext cx="9140825" cy="2819400"/>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rgbClr val="63502B"/>
              </a:gs>
              <a:gs pos="100000">
                <a:srgbClr val="A89265"/>
              </a:gs>
            </a:gsLst>
            <a:lin ang="5400000" scaled="1"/>
          </a:gradFill>
          <a:ln w="9525">
            <a:noFill/>
            <a:round/>
            <a:headEnd/>
            <a:tailEnd/>
          </a:ln>
        </p:spPr>
        <p:txBody>
          <a:bodyPr/>
          <a:lstStyle/>
          <a:p>
            <a:pPr eaLnBrk="0" hangingPunct="0">
              <a:defRPr/>
            </a:pPr>
            <a:endParaRPr lang="en-US">
              <a:latin typeface="Garamond" pitchFamily="18" charset="0"/>
            </a:endParaRPr>
          </a:p>
        </p:txBody>
      </p:sp>
      <p:pic>
        <p:nvPicPr>
          <p:cNvPr id="5" name="Picture 26" descr="ah_background_layered2"/>
          <p:cNvPicPr>
            <a:picLocks noChangeAspect="1" noChangeArrowheads="1"/>
          </p:cNvPicPr>
          <p:nvPr userDrawn="1"/>
        </p:nvPicPr>
        <p:blipFill>
          <a:blip r:embed="rId2"/>
          <a:srcRect/>
          <a:stretch>
            <a:fillRect/>
          </a:stretch>
        </p:blipFill>
        <p:spPr bwMode="auto">
          <a:xfrm>
            <a:off x="0" y="685800"/>
            <a:ext cx="4768850" cy="6172200"/>
          </a:xfrm>
          <a:prstGeom prst="rect">
            <a:avLst/>
          </a:prstGeom>
          <a:noFill/>
          <a:ln w="9525">
            <a:noFill/>
            <a:miter lim="800000"/>
            <a:headEnd/>
            <a:tailEnd/>
          </a:ln>
        </p:spPr>
      </p:pic>
      <p:sp>
        <p:nvSpPr>
          <p:cNvPr id="6" name="Line 20"/>
          <p:cNvSpPr>
            <a:spLocks noChangeShapeType="1"/>
          </p:cNvSpPr>
          <p:nvPr userDrawn="1"/>
        </p:nvSpPr>
        <p:spPr bwMode="auto">
          <a:xfrm>
            <a:off x="685800" y="457200"/>
            <a:ext cx="7772400" cy="0"/>
          </a:xfrm>
          <a:prstGeom prst="line">
            <a:avLst/>
          </a:prstGeom>
          <a:noFill/>
          <a:ln w="152400">
            <a:solidFill>
              <a:srgbClr val="000000"/>
            </a:solidFill>
            <a:round/>
            <a:headEnd/>
            <a:tailEnd/>
          </a:ln>
          <a:effectLst/>
        </p:spPr>
        <p:txBody>
          <a:bodyPr/>
          <a:lstStyle/>
          <a:p>
            <a:pPr eaLnBrk="0" hangingPunct="0">
              <a:defRPr/>
            </a:pPr>
            <a:endParaRPr lang="en-US">
              <a:latin typeface="Garamond" pitchFamily="18" charset="0"/>
            </a:endParaRPr>
          </a:p>
        </p:txBody>
      </p:sp>
      <p:sp>
        <p:nvSpPr>
          <p:cNvPr id="18443" name="Rectangle 11"/>
          <p:cNvSpPr>
            <a:spLocks noGrp="1" noChangeArrowheads="1"/>
          </p:cNvSpPr>
          <p:nvPr>
            <p:ph type="ctrTitle" sz="quarter"/>
          </p:nvPr>
        </p:nvSpPr>
        <p:spPr>
          <a:xfrm>
            <a:off x="609600" y="2057400"/>
            <a:ext cx="7162800" cy="1447800"/>
          </a:xfrm>
        </p:spPr>
        <p:txBody>
          <a:bodyPr/>
          <a:lstStyle>
            <a:lvl1pPr>
              <a:defRPr sz="4400"/>
            </a:lvl1pPr>
          </a:lstStyle>
          <a:p>
            <a:r>
              <a:rPr lang="en-US"/>
              <a:t>Click to edit Master title style</a:t>
            </a:r>
          </a:p>
        </p:txBody>
      </p:sp>
      <p:sp>
        <p:nvSpPr>
          <p:cNvPr id="18444" name="Rectangle 12"/>
          <p:cNvSpPr>
            <a:spLocks noGrp="1" noChangeArrowheads="1"/>
          </p:cNvSpPr>
          <p:nvPr>
            <p:ph type="subTitle" sz="quarter" idx="1"/>
          </p:nvPr>
        </p:nvSpPr>
        <p:spPr>
          <a:xfrm>
            <a:off x="609600" y="3733800"/>
            <a:ext cx="7848600" cy="2362200"/>
          </a:xfrm>
        </p:spPr>
        <p:txBody>
          <a:bodyPr/>
          <a:lstStyle>
            <a:lvl1pPr marL="0" indent="0">
              <a:buFont typeface="Wingdings" pitchFamily="2" charset="2"/>
              <a:buNone/>
              <a:defRPr sz="2800"/>
            </a:lvl1pPr>
          </a:lstStyle>
          <a:p>
            <a:r>
              <a:rPr lang="en-US"/>
              <a:t>Click to edit Master subtitle style</a:t>
            </a:r>
          </a:p>
        </p:txBody>
      </p:sp>
      <p:sp>
        <p:nvSpPr>
          <p:cNvPr id="7" name="Rectangle 13"/>
          <p:cNvSpPr>
            <a:spLocks noGrp="1" noChangeArrowheads="1"/>
          </p:cNvSpPr>
          <p:nvPr>
            <p:ph type="dt" sz="quarter" idx="10"/>
          </p:nvPr>
        </p:nvSpPr>
        <p:spPr>
          <a:xfrm>
            <a:off x="609600" y="6172200"/>
            <a:ext cx="2133600" cy="476250"/>
          </a:xfrm>
        </p:spPr>
        <p:txBody>
          <a:bodyPr/>
          <a:lstStyle>
            <a:lvl1pPr>
              <a:defRPr>
                <a:latin typeface="+mn-lt"/>
              </a:defRPr>
            </a:lvl1pPr>
          </a:lstStyle>
          <a:p>
            <a:pPr>
              <a:defRPr/>
            </a:pPr>
            <a:endParaRPr lang="en-US"/>
          </a:p>
        </p:txBody>
      </p:sp>
      <p:sp>
        <p:nvSpPr>
          <p:cNvPr id="8" name="Rectangle 21"/>
          <p:cNvSpPr>
            <a:spLocks noGrp="1" noChangeArrowheads="1"/>
          </p:cNvSpPr>
          <p:nvPr>
            <p:ph type="ftr" sz="quarter" idx="11"/>
          </p:nvPr>
        </p:nvSpPr>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6050" y="609600"/>
            <a:ext cx="196215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09600"/>
            <a:ext cx="573405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6002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r>
              <a:rPr lang="en-US"/>
              <a:t>E X P E R I E N C E    Y O U R    A M E R I C A</a:t>
            </a: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89265"/>
        </a:solidFill>
        <a:effectLst/>
      </p:bgPr>
    </p:bg>
    <p:spTree>
      <p:nvGrpSpPr>
        <p:cNvPr id="1" name=""/>
        <p:cNvGrpSpPr/>
        <p:nvPr/>
      </p:nvGrpSpPr>
      <p:grpSpPr>
        <a:xfrm>
          <a:off x="0" y="0"/>
          <a:ext cx="0" cy="0"/>
          <a:chOff x="0" y="0"/>
          <a:chExt cx="0" cy="0"/>
        </a:xfrm>
      </p:grpSpPr>
      <p:sp>
        <p:nvSpPr>
          <p:cNvPr id="17420" name="Freeform 12"/>
          <p:cNvSpPr>
            <a:spLocks/>
          </p:cNvSpPr>
          <p:nvPr/>
        </p:nvSpPr>
        <p:spPr bwMode="hidden">
          <a:xfrm>
            <a:off x="0" y="0"/>
            <a:ext cx="9140825" cy="2819400"/>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rgbClr val="63502B"/>
              </a:gs>
              <a:gs pos="100000">
                <a:srgbClr val="A89265"/>
              </a:gs>
            </a:gsLst>
            <a:lin ang="5400000" scaled="1"/>
          </a:gradFill>
          <a:ln w="9525">
            <a:noFill/>
            <a:round/>
            <a:headEnd/>
            <a:tailEnd/>
          </a:ln>
        </p:spPr>
        <p:txBody>
          <a:bodyPr/>
          <a:lstStyle/>
          <a:p>
            <a:pPr eaLnBrk="0" hangingPunct="0">
              <a:defRPr/>
            </a:pPr>
            <a:endParaRPr lang="en-US">
              <a:latin typeface="Garamond" pitchFamily="18" charset="0"/>
            </a:endParaRPr>
          </a:p>
        </p:txBody>
      </p:sp>
      <p:pic>
        <p:nvPicPr>
          <p:cNvPr id="1027" name="Picture 18" descr="ah_background_layered2"/>
          <p:cNvPicPr>
            <a:picLocks noChangeAspect="1" noChangeArrowheads="1"/>
          </p:cNvPicPr>
          <p:nvPr userDrawn="1"/>
        </p:nvPicPr>
        <p:blipFill>
          <a:blip r:embed="rId13"/>
          <a:srcRect/>
          <a:stretch>
            <a:fillRect/>
          </a:stretch>
        </p:blipFill>
        <p:spPr bwMode="auto">
          <a:xfrm>
            <a:off x="0" y="685800"/>
            <a:ext cx="4768850" cy="6172200"/>
          </a:xfrm>
          <a:prstGeom prst="rect">
            <a:avLst/>
          </a:prstGeom>
          <a:noFill/>
          <a:ln w="9525">
            <a:noFill/>
            <a:miter lim="800000"/>
            <a:headEnd/>
            <a:tailEnd/>
          </a:ln>
        </p:spPr>
      </p:pic>
      <p:sp>
        <p:nvSpPr>
          <p:cNvPr id="17410" name="Rectangle 2"/>
          <p:cNvSpPr>
            <a:spLocks noGrp="1" noChangeArrowheads="1"/>
          </p:cNvSpPr>
          <p:nvPr>
            <p:ph type="dt" sz="half" idx="2"/>
          </p:nvPr>
        </p:nvSpPr>
        <p:spPr bwMode="auto">
          <a:xfrm>
            <a:off x="685800" y="61722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7421" name="Rectangle 13"/>
          <p:cNvSpPr>
            <a:spLocks noGrp="1" noRot="1" noChangeArrowheads="1"/>
          </p:cNvSpPr>
          <p:nvPr>
            <p:ph type="title"/>
          </p:nvPr>
        </p:nvSpPr>
        <p:spPr bwMode="auto">
          <a:xfrm>
            <a:off x="609600" y="609600"/>
            <a:ext cx="7848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22" name="Rectangle 14"/>
          <p:cNvSpPr>
            <a:spLocks noGrp="1" noChangeArrowheads="1"/>
          </p:cNvSpPr>
          <p:nvPr>
            <p:ph type="ftr" sz="quarter" idx="3"/>
          </p:nvPr>
        </p:nvSpPr>
        <p:spPr bwMode="auto">
          <a:xfrm>
            <a:off x="3124200" y="6172200"/>
            <a:ext cx="5334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latin typeface="+mn-lt"/>
              </a:defRPr>
            </a:lvl1pPr>
          </a:lstStyle>
          <a:p>
            <a:pPr>
              <a:defRPr/>
            </a:pPr>
            <a:r>
              <a:rPr lang="en-US"/>
              <a:t>E X P E R I E N C E    Y O U R    A M E R I C A</a:t>
            </a:r>
          </a:p>
        </p:txBody>
      </p:sp>
      <p:sp>
        <p:nvSpPr>
          <p:cNvPr id="17423" name="Rectangle 15"/>
          <p:cNvSpPr>
            <a:spLocks noGrp="1" noChangeArrowheads="1"/>
          </p:cNvSpPr>
          <p:nvPr>
            <p:ph type="body" idx="1"/>
          </p:nvPr>
        </p:nvSpPr>
        <p:spPr bwMode="auto">
          <a:xfrm>
            <a:off x="609600" y="1600200"/>
            <a:ext cx="78486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25" name="Line 17"/>
          <p:cNvSpPr>
            <a:spLocks noChangeShapeType="1"/>
          </p:cNvSpPr>
          <p:nvPr userDrawn="1"/>
        </p:nvSpPr>
        <p:spPr bwMode="auto">
          <a:xfrm>
            <a:off x="685800" y="457200"/>
            <a:ext cx="7772400" cy="0"/>
          </a:xfrm>
          <a:prstGeom prst="line">
            <a:avLst/>
          </a:prstGeom>
          <a:noFill/>
          <a:ln w="152400">
            <a:solidFill>
              <a:srgbClr val="000000"/>
            </a:solidFill>
            <a:round/>
            <a:headEnd/>
            <a:tailEnd/>
          </a:ln>
          <a:effectLst/>
        </p:spPr>
        <p:txBody>
          <a:bodyPr/>
          <a:lstStyle/>
          <a:p>
            <a:pPr eaLnBrk="0" hangingPunct="0">
              <a:defRPr/>
            </a:pPr>
            <a:endParaRPr lang="en-US">
              <a:latin typeface="Garamond" pitchFamily="18" charset="0"/>
            </a:endParaRPr>
          </a:p>
        </p:txBody>
      </p:sp>
    </p:spTree>
  </p:cSld>
  <p:clrMap bg1="dk2" tx1="lt1" bg2="dk1" tx2="lt2" accent1="accent1" accent2="accent2" accent3="accent3" accent4="accent4" accent5="accent5" accent6="accent6" hlink="hlink" folHlink="folHlink"/>
  <p:sldLayoutIdLst>
    <p:sldLayoutId id="2147484078"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ransition spd="med">
    <p:fade/>
  </p:transition>
  <p:timing>
    <p:tnLst>
      <p:par>
        <p:cTn id="1" dur="indefinite" restart="never" nodeType="tmRoot"/>
      </p:par>
    </p:tnLst>
  </p:timing>
  <p:hf sldNum="0" hdr="0" dt="0"/>
  <p:txStyles>
    <p:title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5pPr>
      <a:lvl6pPr marL="457200"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6pPr>
      <a:lvl7pPr marL="914400"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7pPr>
      <a:lvl8pPr marL="1371600"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8pPr>
      <a:lvl9pPr marL="1828800"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50"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2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16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p:cNvSpPr>
            <a:spLocks noGrp="1" noChangeArrowheads="1"/>
          </p:cNvSpPr>
          <p:nvPr>
            <p:ph type="ctrTitle"/>
          </p:nvPr>
        </p:nvSpPr>
        <p:spPr>
          <a:xfrm>
            <a:off x="0" y="3114675"/>
            <a:ext cx="9144000" cy="1447800"/>
          </a:xfrm>
        </p:spPr>
        <p:txBody>
          <a:bodyPr/>
          <a:lstStyle/>
          <a:p>
            <a:pPr algn="ctr">
              <a:spcBef>
                <a:spcPts val="2400"/>
              </a:spcBef>
              <a:spcAft>
                <a:spcPts val="600"/>
              </a:spcAft>
              <a:defRPr/>
            </a:pPr>
            <a:r>
              <a:rPr lang="en-US" dirty="0" smtClean="0"/>
              <a:t>Reconnecting the Circle of </a:t>
            </a:r>
            <a:r>
              <a:rPr lang="en-US" dirty="0" smtClean="0"/>
              <a:t>Forts:</a:t>
            </a:r>
            <a:br>
              <a:rPr lang="en-US" dirty="0" smtClean="0"/>
            </a:br>
            <a:r>
              <a:rPr lang="en-US" dirty="0" smtClean="0"/>
              <a:t>From Parkway to Trails</a:t>
            </a:r>
            <a:r>
              <a:rPr lang="en-US" dirty="0" smtClean="0"/>
              <a:t/>
            </a:r>
            <a:br>
              <a:rPr lang="en-US" dirty="0" smtClean="0"/>
            </a:br>
            <a:endParaRPr lang="en-US" sz="3600" dirty="0"/>
          </a:p>
        </p:txBody>
      </p:sp>
      <p:sp>
        <p:nvSpPr>
          <p:cNvPr id="76805" name="Rectangle 5"/>
          <p:cNvSpPr>
            <a:spLocks noGrp="1" noChangeArrowheads="1"/>
          </p:cNvSpPr>
          <p:nvPr>
            <p:ph type="subTitle" idx="1"/>
          </p:nvPr>
        </p:nvSpPr>
        <p:spPr/>
        <p:txBody>
          <a:bodyPr/>
          <a:lstStyle/>
          <a:p>
            <a:pPr eaLnBrk="1" hangingPunct="1">
              <a:defRPr/>
            </a:pPr>
            <a:endParaRPr lang="en-US" dirty="0"/>
          </a:p>
          <a:p>
            <a:pPr eaLnBrk="1" hangingPunct="1">
              <a:defRPr/>
            </a:pPr>
            <a:endParaRPr lang="en-US" dirty="0"/>
          </a:p>
        </p:txBody>
      </p:sp>
      <p:pic>
        <p:nvPicPr>
          <p:cNvPr id="3076" name="Picture 6" descr="ah_large_shaded_4c"/>
          <p:cNvPicPr>
            <a:picLocks noChangeAspect="1" noChangeArrowheads="1"/>
          </p:cNvPicPr>
          <p:nvPr/>
        </p:nvPicPr>
        <p:blipFill>
          <a:blip r:embed="rId3"/>
          <a:srcRect/>
          <a:stretch>
            <a:fillRect/>
          </a:stretch>
        </p:blipFill>
        <p:spPr bwMode="auto">
          <a:xfrm>
            <a:off x="6781800" y="609600"/>
            <a:ext cx="1704975" cy="2226016"/>
          </a:xfrm>
          <a:prstGeom prst="rect">
            <a:avLst/>
          </a:prstGeom>
          <a:noFill/>
          <a:ln w="9525">
            <a:noFill/>
            <a:miter lim="800000"/>
            <a:headEnd/>
            <a:tailEnd/>
          </a:ln>
        </p:spPr>
      </p:pic>
      <p:sp>
        <p:nvSpPr>
          <p:cNvPr id="76807" name="Text Box 7"/>
          <p:cNvSpPr txBox="1">
            <a:spLocks noChangeArrowheads="1"/>
          </p:cNvSpPr>
          <p:nvPr/>
        </p:nvSpPr>
        <p:spPr bwMode="auto">
          <a:xfrm>
            <a:off x="609600" y="609600"/>
            <a:ext cx="6035675" cy="1924050"/>
          </a:xfrm>
          <a:prstGeom prst="rect">
            <a:avLst/>
          </a:prstGeom>
          <a:noFill/>
          <a:ln w="9525">
            <a:noFill/>
            <a:miter lim="800000"/>
            <a:headEnd/>
            <a:tailEnd/>
          </a:ln>
          <a:effectLst/>
        </p:spPr>
        <p:txBody>
          <a:bodyPr wrap="none">
            <a:spAutoFit/>
          </a:bodyPr>
          <a:lstStyle/>
          <a:p>
            <a:pPr eaLnBrk="0" hangingPunct="0">
              <a:defRPr/>
            </a:pPr>
            <a:r>
              <a:rPr lang="en-US" sz="2000" dirty="0">
                <a:effectLst>
                  <a:outerShdw blurRad="38100" dist="38100" dir="2700000" algn="tl">
                    <a:srgbClr val="000000"/>
                  </a:outerShdw>
                </a:effectLst>
                <a:latin typeface="Frutiger LT Std 55 Roman" pitchFamily="34" charset="0"/>
              </a:rPr>
              <a:t>National Park Service</a:t>
            </a:r>
          </a:p>
          <a:p>
            <a:pPr eaLnBrk="0" hangingPunct="0">
              <a:defRPr/>
            </a:pPr>
            <a:r>
              <a:rPr lang="en-US" sz="2000" dirty="0">
                <a:effectLst>
                  <a:outerShdw blurRad="38100" dist="38100" dir="2700000" algn="tl">
                    <a:srgbClr val="000000"/>
                  </a:outerShdw>
                </a:effectLst>
                <a:latin typeface="Frutiger LT Std 55 Roman" pitchFamily="34" charset="0"/>
              </a:rPr>
              <a:t>U.S. Department of the Interior</a:t>
            </a:r>
          </a:p>
          <a:p>
            <a:pPr eaLnBrk="0" hangingPunct="0">
              <a:defRPr/>
            </a:pPr>
            <a:endParaRPr lang="en-US" sz="1000" dirty="0">
              <a:effectLst>
                <a:outerShdw blurRad="38100" dist="38100" dir="2700000" algn="tl">
                  <a:srgbClr val="000000"/>
                </a:outerShdw>
              </a:effectLst>
              <a:latin typeface="Frutiger LT Std 55 Roman" pitchFamily="34" charset="0"/>
            </a:endParaRPr>
          </a:p>
          <a:p>
            <a:pPr eaLnBrk="0" hangingPunct="0">
              <a:defRPr/>
            </a:pPr>
            <a:r>
              <a:rPr lang="en-US" sz="2000" dirty="0">
                <a:effectLst>
                  <a:outerShdw blurRad="38100" dist="38100" dir="2700000" algn="tl">
                    <a:srgbClr val="000000"/>
                  </a:outerShdw>
                </a:effectLst>
                <a:latin typeface="Frutiger LT Std 55 Roman" pitchFamily="34" charset="0"/>
              </a:rPr>
              <a:t>Civil War Defenses of </a:t>
            </a:r>
            <a:r>
              <a:rPr lang="en-US" sz="2000" dirty="0" smtClean="0">
                <a:effectLst>
                  <a:outerShdw blurRad="38100" dist="38100" dir="2700000" algn="tl">
                    <a:srgbClr val="000000"/>
                  </a:outerShdw>
                </a:effectLst>
                <a:latin typeface="Frutiger LT Std 55 Roman" pitchFamily="34" charset="0"/>
              </a:rPr>
              <a:t>Washington</a:t>
            </a:r>
            <a:endParaRPr lang="en-US" sz="2000" dirty="0">
              <a:effectLst>
                <a:outerShdw blurRad="38100" dist="38100" dir="2700000" algn="tl">
                  <a:srgbClr val="000000"/>
                </a:outerShdw>
              </a:effectLst>
              <a:latin typeface="Frutiger LT Std 55 Roman" pitchFamily="34" charset="0"/>
            </a:endParaRPr>
          </a:p>
          <a:p>
            <a:pPr eaLnBrk="0" hangingPunct="0">
              <a:defRPr/>
            </a:pPr>
            <a:endParaRPr lang="en-US" sz="900" dirty="0">
              <a:effectLst>
                <a:outerShdw blurRad="38100" dist="38100" dir="2700000" algn="tl">
                  <a:srgbClr val="000000"/>
                </a:outerShdw>
              </a:effectLst>
              <a:latin typeface="Frutiger LT Std 55 Roman" pitchFamily="34" charset="0"/>
            </a:endParaRPr>
          </a:p>
          <a:p>
            <a:pPr eaLnBrk="0" hangingPunct="0">
              <a:defRPr/>
            </a:pPr>
            <a:r>
              <a:rPr lang="en-US" sz="2000" dirty="0">
                <a:effectLst>
                  <a:outerShdw blurRad="38100" dist="38100" dir="2700000" algn="tl">
                    <a:srgbClr val="000000"/>
                  </a:outerShdw>
                </a:effectLst>
                <a:latin typeface="Frutiger LT Std 55 Roman" pitchFamily="34" charset="0"/>
              </a:rPr>
              <a:t>Rock Creek Park, National Capital Parks East, and</a:t>
            </a:r>
          </a:p>
          <a:p>
            <a:pPr eaLnBrk="0" hangingPunct="0">
              <a:defRPr/>
            </a:pPr>
            <a:r>
              <a:rPr lang="en-US" sz="2000" dirty="0">
                <a:effectLst>
                  <a:outerShdw blurRad="38100" dist="38100" dir="2700000" algn="tl">
                    <a:srgbClr val="000000"/>
                  </a:outerShdw>
                </a:effectLst>
                <a:latin typeface="Frutiger LT Std 55 Roman" pitchFamily="34" charset="0"/>
              </a:rPr>
              <a:t>George Washington Memorial Parkway</a:t>
            </a:r>
          </a:p>
        </p:txBody>
      </p:sp>
      <p:cxnSp>
        <p:nvCxnSpPr>
          <p:cNvPr id="9" name="Straight Connector 8"/>
          <p:cNvCxnSpPr/>
          <p:nvPr/>
        </p:nvCxnSpPr>
        <p:spPr>
          <a:xfrm>
            <a:off x="304800" y="5322888"/>
            <a:ext cx="48768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3079" name="TextBox 9"/>
          <p:cNvSpPr txBox="1">
            <a:spLocks noChangeArrowheads="1"/>
          </p:cNvSpPr>
          <p:nvPr/>
        </p:nvSpPr>
        <p:spPr bwMode="auto">
          <a:xfrm>
            <a:off x="685800" y="4943475"/>
            <a:ext cx="5257800" cy="923925"/>
          </a:xfrm>
          <a:prstGeom prst="rect">
            <a:avLst/>
          </a:prstGeom>
          <a:noFill/>
          <a:ln w="9525">
            <a:noFill/>
            <a:miter lim="800000"/>
            <a:headEnd/>
            <a:tailEnd/>
          </a:ln>
        </p:spPr>
        <p:txBody>
          <a:bodyPr>
            <a:spAutoFit/>
          </a:bodyPr>
          <a:lstStyle/>
          <a:p>
            <a:endParaRPr lang="en-US" dirty="0"/>
          </a:p>
          <a:p>
            <a:endParaRPr lang="en-US" dirty="0"/>
          </a:p>
          <a:p>
            <a:r>
              <a:rPr lang="en-US" dirty="0" smtClean="0"/>
              <a:t>June  </a:t>
            </a:r>
            <a:r>
              <a:rPr lang="en-US" dirty="0" smtClean="0"/>
              <a:t>2011</a:t>
            </a:r>
            <a:endParaRPr lang="en-US" dirty="0"/>
          </a:p>
        </p:txBody>
      </p:sp>
      <p:sp>
        <p:nvSpPr>
          <p:cNvPr id="13" name="Rectangle 21"/>
          <p:cNvSpPr txBox="1">
            <a:spLocks noChangeArrowheads="1"/>
          </p:cNvSpPr>
          <p:nvPr/>
        </p:nvSpPr>
        <p:spPr bwMode="auto">
          <a:xfrm>
            <a:off x="3124200" y="6096000"/>
            <a:ext cx="5334000" cy="609600"/>
          </a:xfrm>
          <a:prstGeom prst="rect">
            <a:avLst/>
          </a:prstGeom>
          <a:noFill/>
          <a:ln w="9525">
            <a:noFill/>
            <a:miter lim="800000"/>
            <a:headEnd/>
            <a:tailEnd/>
          </a:ln>
          <a:effectLst/>
        </p:spPr>
        <p:txBody>
          <a:bodyPr anchor="b"/>
          <a:lstStyle/>
          <a:p>
            <a:pPr algn="r">
              <a:defRPr/>
            </a:pPr>
            <a:r>
              <a:rPr lang="en-US" sz="1200" dirty="0">
                <a:effectLst>
                  <a:outerShdw blurRad="38100" dist="38100" dir="2700000" algn="tl">
                    <a:srgbClr val="000000"/>
                  </a:outerShdw>
                </a:effectLst>
                <a:latin typeface="+mn-lt"/>
              </a:rPr>
              <a:t>E X P E R I E N C E    Y O U R    A M E R I C A</a:t>
            </a: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3124200" y="6172200"/>
            <a:ext cx="5334000" cy="476250"/>
          </a:xfrm>
          <a:prstGeom prst="rect">
            <a:avLst/>
          </a:prstGeom>
          <a:noFill/>
          <a:ln w="9525">
            <a:noFill/>
            <a:round/>
            <a:headEnd/>
            <a:tailEnd/>
          </a:ln>
          <a:effectLst/>
        </p:spPr>
        <p:txBody>
          <a:bodyPr lIns="90000" tIns="46800" rIns="90000" bIns="4680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200">
                <a:solidFill>
                  <a:srgbClr val="000000"/>
                </a:solidFill>
                <a:effectLst>
                  <a:outerShdw blurRad="38100" dist="38100" dir="2700000" algn="tl">
                    <a:srgbClr val="FFFFFF"/>
                  </a:outerShdw>
                </a:effectLst>
                <a:latin typeface="Frutiger LT Std 55 Roman" charset="0"/>
                <a:cs typeface="Arial Unicode MS" charset="0"/>
              </a:rPr>
              <a:t>E X P E R I E N C E    Y O U R    A M E R I C A</a:t>
            </a:r>
          </a:p>
        </p:txBody>
      </p:sp>
      <p:sp>
        <p:nvSpPr>
          <p:cNvPr id="14338" name="Text Box 2"/>
          <p:cNvSpPr txBox="1">
            <a:spLocks noChangeArrowheads="1"/>
          </p:cNvSpPr>
          <p:nvPr/>
        </p:nvSpPr>
        <p:spPr bwMode="auto">
          <a:xfrm>
            <a:off x="0" y="0"/>
            <a:ext cx="9144000" cy="685800"/>
          </a:xfrm>
          <a:prstGeom prst="rect">
            <a:avLst/>
          </a:prstGeom>
          <a:noFill/>
          <a:ln w="9525">
            <a:noFill/>
            <a:round/>
            <a:headEnd/>
            <a:tailEnd/>
          </a:ln>
          <a:effectLst/>
        </p:spPr>
        <p:txBody>
          <a:bodyPr lIns="90000" tIns="46800" rIns="90000" bIns="46800" anchor="ct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sz="2800" b="1" dirty="0">
              <a:solidFill>
                <a:srgbClr val="E6E3AA"/>
              </a:solidFill>
              <a:effectLst>
                <a:outerShdw blurRad="38100" dist="38100" dir="2700000" algn="tl">
                  <a:srgbClr val="000000"/>
                </a:outerShdw>
              </a:effectLst>
              <a:latin typeface="NPSRawlinsonOT" charset="0"/>
              <a:cs typeface="Arial Unicode MS" charset="0"/>
            </a:endParaRPr>
          </a:p>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800" b="1" dirty="0">
                <a:solidFill>
                  <a:srgbClr val="E6E3AA"/>
                </a:solidFill>
                <a:effectLst>
                  <a:outerShdw blurRad="38100" dist="38100" dir="2700000" algn="tl">
                    <a:srgbClr val="000000"/>
                  </a:outerShdw>
                </a:effectLst>
                <a:latin typeface="NPSRawlinsonOT" charset="0"/>
                <a:cs typeface="Arial Unicode MS" charset="0"/>
              </a:rPr>
              <a:t>Fort Circle Parks Master Plan (1968)</a:t>
            </a:r>
            <a:br>
              <a:rPr lang="en-US" sz="2800" b="1" dirty="0">
                <a:solidFill>
                  <a:srgbClr val="E6E3AA"/>
                </a:solidFill>
                <a:effectLst>
                  <a:outerShdw blurRad="38100" dist="38100" dir="2700000" algn="tl">
                    <a:srgbClr val="000000"/>
                  </a:outerShdw>
                </a:effectLst>
                <a:latin typeface="NPSRawlinsonOT" charset="0"/>
                <a:cs typeface="Arial Unicode MS" charset="0"/>
              </a:rPr>
            </a:br>
            <a:endParaRPr lang="en-US" sz="2800" b="1" dirty="0">
              <a:solidFill>
                <a:srgbClr val="E6E3AA"/>
              </a:solidFill>
              <a:effectLst>
                <a:outerShdw blurRad="38100" dist="38100" dir="2700000" algn="tl">
                  <a:srgbClr val="000000"/>
                </a:outerShdw>
              </a:effectLst>
              <a:latin typeface="NPSRawlinsonOT" charset="0"/>
              <a:cs typeface="Arial Unicode MS" charset="0"/>
            </a:endParaRPr>
          </a:p>
        </p:txBody>
      </p:sp>
      <p:sp>
        <p:nvSpPr>
          <p:cNvPr id="15364" name="Text Box 3"/>
          <p:cNvSpPr txBox="1">
            <a:spLocks noChangeArrowheads="1"/>
          </p:cNvSpPr>
          <p:nvPr/>
        </p:nvSpPr>
        <p:spPr bwMode="auto">
          <a:xfrm>
            <a:off x="0" y="5410200"/>
            <a:ext cx="9144000" cy="703263"/>
          </a:xfrm>
          <a:prstGeom prst="rect">
            <a:avLst/>
          </a:prstGeom>
          <a:noFill/>
          <a:ln w="9525">
            <a:noFill/>
            <a:round/>
            <a:headEnd/>
            <a:tailEnd/>
          </a:ln>
        </p:spPr>
        <p:txBody>
          <a:bodyPr wrap="none" anchor="ctr"/>
          <a:lstStyle/>
          <a:p>
            <a:endParaRPr lang="en-US"/>
          </a:p>
        </p:txBody>
      </p:sp>
      <p:sp>
        <p:nvSpPr>
          <p:cNvPr id="9" name="Content Placeholder 8"/>
          <p:cNvSpPr>
            <a:spLocks noGrp="1"/>
          </p:cNvSpPr>
          <p:nvPr>
            <p:ph sz="half" idx="2"/>
          </p:nvPr>
        </p:nvSpPr>
        <p:spPr>
          <a:xfrm>
            <a:off x="3733800" y="838200"/>
            <a:ext cx="4648200" cy="2743200"/>
          </a:xfrm>
        </p:spPr>
        <p:txBody>
          <a:bodyPr/>
          <a:lstStyle/>
          <a:p>
            <a:pPr marL="0" indent="0">
              <a:buFont typeface="Wingdings" pitchFamily="2" charset="2"/>
              <a:buNone/>
              <a:defRPr/>
            </a:pPr>
            <a:r>
              <a:rPr lang="en-US" sz="2400" dirty="0" smtClean="0">
                <a:latin typeface="NPSRawlinsonOTTwoOld" pitchFamily="50" charset="0"/>
              </a:rPr>
              <a:t>By the 1960s, the concept of the Fort Drive plan as originally conceived was replaced with a vision for hiking trails, bike paths, and recreation areas.</a:t>
            </a:r>
          </a:p>
          <a:p>
            <a:pPr marL="0" indent="0">
              <a:buFont typeface="Wingdings" pitchFamily="2" charset="2"/>
              <a:buNone/>
              <a:defRPr/>
            </a:pPr>
            <a:endParaRPr lang="en-US" sz="2400" dirty="0" smtClean="0">
              <a:latin typeface="NPSRawlinsonOTTwoOld" pitchFamily="50" charset="0"/>
            </a:endParaRPr>
          </a:p>
          <a:p>
            <a:pPr marL="0" indent="0">
              <a:buFont typeface="Wingdings" pitchFamily="2" charset="2"/>
              <a:buNone/>
              <a:defRPr/>
            </a:pPr>
            <a:r>
              <a:rPr lang="en-US" sz="2400" dirty="0" smtClean="0">
                <a:latin typeface="NPSRawlinsonOTTwoOld" pitchFamily="50" charset="0"/>
              </a:rPr>
              <a:t>In 2004 the NPS solidified the vision of a network of parks linked by a trail network.</a:t>
            </a:r>
            <a:endParaRPr lang="en-US" sz="2400" dirty="0">
              <a:latin typeface="NPSRawlinsonOTTwoOld" pitchFamily="50" charset="0"/>
            </a:endParaRPr>
          </a:p>
        </p:txBody>
      </p:sp>
      <p:pic>
        <p:nvPicPr>
          <p:cNvPr id="15366" name="Picture 7" descr="Fort Cricle Parks 1968.JPG"/>
          <p:cNvPicPr>
            <a:picLocks noChangeAspect="1"/>
          </p:cNvPicPr>
          <p:nvPr/>
        </p:nvPicPr>
        <p:blipFill>
          <a:blip r:embed="rId3"/>
          <a:srcRect/>
          <a:stretch>
            <a:fillRect/>
          </a:stretch>
        </p:blipFill>
        <p:spPr bwMode="auto">
          <a:xfrm>
            <a:off x="381000" y="609600"/>
            <a:ext cx="3048000" cy="60198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3124200" y="6172200"/>
            <a:ext cx="5334000" cy="476250"/>
          </a:xfrm>
          <a:prstGeom prst="rect">
            <a:avLst/>
          </a:prstGeom>
          <a:noFill/>
          <a:ln w="9525">
            <a:noFill/>
            <a:round/>
            <a:headEnd/>
            <a:tailEnd/>
          </a:ln>
          <a:effectLst/>
        </p:spPr>
        <p:txBody>
          <a:bodyPr lIns="90000" tIns="46800" rIns="90000" bIns="4680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200">
                <a:solidFill>
                  <a:srgbClr val="000000"/>
                </a:solidFill>
                <a:effectLst>
                  <a:outerShdw blurRad="38100" dist="38100" dir="2700000" algn="tl">
                    <a:srgbClr val="FFFFFF"/>
                  </a:outerShdw>
                </a:effectLst>
                <a:latin typeface="Frutiger LT Std 55 Roman" charset="0"/>
                <a:cs typeface="Arial Unicode MS" charset="0"/>
              </a:rPr>
              <a:t>E X P E R I E N C E    Y O U R    A M E R I C A</a:t>
            </a:r>
          </a:p>
        </p:txBody>
      </p:sp>
      <p:sp>
        <p:nvSpPr>
          <p:cNvPr id="16386" name="Text Box 2"/>
          <p:cNvSpPr txBox="1">
            <a:spLocks noChangeArrowheads="1"/>
          </p:cNvSpPr>
          <p:nvPr/>
        </p:nvSpPr>
        <p:spPr bwMode="auto">
          <a:xfrm>
            <a:off x="0" y="-76200"/>
            <a:ext cx="9144000" cy="457200"/>
          </a:xfrm>
          <a:prstGeom prst="rect">
            <a:avLst/>
          </a:prstGeom>
          <a:noFill/>
          <a:ln w="9525">
            <a:noFill/>
            <a:round/>
            <a:headEnd/>
            <a:tailEnd/>
          </a:ln>
          <a:effectLst/>
        </p:spPr>
        <p:txBody>
          <a:bodyPr lIns="90000" tIns="46800" rIns="90000" bIns="46800" anchor="ct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sz="2800" b="1" dirty="0">
              <a:solidFill>
                <a:srgbClr val="E6E3AA"/>
              </a:solidFill>
              <a:effectLst>
                <a:outerShdw blurRad="38100" dist="38100" dir="2700000" algn="tl">
                  <a:srgbClr val="000000"/>
                </a:outerShdw>
              </a:effectLst>
              <a:latin typeface="NPSRawlinsonOT" charset="0"/>
              <a:cs typeface="Arial Unicode MS" charset="0"/>
            </a:endParaRPr>
          </a:p>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800" b="1" dirty="0">
                <a:solidFill>
                  <a:srgbClr val="E6E3AA"/>
                </a:solidFill>
                <a:effectLst>
                  <a:outerShdw blurRad="38100" dist="38100" dir="2700000" algn="tl">
                    <a:srgbClr val="000000"/>
                  </a:outerShdw>
                </a:effectLst>
                <a:latin typeface="NPSRawlinsonOT" charset="0"/>
                <a:cs typeface="Arial Unicode MS" charset="0"/>
              </a:rPr>
              <a:t> Establishing the Trail</a:t>
            </a:r>
          </a:p>
        </p:txBody>
      </p:sp>
      <p:sp>
        <p:nvSpPr>
          <p:cNvPr id="16388" name="Text Box 3"/>
          <p:cNvSpPr txBox="1">
            <a:spLocks noChangeArrowheads="1"/>
          </p:cNvSpPr>
          <p:nvPr/>
        </p:nvSpPr>
        <p:spPr bwMode="auto">
          <a:xfrm>
            <a:off x="0" y="5410200"/>
            <a:ext cx="9144000" cy="703263"/>
          </a:xfrm>
          <a:prstGeom prst="rect">
            <a:avLst/>
          </a:prstGeom>
          <a:noFill/>
          <a:ln w="9525">
            <a:noFill/>
            <a:round/>
            <a:headEnd/>
            <a:tailEnd/>
          </a:ln>
        </p:spPr>
        <p:txBody>
          <a:bodyPr wrap="none" anchor="ctr"/>
          <a:lstStyle/>
          <a:p>
            <a:endParaRPr lang="en-US"/>
          </a:p>
        </p:txBody>
      </p:sp>
      <p:pic>
        <p:nvPicPr>
          <p:cNvPr id="16389" name="Picture 7" descr="IMG_2675.JPG"/>
          <p:cNvPicPr>
            <a:picLocks noChangeAspect="1"/>
          </p:cNvPicPr>
          <p:nvPr/>
        </p:nvPicPr>
        <p:blipFill>
          <a:blip r:embed="rId3"/>
          <a:srcRect/>
          <a:stretch>
            <a:fillRect/>
          </a:stretch>
        </p:blipFill>
        <p:spPr bwMode="auto">
          <a:xfrm>
            <a:off x="1066800" y="685800"/>
            <a:ext cx="1714500" cy="3048000"/>
          </a:xfrm>
          <a:prstGeom prst="rect">
            <a:avLst/>
          </a:prstGeom>
          <a:noFill/>
          <a:ln w="9525">
            <a:noFill/>
            <a:miter lim="800000"/>
            <a:headEnd/>
            <a:tailEnd/>
          </a:ln>
        </p:spPr>
      </p:pic>
      <p:pic>
        <p:nvPicPr>
          <p:cNvPr id="16390" name="Picture 8" descr="DC_skyline-101_crop.jpg"/>
          <p:cNvPicPr>
            <a:picLocks noChangeAspect="1"/>
          </p:cNvPicPr>
          <p:nvPr/>
        </p:nvPicPr>
        <p:blipFill>
          <a:blip r:embed="rId4"/>
          <a:srcRect/>
          <a:stretch>
            <a:fillRect/>
          </a:stretch>
        </p:blipFill>
        <p:spPr bwMode="auto">
          <a:xfrm>
            <a:off x="0" y="3962400"/>
            <a:ext cx="9144000" cy="2379663"/>
          </a:xfrm>
          <a:prstGeom prst="rect">
            <a:avLst/>
          </a:prstGeom>
          <a:noFill/>
          <a:ln w="9525">
            <a:noFill/>
            <a:miter lim="800000"/>
            <a:headEnd/>
            <a:tailEnd/>
          </a:ln>
        </p:spPr>
      </p:pic>
      <p:sp>
        <p:nvSpPr>
          <p:cNvPr id="16391" name="TextBox 9"/>
          <p:cNvSpPr txBox="1">
            <a:spLocks noChangeArrowheads="1"/>
          </p:cNvSpPr>
          <p:nvPr/>
        </p:nvSpPr>
        <p:spPr bwMode="auto">
          <a:xfrm>
            <a:off x="152400" y="4038600"/>
            <a:ext cx="4551363" cy="338138"/>
          </a:xfrm>
          <a:prstGeom prst="rect">
            <a:avLst/>
          </a:prstGeom>
          <a:noFill/>
          <a:ln w="9525">
            <a:noFill/>
            <a:miter lim="800000"/>
            <a:headEnd/>
            <a:tailEnd/>
          </a:ln>
        </p:spPr>
        <p:txBody>
          <a:bodyPr wrap="none">
            <a:spAutoFit/>
          </a:bodyPr>
          <a:lstStyle/>
          <a:p>
            <a:r>
              <a:rPr lang="en-US" sz="1600" b="1">
                <a:latin typeface="NPSRawlinsonOTTwoOld" pitchFamily="50" charset="0"/>
              </a:rPr>
              <a:t>Present Day View from Fort Stanton (SE, DC)</a:t>
            </a:r>
            <a:endParaRPr lang="en-US" sz="1600" b="1"/>
          </a:p>
        </p:txBody>
      </p:sp>
      <p:pic>
        <p:nvPicPr>
          <p:cNvPr id="16392" name="Picture 11" descr="09_11_DC_CircleFortsMap_GWMP.jpg"/>
          <p:cNvPicPr>
            <a:picLocks noChangeAspect="1"/>
          </p:cNvPicPr>
          <p:nvPr/>
        </p:nvPicPr>
        <p:blipFill>
          <a:blip r:embed="rId5"/>
          <a:srcRect/>
          <a:stretch>
            <a:fillRect/>
          </a:stretch>
        </p:blipFill>
        <p:spPr bwMode="auto">
          <a:xfrm>
            <a:off x="3162300" y="685800"/>
            <a:ext cx="2355850" cy="3048000"/>
          </a:xfrm>
          <a:prstGeom prst="rect">
            <a:avLst/>
          </a:prstGeom>
          <a:noFill/>
          <a:ln w="9525">
            <a:noFill/>
            <a:miter lim="800000"/>
            <a:headEnd/>
            <a:tailEnd/>
          </a:ln>
        </p:spPr>
      </p:pic>
      <p:pic>
        <p:nvPicPr>
          <p:cNvPr id="16393" name="Picture 12" descr="CWDW-29-02.jpg"/>
          <p:cNvPicPr>
            <a:picLocks noChangeAspect="1"/>
          </p:cNvPicPr>
          <p:nvPr/>
        </p:nvPicPr>
        <p:blipFill>
          <a:blip r:embed="rId6" cstate="print"/>
          <a:srcRect/>
          <a:stretch>
            <a:fillRect/>
          </a:stretch>
        </p:blipFill>
        <p:spPr bwMode="auto">
          <a:xfrm>
            <a:off x="5981700" y="717550"/>
            <a:ext cx="2209800" cy="301625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3124200" y="6172200"/>
            <a:ext cx="5334000" cy="476250"/>
          </a:xfrm>
          <a:prstGeom prst="rect">
            <a:avLst/>
          </a:prstGeom>
          <a:noFill/>
          <a:ln w="9525">
            <a:noFill/>
            <a:round/>
            <a:headEnd/>
            <a:tailEnd/>
          </a:ln>
          <a:effectLst/>
        </p:spPr>
        <p:txBody>
          <a:bodyPr lIns="90000" tIns="46800" rIns="90000" bIns="4680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200">
                <a:solidFill>
                  <a:srgbClr val="000000"/>
                </a:solidFill>
                <a:effectLst>
                  <a:outerShdw blurRad="38100" dist="38100" dir="2700000" algn="tl">
                    <a:srgbClr val="FFFFFF"/>
                  </a:outerShdw>
                </a:effectLst>
                <a:latin typeface="Frutiger LT Std 55 Roman" charset="0"/>
                <a:cs typeface="Arial Unicode MS" charset="0"/>
              </a:rPr>
              <a:t>E X P E R I E N C E    Y O U R    A M E R I C A</a:t>
            </a:r>
          </a:p>
        </p:txBody>
      </p:sp>
      <p:sp>
        <p:nvSpPr>
          <p:cNvPr id="17410" name="Text Box 2"/>
          <p:cNvSpPr txBox="1">
            <a:spLocks noChangeArrowheads="1"/>
          </p:cNvSpPr>
          <p:nvPr/>
        </p:nvSpPr>
        <p:spPr bwMode="auto">
          <a:xfrm>
            <a:off x="0" y="533400"/>
            <a:ext cx="9144000" cy="685800"/>
          </a:xfrm>
          <a:prstGeom prst="rect">
            <a:avLst/>
          </a:prstGeom>
          <a:noFill/>
          <a:ln w="9525">
            <a:noFill/>
            <a:round/>
            <a:headEnd/>
            <a:tailEnd/>
          </a:ln>
          <a:effectLst/>
        </p:spPr>
        <p:txBody>
          <a:bodyPr lIns="90000" tIns="46800" rIns="90000" bIns="46800" anchor="ct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800" b="1" dirty="0">
                <a:solidFill>
                  <a:srgbClr val="E6E3AA"/>
                </a:solidFill>
                <a:effectLst>
                  <a:outerShdw blurRad="38100" dist="38100" dir="2700000" algn="tl">
                    <a:srgbClr val="000000"/>
                  </a:outerShdw>
                </a:effectLst>
                <a:latin typeface="NPSRawlinsonOT" charset="0"/>
                <a:cs typeface="Arial Unicode MS" charset="0"/>
              </a:rPr>
              <a:t> </a:t>
            </a:r>
            <a:br>
              <a:rPr lang="en-US" sz="2800" b="1" dirty="0">
                <a:solidFill>
                  <a:srgbClr val="E6E3AA"/>
                </a:solidFill>
                <a:effectLst>
                  <a:outerShdw blurRad="38100" dist="38100" dir="2700000" algn="tl">
                    <a:srgbClr val="000000"/>
                  </a:outerShdw>
                </a:effectLst>
                <a:latin typeface="NPSRawlinsonOT" charset="0"/>
                <a:cs typeface="Arial Unicode MS" charset="0"/>
              </a:rPr>
            </a:br>
            <a:endParaRPr lang="en-US" sz="2800" b="1" dirty="0">
              <a:solidFill>
                <a:srgbClr val="E6E3AA"/>
              </a:solidFill>
              <a:effectLst>
                <a:outerShdw blurRad="38100" dist="38100" dir="2700000" algn="tl">
                  <a:srgbClr val="000000"/>
                </a:outerShdw>
              </a:effectLst>
              <a:latin typeface="NPSRawlinsonOT" charset="0"/>
              <a:cs typeface="Arial Unicode MS" charset="0"/>
            </a:endParaRPr>
          </a:p>
        </p:txBody>
      </p:sp>
      <p:sp>
        <p:nvSpPr>
          <p:cNvPr id="17412" name="Text Box 4"/>
          <p:cNvSpPr txBox="1">
            <a:spLocks noChangeArrowheads="1"/>
          </p:cNvSpPr>
          <p:nvPr/>
        </p:nvSpPr>
        <p:spPr bwMode="auto">
          <a:xfrm>
            <a:off x="457200" y="1600200"/>
            <a:ext cx="6561138" cy="944563"/>
          </a:xfrm>
          <a:prstGeom prst="rect">
            <a:avLst/>
          </a:prstGeom>
          <a:noFill/>
          <a:ln w="9525">
            <a:noFill/>
            <a:round/>
            <a:headEnd/>
            <a:tailEnd/>
          </a:ln>
          <a:effectLst/>
        </p:spPr>
        <p:txBody>
          <a:bodyPr lIns="90000" tIns="45000" rIns="90000" bIns="4500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800" b="1" dirty="0">
                <a:solidFill>
                  <a:srgbClr val="E6E3AA"/>
                </a:solidFill>
                <a:effectLst>
                  <a:outerShdw blurRad="38100" dist="38100" dir="2700000" algn="tl">
                    <a:srgbClr val="000000"/>
                  </a:outerShdw>
                </a:effectLst>
                <a:latin typeface="NPSRawlinsonOT" charset="0"/>
                <a:cs typeface="Arial Unicode MS" charset="0"/>
              </a:rPr>
              <a:t/>
            </a:r>
            <a:br>
              <a:rPr lang="en-US" sz="2800" b="1" dirty="0">
                <a:solidFill>
                  <a:srgbClr val="E6E3AA"/>
                </a:solidFill>
                <a:effectLst>
                  <a:outerShdw blurRad="38100" dist="38100" dir="2700000" algn="tl">
                    <a:srgbClr val="000000"/>
                  </a:outerShdw>
                </a:effectLst>
                <a:latin typeface="NPSRawlinsonOT" charset="0"/>
                <a:cs typeface="Arial Unicode MS" charset="0"/>
              </a:rPr>
            </a:br>
            <a:endParaRPr lang="en-US" sz="2800" b="1" dirty="0">
              <a:solidFill>
                <a:srgbClr val="E6E3AA"/>
              </a:solidFill>
              <a:effectLst>
                <a:outerShdw blurRad="38100" dist="38100" dir="2700000" algn="tl">
                  <a:srgbClr val="000000"/>
                </a:outerShdw>
              </a:effectLst>
              <a:latin typeface="NPSRawlinsonOT" charset="0"/>
              <a:cs typeface="Arial Unicode MS" charset="0"/>
            </a:endParaRPr>
          </a:p>
        </p:txBody>
      </p:sp>
      <p:sp>
        <p:nvSpPr>
          <p:cNvPr id="17414" name="Text Box 6"/>
          <p:cNvSpPr txBox="1">
            <a:spLocks noChangeArrowheads="1"/>
          </p:cNvSpPr>
          <p:nvPr/>
        </p:nvSpPr>
        <p:spPr bwMode="auto">
          <a:xfrm>
            <a:off x="685800" y="5257800"/>
            <a:ext cx="7772400" cy="944563"/>
          </a:xfrm>
          <a:prstGeom prst="rect">
            <a:avLst/>
          </a:prstGeom>
          <a:noFill/>
          <a:ln w="9525">
            <a:noFill/>
            <a:round/>
            <a:headEnd/>
            <a:tailEnd/>
          </a:ln>
          <a:effectLst/>
        </p:spPr>
        <p:txBody>
          <a:bodyPr lIns="90000" tIns="45000" rIns="90000" bIns="4500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sz="2800" b="1" dirty="0">
              <a:solidFill>
                <a:srgbClr val="E6E3AA"/>
              </a:solidFill>
              <a:effectLst>
                <a:outerShdw blurRad="38100" dist="38100" dir="2700000" algn="tl">
                  <a:srgbClr val="000000"/>
                </a:outerShdw>
              </a:effectLst>
              <a:latin typeface="NPSRawlinsonOT" charset="0"/>
              <a:cs typeface="Arial Unicode MS" charset="0"/>
            </a:endParaRPr>
          </a:p>
        </p:txBody>
      </p:sp>
      <p:sp>
        <p:nvSpPr>
          <p:cNvPr id="8" name="Content Placeholder 8"/>
          <p:cNvSpPr txBox="1">
            <a:spLocks/>
          </p:cNvSpPr>
          <p:nvPr/>
        </p:nvSpPr>
        <p:spPr>
          <a:xfrm>
            <a:off x="6553200" y="152400"/>
            <a:ext cx="2743200" cy="2743200"/>
          </a:xfrm>
          <a:prstGeom prst="rect">
            <a:avLst/>
          </a:prstGeom>
        </p:spPr>
        <p:txBody>
          <a:bodyPr/>
          <a:lstStyle/>
          <a:p>
            <a:pPr eaLnBrk="0" hangingPunct="0">
              <a:spcBef>
                <a:spcPct val="20000"/>
              </a:spcBef>
              <a:buClr>
                <a:schemeClr val="hlink"/>
              </a:buClr>
              <a:buSzPct val="70000"/>
              <a:defRPr/>
            </a:pPr>
            <a:r>
              <a:rPr lang="en-US" sz="2400" b="1" dirty="0">
                <a:solidFill>
                  <a:srgbClr val="E6E3AA"/>
                </a:solidFill>
                <a:effectLst>
                  <a:outerShdw blurRad="38100" dist="38100" dir="2700000" algn="tl">
                    <a:srgbClr val="000000"/>
                  </a:outerShdw>
                </a:effectLst>
                <a:latin typeface="NPSRawlinsonOT" charset="0"/>
                <a:cs typeface="Arial Unicode MS" charset="0"/>
              </a:rPr>
              <a:t>Expanded Vision</a:t>
            </a:r>
          </a:p>
          <a:p>
            <a:pPr eaLnBrk="0" hangingPunct="0">
              <a:spcBef>
                <a:spcPct val="20000"/>
              </a:spcBef>
              <a:buClr>
                <a:schemeClr val="hlink"/>
              </a:buClr>
              <a:buSzPct val="70000"/>
              <a:defRPr/>
            </a:pPr>
            <a:endParaRPr lang="en-US" sz="2400" kern="0" dirty="0">
              <a:effectLst>
                <a:outerShdw blurRad="38100" dist="38100" dir="2700000" algn="tl">
                  <a:srgbClr val="000000"/>
                </a:outerShdw>
              </a:effectLst>
              <a:latin typeface="NPSRawlinsonOTTwoOld" pitchFamily="50" charset="0"/>
            </a:endParaRPr>
          </a:p>
          <a:p>
            <a:pPr eaLnBrk="0" hangingPunct="0">
              <a:spcBef>
                <a:spcPct val="20000"/>
              </a:spcBef>
              <a:buClr>
                <a:schemeClr val="hlink"/>
              </a:buClr>
              <a:buSzPct val="70000"/>
              <a:defRPr/>
            </a:pPr>
            <a:r>
              <a:rPr lang="en-US" sz="2400" kern="0" dirty="0">
                <a:effectLst>
                  <a:outerShdw blurRad="38100" dist="38100" dir="2700000" algn="tl">
                    <a:srgbClr val="000000"/>
                  </a:outerShdw>
                </a:effectLst>
                <a:latin typeface="NPSRawlinsonOTTwoOld" pitchFamily="50" charset="0"/>
              </a:rPr>
              <a:t>A partnership</a:t>
            </a:r>
          </a:p>
          <a:p>
            <a:pPr eaLnBrk="0" hangingPunct="0">
              <a:spcBef>
                <a:spcPct val="20000"/>
              </a:spcBef>
              <a:buClr>
                <a:schemeClr val="hlink"/>
              </a:buClr>
              <a:buSzPct val="70000"/>
              <a:defRPr/>
            </a:pPr>
            <a:r>
              <a:rPr lang="en-US" sz="2400" kern="0" dirty="0">
                <a:effectLst>
                  <a:outerShdw blurRad="38100" dist="38100" dir="2700000" algn="tl">
                    <a:srgbClr val="000000"/>
                  </a:outerShdw>
                </a:effectLst>
                <a:latin typeface="NPSRawlinsonOTTwoOld" pitchFamily="50" charset="0"/>
              </a:rPr>
              <a:t>network of hiking and biking trails connecting the forts in DC, MD and VA</a:t>
            </a:r>
          </a:p>
        </p:txBody>
      </p:sp>
      <p:pic>
        <p:nvPicPr>
          <p:cNvPr id="17415" name="Picture 8" descr="CW_Defense_Trails_rev.jpg"/>
          <p:cNvPicPr>
            <a:picLocks noChangeAspect="1"/>
          </p:cNvPicPr>
          <p:nvPr/>
        </p:nvPicPr>
        <p:blipFill>
          <a:blip r:embed="rId3"/>
          <a:srcRect/>
          <a:stretch>
            <a:fillRect/>
          </a:stretch>
        </p:blipFill>
        <p:spPr bwMode="auto">
          <a:xfrm>
            <a:off x="88900" y="76200"/>
            <a:ext cx="6464300" cy="62484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E X P E R I E N C E    Y O U R    A M E R I C A</a:t>
            </a:r>
            <a:endParaRPr lang="en-US"/>
          </a:p>
        </p:txBody>
      </p:sp>
      <p:pic>
        <p:nvPicPr>
          <p:cNvPr id="18435" name="Picture 2" descr="Fort Marcy to AU Map.jpg"/>
          <p:cNvPicPr>
            <a:picLocks noChangeAspect="1"/>
          </p:cNvPicPr>
          <p:nvPr/>
        </p:nvPicPr>
        <p:blipFill>
          <a:blip r:embed="rId3"/>
          <a:srcRect/>
          <a:stretch>
            <a:fillRect/>
          </a:stretch>
        </p:blipFill>
        <p:spPr bwMode="auto">
          <a:xfrm>
            <a:off x="685800" y="609600"/>
            <a:ext cx="4275138" cy="5532438"/>
          </a:xfrm>
          <a:prstGeom prst="rect">
            <a:avLst/>
          </a:prstGeom>
          <a:noFill/>
          <a:ln w="9525">
            <a:noFill/>
            <a:miter lim="800000"/>
            <a:headEnd/>
            <a:tailEnd/>
          </a:ln>
        </p:spPr>
      </p:pic>
      <p:sp>
        <p:nvSpPr>
          <p:cNvPr id="4" name="Text Box 2"/>
          <p:cNvSpPr txBox="1">
            <a:spLocks noChangeArrowheads="1"/>
          </p:cNvSpPr>
          <p:nvPr/>
        </p:nvSpPr>
        <p:spPr bwMode="auto">
          <a:xfrm>
            <a:off x="0" y="-76200"/>
            <a:ext cx="9144000" cy="457200"/>
          </a:xfrm>
          <a:prstGeom prst="rect">
            <a:avLst/>
          </a:prstGeom>
          <a:noFill/>
          <a:ln w="9525">
            <a:noFill/>
            <a:round/>
            <a:headEnd/>
            <a:tailEnd/>
          </a:ln>
          <a:effectLst/>
        </p:spPr>
        <p:txBody>
          <a:bodyPr lIns="90000" tIns="46800" rIns="90000" bIns="46800" anchor="ct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sz="2800" b="1" dirty="0">
              <a:solidFill>
                <a:srgbClr val="E6E3AA"/>
              </a:solidFill>
              <a:effectLst>
                <a:outerShdw blurRad="38100" dist="38100" dir="2700000" algn="tl">
                  <a:srgbClr val="000000"/>
                </a:outerShdw>
              </a:effectLst>
              <a:latin typeface="NPSRawlinsonOT" charset="0"/>
              <a:cs typeface="Arial Unicode MS" charset="0"/>
            </a:endParaRPr>
          </a:p>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800" b="1" dirty="0">
                <a:solidFill>
                  <a:srgbClr val="E6E3AA"/>
                </a:solidFill>
                <a:effectLst>
                  <a:outerShdw blurRad="38100" dist="38100" dir="2700000" algn="tl">
                    <a:srgbClr val="000000"/>
                  </a:outerShdw>
                </a:effectLst>
                <a:latin typeface="NPSRawlinsonOT" charset="0"/>
                <a:cs typeface="Arial Unicode MS" charset="0"/>
              </a:rPr>
              <a:t> Establishing the Trail</a:t>
            </a:r>
          </a:p>
        </p:txBody>
      </p:sp>
      <p:pic>
        <p:nvPicPr>
          <p:cNvPr id="6" name="Picture 5" descr="IMG_3064_rev.jpg"/>
          <p:cNvPicPr>
            <a:picLocks noChangeAspect="1"/>
          </p:cNvPicPr>
          <p:nvPr/>
        </p:nvPicPr>
        <p:blipFill>
          <a:blip r:embed="rId4"/>
          <a:stretch>
            <a:fillRect/>
          </a:stretch>
        </p:blipFill>
        <p:spPr>
          <a:xfrm>
            <a:off x="5181600" y="838200"/>
            <a:ext cx="3657600" cy="2438400"/>
          </a:xfrm>
          <a:prstGeom prst="rect">
            <a:avLst/>
          </a:prstGeom>
        </p:spPr>
      </p:pic>
      <p:pic>
        <p:nvPicPr>
          <p:cNvPr id="8" name="Picture 7" descr="trail rev.jpg"/>
          <p:cNvPicPr>
            <a:picLocks noChangeAspect="1"/>
          </p:cNvPicPr>
          <p:nvPr/>
        </p:nvPicPr>
        <p:blipFill>
          <a:blip r:embed="rId5"/>
          <a:stretch>
            <a:fillRect/>
          </a:stretch>
        </p:blipFill>
        <p:spPr>
          <a:xfrm>
            <a:off x="5210464" y="3352800"/>
            <a:ext cx="3616036" cy="2743200"/>
          </a:xfrm>
          <a:prstGeom prst="rect">
            <a:avLst/>
          </a:prstGeom>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half" idx="2"/>
          </p:nvPr>
        </p:nvSpPr>
        <p:spPr>
          <a:xfrm>
            <a:off x="1828800" y="4876800"/>
            <a:ext cx="5486400" cy="1752600"/>
          </a:xfrm>
        </p:spPr>
        <p:txBody>
          <a:bodyPr/>
          <a:lstStyle/>
          <a:p>
            <a:pPr algn="ctr">
              <a:defRPr/>
            </a:pPr>
            <a:endParaRPr lang="en-US" sz="2400" dirty="0" smtClean="0"/>
          </a:p>
          <a:p>
            <a:pPr algn="ctr">
              <a:defRPr/>
            </a:pPr>
            <a:r>
              <a:rPr lang="en-US" sz="2400" b="1" dirty="0" smtClean="0"/>
              <a:t>www.nps.gov/cwdw</a:t>
            </a:r>
          </a:p>
          <a:p>
            <a:pPr algn="ctr">
              <a:defRPr/>
            </a:pPr>
            <a:r>
              <a:rPr lang="en-US" sz="2400" dirty="0" smtClean="0"/>
              <a:t>or</a:t>
            </a:r>
          </a:p>
          <a:p>
            <a:pPr algn="ctr">
              <a:defRPr/>
            </a:pPr>
            <a:r>
              <a:rPr lang="en-US" sz="2400" b="1" dirty="0" smtClean="0"/>
              <a:t>follow us on </a:t>
            </a:r>
            <a:r>
              <a:rPr lang="en-US" sz="2400" b="1" dirty="0" err="1" smtClean="0"/>
              <a:t>Facebook</a:t>
            </a:r>
            <a:r>
              <a:rPr lang="en-US" sz="2400" b="1" dirty="0" smtClean="0"/>
              <a:t> </a:t>
            </a:r>
          </a:p>
          <a:p>
            <a:pPr algn="ctr">
              <a:defRPr/>
            </a:pPr>
            <a:endParaRPr lang="en-US" sz="2400" b="1" dirty="0"/>
          </a:p>
        </p:txBody>
      </p:sp>
      <p:pic>
        <p:nvPicPr>
          <p:cNvPr id="19460" name="Picture 8" descr="CWDWlogo_CMYK.jpg"/>
          <p:cNvPicPr>
            <a:picLocks noChangeAspect="1"/>
          </p:cNvPicPr>
          <p:nvPr/>
        </p:nvPicPr>
        <p:blipFill>
          <a:blip r:embed="rId3"/>
          <a:srcRect/>
          <a:stretch>
            <a:fillRect/>
          </a:stretch>
        </p:blipFill>
        <p:spPr bwMode="auto">
          <a:xfrm>
            <a:off x="3124200" y="703944"/>
            <a:ext cx="2863608" cy="4572000"/>
          </a:xfrm>
          <a:prstGeom prst="rect">
            <a:avLst/>
          </a:prstGeom>
          <a:noFill/>
          <a:ln w="9525">
            <a:noFill/>
            <a:miter lim="800000"/>
            <a:headEnd/>
            <a:tailEnd/>
          </a:ln>
        </p:spPr>
      </p:pic>
      <p:sp>
        <p:nvSpPr>
          <p:cNvPr id="6" name="Rectangle 4"/>
          <p:cNvSpPr txBox="1">
            <a:spLocks noChangeArrowheads="1"/>
          </p:cNvSpPr>
          <p:nvPr/>
        </p:nvSpPr>
        <p:spPr bwMode="auto">
          <a:xfrm>
            <a:off x="-10884" y="304800"/>
            <a:ext cx="91440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ts val="2400"/>
              </a:spcBef>
              <a:spcAft>
                <a:spcPts val="600"/>
              </a:spcAft>
              <a:buClrTx/>
              <a:buSzTx/>
              <a:buFontTx/>
              <a:buNone/>
              <a:tabLst/>
              <a:defRPr/>
            </a:pPr>
            <a:r>
              <a:rPr kumimoji="0" lang="en-US" sz="40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Reconnecting the Circle of Forts</a:t>
            </a:r>
            <a:r>
              <a:rPr kumimoji="0" lang="en-US"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
            </a:r>
            <a:br>
              <a:rPr kumimoji="0" lang="en-US"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br>
            <a:endParaRPr kumimoji="0" lang="en-US" sz="3200" b="1"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848600" cy="685800"/>
          </a:xfrm>
        </p:spPr>
        <p:txBody>
          <a:bodyPr/>
          <a:lstStyle/>
          <a:p>
            <a:pPr algn="ctr">
              <a:defRPr/>
            </a:pPr>
            <a:r>
              <a:rPr lang="en-US" sz="2600" dirty="0" smtClean="0"/>
              <a:t>Protecting the Nation’s Capital</a:t>
            </a:r>
            <a:endParaRPr lang="en-US" sz="2600" dirty="0"/>
          </a:p>
        </p:txBody>
      </p:sp>
      <p:sp>
        <p:nvSpPr>
          <p:cNvPr id="4" name="Content Placeholder 3"/>
          <p:cNvSpPr>
            <a:spLocks noGrp="1"/>
          </p:cNvSpPr>
          <p:nvPr>
            <p:ph sz="half" idx="2"/>
          </p:nvPr>
        </p:nvSpPr>
        <p:spPr>
          <a:xfrm>
            <a:off x="609600" y="914400"/>
            <a:ext cx="7924800" cy="1143000"/>
          </a:xfrm>
        </p:spPr>
        <p:txBody>
          <a:bodyPr/>
          <a:lstStyle/>
          <a:p>
            <a:pPr marL="0" indent="0">
              <a:buFont typeface="Wingdings" pitchFamily="2" charset="2"/>
              <a:buNone/>
              <a:defRPr/>
            </a:pPr>
            <a:r>
              <a:rPr lang="en-US" sz="2400" dirty="0" smtClean="0">
                <a:latin typeface="NPSRawlinsonOTTwoOld" pitchFamily="50" charset="0"/>
              </a:rPr>
              <a:t>In April 1861, preliminary </a:t>
            </a:r>
            <a:r>
              <a:rPr lang="en-US" sz="2400" dirty="0" smtClean="0">
                <a:latin typeface="NPSRawlinsonOTTwoOld" pitchFamily="50" charset="0"/>
              </a:rPr>
              <a:t>footholds of the fort network </a:t>
            </a:r>
            <a:r>
              <a:rPr lang="en-US" sz="2400" dirty="0" smtClean="0">
                <a:latin typeface="NPSRawlinsonOTTwoOld" pitchFamily="50" charset="0"/>
              </a:rPr>
              <a:t>were quickly established in Arlington. </a:t>
            </a:r>
          </a:p>
          <a:p>
            <a:pPr marL="0" indent="0">
              <a:buFont typeface="Wingdings" pitchFamily="2" charset="2"/>
              <a:buNone/>
              <a:defRPr/>
            </a:pPr>
            <a:r>
              <a:rPr lang="en-US" sz="2400" dirty="0" smtClean="0">
                <a:latin typeface="NPSRawlinsonOTTwoOld" pitchFamily="50" charset="0"/>
              </a:rPr>
              <a:t>The secession of Virginia </a:t>
            </a:r>
          </a:p>
          <a:p>
            <a:pPr marL="0" indent="0">
              <a:buFont typeface="Wingdings" pitchFamily="2" charset="2"/>
              <a:buNone/>
              <a:defRPr/>
            </a:pPr>
            <a:r>
              <a:rPr lang="en-US" sz="2400" dirty="0" smtClean="0">
                <a:latin typeface="NPSRawlinsonOTTwoOld" pitchFamily="50" charset="0"/>
              </a:rPr>
              <a:t>from the Union underscored </a:t>
            </a:r>
          </a:p>
          <a:p>
            <a:pPr marL="0" indent="0">
              <a:buFont typeface="Wingdings" pitchFamily="2" charset="2"/>
              <a:buNone/>
              <a:defRPr/>
            </a:pPr>
            <a:r>
              <a:rPr lang="en-US" sz="2400" dirty="0" smtClean="0">
                <a:latin typeface="NPSRawlinsonOTTwoOld" pitchFamily="50" charset="0"/>
              </a:rPr>
              <a:t>the precarious location of </a:t>
            </a:r>
          </a:p>
          <a:p>
            <a:pPr marL="0" indent="0">
              <a:buFont typeface="Wingdings" pitchFamily="2" charset="2"/>
              <a:buNone/>
              <a:defRPr/>
            </a:pPr>
            <a:r>
              <a:rPr lang="en-US" sz="2400" dirty="0" smtClean="0">
                <a:latin typeface="NPSRawlinsonOTTwoOld" pitchFamily="50" charset="0"/>
              </a:rPr>
              <a:t>the Union capital.</a:t>
            </a:r>
            <a:r>
              <a:rPr lang="en-US" sz="2400" dirty="0" smtClean="0"/>
              <a:t>  </a:t>
            </a:r>
          </a:p>
        </p:txBody>
      </p:sp>
      <p:sp>
        <p:nvSpPr>
          <p:cNvPr id="5" name="Footer Placeholder 4"/>
          <p:cNvSpPr>
            <a:spLocks noGrp="1"/>
          </p:cNvSpPr>
          <p:nvPr>
            <p:ph type="ftr" sz="quarter" idx="11"/>
          </p:nvPr>
        </p:nvSpPr>
        <p:spPr/>
        <p:txBody>
          <a:bodyPr/>
          <a:lstStyle/>
          <a:p>
            <a:pPr>
              <a:defRPr/>
            </a:pPr>
            <a:r>
              <a:rPr lang="en-US" smtClean="0"/>
              <a:t>E X P E R I E N C E    Y O U R    A M E R I C A</a:t>
            </a:r>
            <a:endParaRPr lang="en-US"/>
          </a:p>
        </p:txBody>
      </p:sp>
      <p:pic>
        <p:nvPicPr>
          <p:cNvPr id="4101" name="Picture 6" descr="CWDW-02-02.jpg"/>
          <p:cNvPicPr>
            <a:picLocks noChangeAspect="1"/>
          </p:cNvPicPr>
          <p:nvPr/>
        </p:nvPicPr>
        <p:blipFill>
          <a:blip r:embed="rId3"/>
          <a:srcRect/>
          <a:stretch>
            <a:fillRect/>
          </a:stretch>
        </p:blipFill>
        <p:spPr bwMode="auto">
          <a:xfrm>
            <a:off x="457200" y="4724400"/>
            <a:ext cx="8229600" cy="1162050"/>
          </a:xfrm>
          <a:prstGeom prst="rect">
            <a:avLst/>
          </a:prstGeom>
          <a:noFill/>
          <a:ln w="9525">
            <a:noFill/>
            <a:miter lim="800000"/>
            <a:headEnd/>
            <a:tailEnd/>
          </a:ln>
        </p:spPr>
      </p:pic>
      <p:pic>
        <p:nvPicPr>
          <p:cNvPr id="4102" name="Picture 7" descr="Rodman Battery Rodgers.jpg"/>
          <p:cNvPicPr>
            <a:picLocks noChangeAspect="1"/>
          </p:cNvPicPr>
          <p:nvPr/>
        </p:nvPicPr>
        <p:blipFill>
          <a:blip r:embed="rId4"/>
          <a:srcRect/>
          <a:stretch>
            <a:fillRect/>
          </a:stretch>
        </p:blipFill>
        <p:spPr bwMode="auto">
          <a:xfrm>
            <a:off x="4953000" y="1825625"/>
            <a:ext cx="3798888" cy="2743200"/>
          </a:xfrm>
          <a:prstGeom prst="rect">
            <a:avLst/>
          </a:prstGeom>
          <a:noFill/>
          <a:ln w="9525">
            <a:noFill/>
            <a:miter lim="800000"/>
            <a:headEnd/>
            <a:tailEnd/>
          </a:ln>
        </p:spPr>
      </p:pic>
      <p:sp>
        <p:nvSpPr>
          <p:cNvPr id="4103" name="TextBox 8"/>
          <p:cNvSpPr txBox="1">
            <a:spLocks noChangeArrowheads="1"/>
          </p:cNvSpPr>
          <p:nvPr/>
        </p:nvSpPr>
        <p:spPr bwMode="auto">
          <a:xfrm>
            <a:off x="5181600" y="4264025"/>
            <a:ext cx="3376613" cy="307975"/>
          </a:xfrm>
          <a:prstGeom prst="rect">
            <a:avLst/>
          </a:prstGeom>
          <a:noFill/>
          <a:ln w="9525">
            <a:noFill/>
            <a:miter lim="800000"/>
            <a:headEnd/>
            <a:tailEnd/>
          </a:ln>
        </p:spPr>
        <p:txBody>
          <a:bodyPr wrap="none">
            <a:spAutoFit/>
          </a:bodyPr>
          <a:lstStyle/>
          <a:p>
            <a:r>
              <a:rPr lang="en-US" sz="1400">
                <a:latin typeface="NPSRawlinsonOTTwoOld" pitchFamily="50" charset="0"/>
              </a:rPr>
              <a:t>Battery Rogers (City of Alexandria, VA)</a:t>
            </a:r>
            <a:endParaRPr lang="en-US" sz="1400"/>
          </a:p>
        </p:txBody>
      </p:sp>
      <p:sp>
        <p:nvSpPr>
          <p:cNvPr id="4104" name="TextBox 9"/>
          <p:cNvSpPr txBox="1">
            <a:spLocks noChangeArrowheads="1"/>
          </p:cNvSpPr>
          <p:nvPr/>
        </p:nvSpPr>
        <p:spPr bwMode="auto">
          <a:xfrm>
            <a:off x="6324600" y="4724400"/>
            <a:ext cx="2239963" cy="307975"/>
          </a:xfrm>
          <a:prstGeom prst="rect">
            <a:avLst/>
          </a:prstGeom>
          <a:noFill/>
          <a:ln w="9525">
            <a:noFill/>
            <a:miter lim="800000"/>
            <a:headEnd/>
            <a:tailEnd/>
          </a:ln>
        </p:spPr>
        <p:txBody>
          <a:bodyPr wrap="none">
            <a:spAutoFit/>
          </a:bodyPr>
          <a:lstStyle/>
          <a:p>
            <a:r>
              <a:rPr lang="en-US" sz="1400">
                <a:solidFill>
                  <a:srgbClr val="002060"/>
                </a:solidFill>
                <a:latin typeface="NPSRawlinsonOTTwoOld" pitchFamily="50" charset="0"/>
              </a:rPr>
              <a:t>Section View Earthworks</a:t>
            </a:r>
            <a:endParaRPr lang="en-US" sz="1400">
              <a:solidFill>
                <a:srgbClr val="002060"/>
              </a:solidFill>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dirty="0" smtClean="0"/>
              <a:t>E X P E R I E N C E    Y O U R    A M E R I C A</a:t>
            </a:r>
            <a:endParaRPr lang="en-US" dirty="0"/>
          </a:p>
        </p:txBody>
      </p:sp>
      <p:pic>
        <p:nvPicPr>
          <p:cNvPr id="7171" name="Picture 8" descr="CWDW_S2_Fold-Marks_rev.jpg"/>
          <p:cNvPicPr>
            <a:picLocks noChangeAspect="1"/>
          </p:cNvPicPr>
          <p:nvPr/>
        </p:nvPicPr>
        <p:blipFill>
          <a:blip r:embed="rId3"/>
          <a:srcRect/>
          <a:stretch>
            <a:fillRect/>
          </a:stretch>
        </p:blipFill>
        <p:spPr bwMode="auto">
          <a:xfrm>
            <a:off x="1093788" y="0"/>
            <a:ext cx="6983412" cy="68580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3200" y="0"/>
            <a:ext cx="6400800" cy="566738"/>
          </a:xfrm>
        </p:spPr>
        <p:txBody>
          <a:bodyPr/>
          <a:lstStyle/>
          <a:p>
            <a:pPr algn="ctr">
              <a:defRPr/>
            </a:pPr>
            <a:r>
              <a:rPr lang="en-US" dirty="0" smtClean="0"/>
              <a:t>Civil War Defenses of Washington (1867)</a:t>
            </a:r>
            <a:endParaRPr lang="en-US" dirty="0"/>
          </a:p>
        </p:txBody>
      </p:sp>
      <p:pic>
        <p:nvPicPr>
          <p:cNvPr id="6147" name="Picture Placeholder 5" descr="LOC1867cw0682500.jpg"/>
          <p:cNvPicPr>
            <a:picLocks noGrp="1" noChangeAspect="1"/>
          </p:cNvPicPr>
          <p:nvPr>
            <p:ph type="pic" idx="1"/>
          </p:nvPr>
        </p:nvPicPr>
        <p:blipFill>
          <a:blip r:embed="rId3"/>
          <a:srcRect t="20193" b="20193"/>
          <a:stretch>
            <a:fillRect/>
          </a:stretch>
        </p:blipFill>
        <p:spPr>
          <a:xfrm>
            <a:off x="1758950" y="838200"/>
            <a:ext cx="7232650" cy="5424488"/>
          </a:xfrm>
        </p:spPr>
      </p:pic>
      <p:sp>
        <p:nvSpPr>
          <p:cNvPr id="3" name="Footer Placeholder 2"/>
          <p:cNvSpPr>
            <a:spLocks noGrp="1"/>
          </p:cNvSpPr>
          <p:nvPr>
            <p:ph type="ftr" sz="quarter" idx="11"/>
          </p:nvPr>
        </p:nvSpPr>
        <p:spPr/>
        <p:txBody>
          <a:bodyPr/>
          <a:lstStyle/>
          <a:p>
            <a:pPr>
              <a:defRPr/>
            </a:pPr>
            <a:r>
              <a:rPr lang="en-US" dirty="0" smtClean="0"/>
              <a:t>E X P E R I E N C E    Y O U R    A M E R I C A</a:t>
            </a:r>
            <a:endParaRPr lang="en-US" dirty="0"/>
          </a:p>
        </p:txBody>
      </p:sp>
      <p:pic>
        <p:nvPicPr>
          <p:cNvPr id="6149" name="Content Placeholder 6" descr="LOC05400rBarnard.jpg"/>
          <p:cNvPicPr>
            <a:picLocks noChangeAspect="1"/>
          </p:cNvPicPr>
          <p:nvPr/>
        </p:nvPicPr>
        <p:blipFill>
          <a:blip r:embed="rId4"/>
          <a:srcRect/>
          <a:stretch>
            <a:fillRect/>
          </a:stretch>
        </p:blipFill>
        <p:spPr bwMode="auto">
          <a:xfrm>
            <a:off x="152400" y="228600"/>
            <a:ext cx="2057400" cy="3227388"/>
          </a:xfrm>
          <a:prstGeom prst="rect">
            <a:avLst/>
          </a:prstGeom>
          <a:noFill/>
          <a:ln w="9525">
            <a:noFill/>
            <a:miter lim="800000"/>
            <a:headEnd/>
            <a:tailEnd/>
          </a:ln>
        </p:spPr>
      </p:pic>
      <p:sp>
        <p:nvSpPr>
          <p:cNvPr id="6150" name="TextBox 5"/>
          <p:cNvSpPr txBox="1">
            <a:spLocks noChangeArrowheads="1"/>
          </p:cNvSpPr>
          <p:nvPr/>
        </p:nvSpPr>
        <p:spPr bwMode="auto">
          <a:xfrm>
            <a:off x="460375" y="3124200"/>
            <a:ext cx="1520825" cy="307975"/>
          </a:xfrm>
          <a:prstGeom prst="rect">
            <a:avLst/>
          </a:prstGeom>
          <a:noFill/>
          <a:ln w="9525">
            <a:noFill/>
            <a:miter lim="800000"/>
            <a:headEnd/>
            <a:tailEnd/>
          </a:ln>
        </p:spPr>
        <p:txBody>
          <a:bodyPr wrap="none">
            <a:spAutoFit/>
          </a:bodyPr>
          <a:lstStyle/>
          <a:p>
            <a:r>
              <a:rPr lang="en-US" sz="1400">
                <a:latin typeface="NPSRawlinsonOTTwoOld" pitchFamily="50" charset="0"/>
              </a:rPr>
              <a:t>John G. Barnard</a:t>
            </a:r>
            <a:endParaRPr lang="en-US" sz="1400"/>
          </a:p>
        </p:txBody>
      </p:sp>
      <p:pic>
        <p:nvPicPr>
          <p:cNvPr id="8" name="Picture 7" descr="camp at fort slocum.jpg"/>
          <p:cNvPicPr>
            <a:picLocks noChangeAspect="1"/>
          </p:cNvPicPr>
          <p:nvPr/>
        </p:nvPicPr>
        <p:blipFill>
          <a:blip r:embed="rId5"/>
          <a:stretch>
            <a:fillRect/>
          </a:stretch>
        </p:blipFill>
        <p:spPr>
          <a:xfrm>
            <a:off x="228600" y="3581400"/>
            <a:ext cx="3048000" cy="3048000"/>
          </a:xfrm>
          <a:prstGeom prst="rect">
            <a:avLst/>
          </a:prstGeom>
        </p:spPr>
      </p:pic>
      <p:sp>
        <p:nvSpPr>
          <p:cNvPr id="9" name="TextBox 9"/>
          <p:cNvSpPr txBox="1">
            <a:spLocks noChangeArrowheads="1"/>
          </p:cNvSpPr>
          <p:nvPr/>
        </p:nvSpPr>
        <p:spPr bwMode="auto">
          <a:xfrm>
            <a:off x="226577" y="6248400"/>
            <a:ext cx="3097195" cy="338554"/>
          </a:xfrm>
          <a:prstGeom prst="rect">
            <a:avLst/>
          </a:prstGeom>
          <a:noFill/>
          <a:ln w="9525">
            <a:noFill/>
            <a:miter lim="800000"/>
            <a:headEnd/>
            <a:tailEnd/>
          </a:ln>
        </p:spPr>
        <p:txBody>
          <a:bodyPr wrap="none">
            <a:spAutoFit/>
          </a:bodyPr>
          <a:lstStyle/>
          <a:p>
            <a:r>
              <a:rPr lang="en-US" sz="1600" dirty="0" smtClean="0">
                <a:latin typeface="NPSRawlinsonOTTwoOld" pitchFamily="50" charset="0"/>
              </a:rPr>
              <a:t>Encampment near Fort Slocum</a:t>
            </a:r>
            <a:endParaRPr lang="en-US" sz="1600"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defRPr/>
            </a:pPr>
            <a:r>
              <a:rPr lang="en-US" sz="3200" dirty="0" smtClean="0"/>
              <a:t>The Battle of Fort Stevens</a:t>
            </a:r>
            <a:endParaRPr lang="en-US" sz="3200" dirty="0"/>
          </a:p>
        </p:txBody>
      </p:sp>
      <p:sp>
        <p:nvSpPr>
          <p:cNvPr id="7" name="Content Placeholder 6"/>
          <p:cNvSpPr>
            <a:spLocks noGrp="1"/>
          </p:cNvSpPr>
          <p:nvPr>
            <p:ph sz="half" idx="1"/>
          </p:nvPr>
        </p:nvSpPr>
        <p:spPr>
          <a:xfrm>
            <a:off x="228600" y="1219200"/>
            <a:ext cx="8763000" cy="609600"/>
          </a:xfrm>
        </p:spPr>
        <p:txBody>
          <a:bodyPr/>
          <a:lstStyle/>
          <a:p>
            <a:pPr marL="0" indent="0">
              <a:buFont typeface="Wingdings" pitchFamily="2" charset="2"/>
              <a:buNone/>
              <a:defRPr/>
            </a:pPr>
            <a:r>
              <a:rPr lang="en-US" sz="1800" dirty="0" smtClean="0">
                <a:latin typeface="NPSRawlinsonOTTwoOld" pitchFamily="50" charset="0"/>
              </a:rPr>
              <a:t>On July 11-12, 1864, General Jubal Early and the Confederates attacked Union forces on the outskirts of Washington at the Battle of Fort Stevens.</a:t>
            </a:r>
            <a:r>
              <a:rPr lang="en-US" sz="2000" dirty="0" smtClean="0">
                <a:latin typeface="NPSRawlinsonOTTwoOld" pitchFamily="50" charset="0"/>
              </a:rPr>
              <a:t> </a:t>
            </a:r>
          </a:p>
          <a:p>
            <a:pPr>
              <a:buFont typeface="Wingdings" pitchFamily="2" charset="2"/>
              <a:buNone/>
              <a:defRPr/>
            </a:pPr>
            <a:endParaRPr lang="en-US" sz="2000" dirty="0" smtClean="0">
              <a:latin typeface="NPSRawlinsonOTTwoOld" pitchFamily="50" charset="0"/>
            </a:endParaRPr>
          </a:p>
        </p:txBody>
      </p:sp>
      <p:sp>
        <p:nvSpPr>
          <p:cNvPr id="5" name="Footer Placeholder 4"/>
          <p:cNvSpPr>
            <a:spLocks noGrp="1"/>
          </p:cNvSpPr>
          <p:nvPr>
            <p:ph type="ftr" sz="quarter" idx="11"/>
          </p:nvPr>
        </p:nvSpPr>
        <p:spPr/>
        <p:txBody>
          <a:bodyPr/>
          <a:lstStyle/>
          <a:p>
            <a:pPr>
              <a:defRPr/>
            </a:pPr>
            <a:r>
              <a:rPr lang="en-US" smtClean="0"/>
              <a:t>E X P E R I E N C E    Y O U R    A M E R I C A</a:t>
            </a:r>
            <a:endParaRPr lang="en-US"/>
          </a:p>
        </p:txBody>
      </p:sp>
      <p:pic>
        <p:nvPicPr>
          <p:cNvPr id="8197" name="Picture 7" descr="fort stevens 1864 66-dc-18-4.jpg"/>
          <p:cNvPicPr>
            <a:picLocks noChangeAspect="1"/>
          </p:cNvPicPr>
          <p:nvPr/>
        </p:nvPicPr>
        <p:blipFill>
          <a:blip r:embed="rId3"/>
          <a:srcRect/>
          <a:stretch>
            <a:fillRect/>
          </a:stretch>
        </p:blipFill>
        <p:spPr bwMode="auto">
          <a:xfrm>
            <a:off x="228600" y="2133600"/>
            <a:ext cx="5257800" cy="3514725"/>
          </a:xfrm>
          <a:prstGeom prst="rect">
            <a:avLst/>
          </a:prstGeom>
          <a:noFill/>
          <a:ln w="9525">
            <a:noFill/>
            <a:miter lim="800000"/>
            <a:headEnd/>
            <a:tailEnd/>
          </a:ln>
        </p:spPr>
      </p:pic>
      <p:sp>
        <p:nvSpPr>
          <p:cNvPr id="8198" name="TextBox 8"/>
          <p:cNvSpPr txBox="1">
            <a:spLocks noChangeArrowheads="1"/>
          </p:cNvSpPr>
          <p:nvPr/>
        </p:nvSpPr>
        <p:spPr bwMode="auto">
          <a:xfrm>
            <a:off x="533400" y="2209800"/>
            <a:ext cx="1905000" cy="338138"/>
          </a:xfrm>
          <a:prstGeom prst="rect">
            <a:avLst/>
          </a:prstGeom>
          <a:noFill/>
          <a:ln w="9525">
            <a:noFill/>
            <a:miter lim="800000"/>
            <a:headEnd/>
            <a:tailEnd/>
          </a:ln>
        </p:spPr>
        <p:txBody>
          <a:bodyPr wrap="none">
            <a:spAutoFit/>
          </a:bodyPr>
          <a:lstStyle/>
          <a:p>
            <a:r>
              <a:rPr lang="en-US" sz="1600" b="1" dirty="0">
                <a:solidFill>
                  <a:srgbClr val="002060"/>
                </a:solidFill>
                <a:latin typeface="NPSRawlinsonOTTwoOld" pitchFamily="50" charset="0"/>
              </a:rPr>
              <a:t>Fort Stevens  1864</a:t>
            </a:r>
            <a:endParaRPr lang="en-US" sz="1600" b="1" dirty="0">
              <a:solidFill>
                <a:srgbClr val="002060"/>
              </a:solidFill>
            </a:endParaRPr>
          </a:p>
        </p:txBody>
      </p:sp>
      <p:sp>
        <p:nvSpPr>
          <p:cNvPr id="8199" name="TextBox 9"/>
          <p:cNvSpPr txBox="1">
            <a:spLocks noChangeArrowheads="1"/>
          </p:cNvSpPr>
          <p:nvPr/>
        </p:nvSpPr>
        <p:spPr bwMode="auto">
          <a:xfrm>
            <a:off x="5943600" y="4572000"/>
            <a:ext cx="2797175" cy="338138"/>
          </a:xfrm>
          <a:prstGeom prst="rect">
            <a:avLst/>
          </a:prstGeom>
          <a:noFill/>
          <a:ln w="9525">
            <a:noFill/>
            <a:miter lim="800000"/>
            <a:headEnd/>
            <a:tailEnd/>
          </a:ln>
        </p:spPr>
        <p:txBody>
          <a:bodyPr wrap="none">
            <a:spAutoFit/>
          </a:bodyPr>
          <a:lstStyle/>
          <a:p>
            <a:r>
              <a:rPr lang="en-US" sz="1600" dirty="0">
                <a:latin typeface="NPSRawlinsonOTTwoOld" pitchFamily="50" charset="0"/>
              </a:rPr>
              <a:t>1930s marker at Fort Stevens</a:t>
            </a:r>
            <a:endParaRPr lang="en-US" sz="1600" dirty="0"/>
          </a:p>
        </p:txBody>
      </p:sp>
      <p:pic>
        <p:nvPicPr>
          <p:cNvPr id="8200" name="Picture 11" descr="Lincoln plaque.JPG"/>
          <p:cNvPicPr>
            <a:picLocks noChangeAspect="1"/>
          </p:cNvPicPr>
          <p:nvPr/>
        </p:nvPicPr>
        <p:blipFill>
          <a:blip r:embed="rId4"/>
          <a:srcRect/>
          <a:stretch>
            <a:fillRect/>
          </a:stretch>
        </p:blipFill>
        <p:spPr bwMode="auto">
          <a:xfrm>
            <a:off x="5640388" y="2133600"/>
            <a:ext cx="3427412" cy="24384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2800" dirty="0" smtClean="0"/>
              <a:t>“Nature is </a:t>
            </a:r>
            <a:r>
              <a:rPr lang="en-US" sz="2800" dirty="0" err="1" smtClean="0"/>
              <a:t>unrestingly</a:t>
            </a:r>
            <a:r>
              <a:rPr lang="en-US" sz="2800" dirty="0" smtClean="0"/>
              <a:t> making war upon War”</a:t>
            </a:r>
            <a:endParaRPr lang="en-US" sz="2800" dirty="0"/>
          </a:p>
        </p:txBody>
      </p:sp>
      <p:sp>
        <p:nvSpPr>
          <p:cNvPr id="3" name="Content Placeholder 2"/>
          <p:cNvSpPr>
            <a:spLocks noGrp="1"/>
          </p:cNvSpPr>
          <p:nvPr>
            <p:ph sz="half" idx="1"/>
          </p:nvPr>
        </p:nvSpPr>
        <p:spPr>
          <a:xfrm>
            <a:off x="0" y="1600200"/>
            <a:ext cx="4038600" cy="4572000"/>
          </a:xfrm>
        </p:spPr>
        <p:txBody>
          <a:bodyPr/>
          <a:lstStyle/>
          <a:p>
            <a:pPr marL="0" indent="0">
              <a:buFont typeface="Wingdings" pitchFamily="2" charset="2"/>
              <a:buNone/>
              <a:defRPr/>
            </a:pPr>
            <a:r>
              <a:rPr lang="en-US" sz="2400" dirty="0" smtClean="0">
                <a:latin typeface="NPSRawlinsonOTTwoOld" pitchFamily="50" charset="0"/>
              </a:rPr>
              <a:t>Initially a small number of roughly a 1/3 of the forts were retained.</a:t>
            </a:r>
          </a:p>
          <a:p>
            <a:pPr marL="0" indent="0">
              <a:buFont typeface="Wingdings" pitchFamily="2" charset="2"/>
              <a:buNone/>
              <a:defRPr/>
            </a:pPr>
            <a:endParaRPr lang="en-US" sz="2400" dirty="0" smtClean="0">
              <a:latin typeface="NPSRawlinsonOTTwoOld" pitchFamily="50" charset="0"/>
            </a:endParaRPr>
          </a:p>
          <a:p>
            <a:pPr marL="0" indent="0">
              <a:buFont typeface="Wingdings" pitchFamily="2" charset="2"/>
              <a:buNone/>
              <a:defRPr/>
            </a:pPr>
            <a:r>
              <a:rPr lang="en-US" sz="2400" dirty="0" smtClean="0">
                <a:latin typeface="NPSRawlinsonOTTwoOld" pitchFamily="50" charset="0"/>
              </a:rPr>
              <a:t>Ultimately, only Forts Foote and Whipple were retained for ongoing military use.</a:t>
            </a:r>
          </a:p>
          <a:p>
            <a:pPr>
              <a:defRPr/>
            </a:pPr>
            <a:endParaRPr lang="en-US" sz="2400" dirty="0" smtClean="0">
              <a:latin typeface="NPSRawlinsonOTTwoOld" pitchFamily="50" charset="0"/>
            </a:endParaRPr>
          </a:p>
          <a:p>
            <a:pPr>
              <a:buFont typeface="Wingdings" pitchFamily="2" charset="2"/>
              <a:buNone/>
              <a:defRPr/>
            </a:pPr>
            <a:r>
              <a:rPr lang="en-US" dirty="0" smtClean="0"/>
              <a:t> </a:t>
            </a:r>
            <a:endParaRPr lang="en-US" dirty="0"/>
          </a:p>
        </p:txBody>
      </p:sp>
      <p:sp>
        <p:nvSpPr>
          <p:cNvPr id="5" name="Footer Placeholder 4"/>
          <p:cNvSpPr>
            <a:spLocks noGrp="1"/>
          </p:cNvSpPr>
          <p:nvPr>
            <p:ph type="ftr" sz="quarter" idx="11"/>
          </p:nvPr>
        </p:nvSpPr>
        <p:spPr/>
        <p:txBody>
          <a:bodyPr/>
          <a:lstStyle/>
          <a:p>
            <a:pPr>
              <a:defRPr/>
            </a:pPr>
            <a:r>
              <a:rPr lang="en-US" smtClean="0"/>
              <a:t>E X P E R I E N C E    Y O U R    A M E R I C A</a:t>
            </a:r>
            <a:endParaRPr lang="en-US"/>
          </a:p>
        </p:txBody>
      </p:sp>
      <p:pic>
        <p:nvPicPr>
          <p:cNvPr id="10245" name="Picture 6" descr="Fort Stevens8.jpg"/>
          <p:cNvPicPr>
            <a:picLocks noChangeAspect="1"/>
          </p:cNvPicPr>
          <p:nvPr/>
        </p:nvPicPr>
        <p:blipFill>
          <a:blip r:embed="rId3"/>
          <a:srcRect/>
          <a:stretch>
            <a:fillRect/>
          </a:stretch>
        </p:blipFill>
        <p:spPr bwMode="auto">
          <a:xfrm>
            <a:off x="3962400" y="1524000"/>
            <a:ext cx="4940300" cy="3981450"/>
          </a:xfrm>
          <a:prstGeom prst="rect">
            <a:avLst/>
          </a:prstGeom>
          <a:noFill/>
          <a:ln w="9525">
            <a:noFill/>
            <a:miter lim="800000"/>
            <a:headEnd/>
            <a:tailEnd/>
          </a:ln>
        </p:spPr>
      </p:pic>
      <p:sp>
        <p:nvSpPr>
          <p:cNvPr id="10246" name="TextBox 7"/>
          <p:cNvSpPr txBox="1">
            <a:spLocks noChangeArrowheads="1"/>
          </p:cNvSpPr>
          <p:nvPr/>
        </p:nvSpPr>
        <p:spPr bwMode="auto">
          <a:xfrm>
            <a:off x="3962400" y="5105400"/>
            <a:ext cx="2449513" cy="338138"/>
          </a:xfrm>
          <a:prstGeom prst="rect">
            <a:avLst/>
          </a:prstGeom>
          <a:noFill/>
          <a:ln w="9525">
            <a:noFill/>
            <a:miter lim="800000"/>
            <a:headEnd/>
            <a:tailEnd/>
          </a:ln>
        </p:spPr>
        <p:txBody>
          <a:bodyPr wrap="none">
            <a:spAutoFit/>
          </a:bodyPr>
          <a:lstStyle/>
          <a:p>
            <a:r>
              <a:rPr lang="en-US" sz="1600" b="1">
                <a:solidFill>
                  <a:srgbClr val="002060"/>
                </a:solidFill>
                <a:latin typeface="NPSRawlinsonOTTwoOld" pitchFamily="50" charset="0"/>
              </a:rPr>
              <a:t>Fort Stevens  circa 1930</a:t>
            </a:r>
            <a:endParaRPr lang="en-US" sz="1600" b="1">
              <a:solidFill>
                <a:srgbClr val="002060"/>
              </a:solidFill>
            </a:endParaRPr>
          </a:p>
        </p:txBody>
      </p:sp>
      <p:sp>
        <p:nvSpPr>
          <p:cNvPr id="10247" name="TextBox 8"/>
          <p:cNvSpPr txBox="1">
            <a:spLocks noChangeArrowheads="1"/>
          </p:cNvSpPr>
          <p:nvPr/>
        </p:nvSpPr>
        <p:spPr bwMode="auto">
          <a:xfrm>
            <a:off x="4648200" y="1109663"/>
            <a:ext cx="3717925" cy="338137"/>
          </a:xfrm>
          <a:prstGeom prst="rect">
            <a:avLst/>
          </a:prstGeom>
          <a:noFill/>
          <a:ln w="9525">
            <a:noFill/>
            <a:miter lim="800000"/>
            <a:headEnd/>
            <a:tailEnd/>
          </a:ln>
        </p:spPr>
        <p:txBody>
          <a:bodyPr wrap="none">
            <a:spAutoFit/>
          </a:bodyPr>
          <a:lstStyle/>
          <a:p>
            <a:r>
              <a:rPr lang="en-US" sz="1600">
                <a:latin typeface="NPSRawlinsonOTTwoOld" pitchFamily="50" charset="0"/>
              </a:rPr>
              <a:t>Washington, Outside and Inside (1873)</a:t>
            </a:r>
            <a:endParaRPr lang="en-US" sz="1600"/>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Evolution of </a:t>
            </a:r>
            <a:r>
              <a:rPr lang="en-US" smtClean="0"/>
              <a:t>Fort Drive</a:t>
            </a:r>
            <a:endParaRPr lang="en-US" dirty="0"/>
          </a:p>
        </p:txBody>
      </p:sp>
      <p:sp>
        <p:nvSpPr>
          <p:cNvPr id="3" name="Footer Placeholder 2"/>
          <p:cNvSpPr>
            <a:spLocks noGrp="1"/>
          </p:cNvSpPr>
          <p:nvPr>
            <p:ph type="ftr" sz="quarter" idx="11"/>
          </p:nvPr>
        </p:nvSpPr>
        <p:spPr/>
        <p:txBody>
          <a:bodyPr/>
          <a:lstStyle/>
          <a:p>
            <a:pPr>
              <a:defRPr/>
            </a:pPr>
            <a:r>
              <a:rPr lang="en-US" smtClean="0"/>
              <a:t>E X P E R I E N C E    Y O U R    A M E R I C A</a:t>
            </a:r>
            <a:endParaRPr lang="en-US"/>
          </a:p>
        </p:txBody>
      </p:sp>
      <p:sp>
        <p:nvSpPr>
          <p:cNvPr id="4" name="Rectangle 3"/>
          <p:cNvSpPr/>
          <p:nvPr/>
        </p:nvSpPr>
        <p:spPr bwMode="auto">
          <a:xfrm>
            <a:off x="0" y="1371600"/>
            <a:ext cx="9144000" cy="48768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accent1">
                <a:lumMod val="40000"/>
                <a:lumOff val="60000"/>
              </a:schemeClr>
            </a:solidFill>
            <a:prstDash val="solid"/>
            <a:round/>
            <a:headEnd type="none" w="med" len="med"/>
            <a:tailEnd type="none" w="med" len="med"/>
          </a:ln>
          <a:effectLst/>
        </p:spPr>
        <p:txBody>
          <a:bodyPr/>
          <a:lstStyle/>
          <a:p>
            <a:pPr eaLnBrk="0" hangingPunct="0">
              <a:defRPr/>
            </a:pPr>
            <a:endParaRPr lang="en-US">
              <a:latin typeface="Garamond" pitchFamily="18" charset="0"/>
            </a:endParaRPr>
          </a:p>
        </p:txBody>
      </p:sp>
      <p:sp>
        <p:nvSpPr>
          <p:cNvPr id="11269" name="TextBox 4"/>
          <p:cNvSpPr txBox="1">
            <a:spLocks noChangeArrowheads="1"/>
          </p:cNvSpPr>
          <p:nvPr/>
        </p:nvSpPr>
        <p:spPr bwMode="auto">
          <a:xfrm>
            <a:off x="-12700" y="4106863"/>
            <a:ext cx="1079500" cy="831850"/>
          </a:xfrm>
          <a:prstGeom prst="rect">
            <a:avLst/>
          </a:prstGeom>
          <a:noFill/>
          <a:ln w="9525">
            <a:noFill/>
            <a:miter lim="800000"/>
            <a:headEnd/>
            <a:tailEnd/>
          </a:ln>
        </p:spPr>
        <p:txBody>
          <a:bodyPr wrap="none">
            <a:spAutoFit/>
          </a:bodyPr>
          <a:lstStyle/>
          <a:p>
            <a:pPr algn="ctr"/>
            <a:r>
              <a:rPr lang="en-US" sz="1600" b="1" dirty="0" smtClean="0">
                <a:solidFill>
                  <a:srgbClr val="002060"/>
                </a:solidFill>
              </a:rPr>
              <a:t>1865</a:t>
            </a:r>
            <a:endParaRPr lang="en-US" sz="1600" b="1" dirty="0">
              <a:solidFill>
                <a:srgbClr val="002060"/>
              </a:solidFill>
            </a:endParaRPr>
          </a:p>
          <a:p>
            <a:pPr algn="ctr"/>
            <a:r>
              <a:rPr lang="en-US" sz="1600" dirty="0">
                <a:solidFill>
                  <a:srgbClr val="002060"/>
                </a:solidFill>
              </a:rPr>
              <a:t>Civil War </a:t>
            </a:r>
          </a:p>
          <a:p>
            <a:pPr algn="ctr"/>
            <a:r>
              <a:rPr lang="en-US" sz="1600" dirty="0">
                <a:solidFill>
                  <a:srgbClr val="002060"/>
                </a:solidFill>
              </a:rPr>
              <a:t>ends</a:t>
            </a:r>
          </a:p>
        </p:txBody>
      </p:sp>
      <p:sp>
        <p:nvSpPr>
          <p:cNvPr id="11270" name="TextBox 5"/>
          <p:cNvSpPr txBox="1">
            <a:spLocks noChangeArrowheads="1"/>
          </p:cNvSpPr>
          <p:nvPr/>
        </p:nvSpPr>
        <p:spPr bwMode="auto">
          <a:xfrm>
            <a:off x="2286000" y="2209800"/>
            <a:ext cx="1649413" cy="1323975"/>
          </a:xfrm>
          <a:prstGeom prst="rect">
            <a:avLst/>
          </a:prstGeom>
          <a:noFill/>
          <a:ln w="9525">
            <a:noFill/>
            <a:miter lim="800000"/>
            <a:headEnd/>
            <a:tailEnd/>
          </a:ln>
        </p:spPr>
        <p:txBody>
          <a:bodyPr wrap="none">
            <a:spAutoFit/>
          </a:bodyPr>
          <a:lstStyle/>
          <a:p>
            <a:pPr algn="ctr"/>
            <a:r>
              <a:rPr lang="en-US" sz="1600" b="1">
                <a:solidFill>
                  <a:srgbClr val="002060"/>
                </a:solidFill>
              </a:rPr>
              <a:t>1900 </a:t>
            </a:r>
          </a:p>
          <a:p>
            <a:pPr algn="ctr"/>
            <a:r>
              <a:rPr lang="en-US" sz="1600">
                <a:solidFill>
                  <a:srgbClr val="002060"/>
                </a:solidFill>
              </a:rPr>
              <a:t>Ft. Stevens – </a:t>
            </a:r>
          </a:p>
          <a:p>
            <a:pPr algn="ctr"/>
            <a:r>
              <a:rPr lang="en-US" sz="1600">
                <a:solidFill>
                  <a:srgbClr val="002060"/>
                </a:solidFill>
              </a:rPr>
              <a:t>Lincoln Military </a:t>
            </a:r>
          </a:p>
          <a:p>
            <a:pPr algn="ctr"/>
            <a:r>
              <a:rPr lang="en-US" sz="1600">
                <a:solidFill>
                  <a:srgbClr val="002060"/>
                </a:solidFill>
              </a:rPr>
              <a:t>Park Assoc. </a:t>
            </a:r>
          </a:p>
          <a:p>
            <a:pPr algn="ctr"/>
            <a:r>
              <a:rPr lang="en-US" sz="1600">
                <a:solidFill>
                  <a:srgbClr val="002060"/>
                </a:solidFill>
              </a:rPr>
              <a:t>founded</a:t>
            </a:r>
          </a:p>
        </p:txBody>
      </p:sp>
      <p:sp>
        <p:nvSpPr>
          <p:cNvPr id="11271" name="TextBox 6"/>
          <p:cNvSpPr txBox="1">
            <a:spLocks noChangeArrowheads="1"/>
          </p:cNvSpPr>
          <p:nvPr/>
        </p:nvSpPr>
        <p:spPr bwMode="auto">
          <a:xfrm>
            <a:off x="3808413" y="2209800"/>
            <a:ext cx="1747837" cy="1077913"/>
          </a:xfrm>
          <a:prstGeom prst="rect">
            <a:avLst/>
          </a:prstGeom>
          <a:noFill/>
          <a:ln w="9525">
            <a:noFill/>
            <a:miter lim="800000"/>
            <a:headEnd/>
            <a:tailEnd/>
          </a:ln>
        </p:spPr>
        <p:txBody>
          <a:bodyPr wrap="none">
            <a:spAutoFit/>
          </a:bodyPr>
          <a:lstStyle/>
          <a:p>
            <a:pPr algn="ctr"/>
            <a:r>
              <a:rPr lang="en-US" sz="1600" b="1">
                <a:solidFill>
                  <a:srgbClr val="002060"/>
                </a:solidFill>
              </a:rPr>
              <a:t>1902 </a:t>
            </a:r>
          </a:p>
          <a:p>
            <a:pPr algn="ctr"/>
            <a:r>
              <a:rPr lang="en-US" sz="1600">
                <a:solidFill>
                  <a:srgbClr val="002060"/>
                </a:solidFill>
              </a:rPr>
              <a:t>McMillian Plan</a:t>
            </a:r>
          </a:p>
          <a:p>
            <a:pPr algn="ctr"/>
            <a:r>
              <a:rPr lang="en-US" sz="1600">
                <a:solidFill>
                  <a:srgbClr val="002060"/>
                </a:solidFill>
              </a:rPr>
              <a:t>supports proposed</a:t>
            </a:r>
          </a:p>
          <a:p>
            <a:pPr algn="ctr"/>
            <a:r>
              <a:rPr lang="en-US" sz="1600">
                <a:solidFill>
                  <a:srgbClr val="002060"/>
                </a:solidFill>
              </a:rPr>
              <a:t>Fort Drive</a:t>
            </a:r>
          </a:p>
        </p:txBody>
      </p:sp>
      <p:sp>
        <p:nvSpPr>
          <p:cNvPr id="11272" name="TextBox 7"/>
          <p:cNvSpPr txBox="1">
            <a:spLocks noChangeArrowheads="1"/>
          </p:cNvSpPr>
          <p:nvPr/>
        </p:nvSpPr>
        <p:spPr bwMode="auto">
          <a:xfrm>
            <a:off x="7664450" y="2209800"/>
            <a:ext cx="1555750" cy="1077913"/>
          </a:xfrm>
          <a:prstGeom prst="rect">
            <a:avLst/>
          </a:prstGeom>
          <a:noFill/>
          <a:ln w="9525">
            <a:noFill/>
            <a:miter lim="800000"/>
            <a:headEnd/>
            <a:tailEnd/>
          </a:ln>
        </p:spPr>
        <p:txBody>
          <a:bodyPr wrap="none">
            <a:spAutoFit/>
          </a:bodyPr>
          <a:lstStyle/>
          <a:p>
            <a:pPr algn="ctr"/>
            <a:r>
              <a:rPr lang="en-US" sz="1600" b="1">
                <a:solidFill>
                  <a:srgbClr val="002060"/>
                </a:solidFill>
              </a:rPr>
              <a:t>1932-1937</a:t>
            </a:r>
          </a:p>
          <a:p>
            <a:pPr algn="ctr"/>
            <a:r>
              <a:rPr lang="en-US" sz="1600">
                <a:solidFill>
                  <a:srgbClr val="002060"/>
                </a:solidFill>
              </a:rPr>
              <a:t>limited sections </a:t>
            </a:r>
          </a:p>
          <a:p>
            <a:pPr algn="ctr"/>
            <a:r>
              <a:rPr lang="en-US" sz="1600">
                <a:solidFill>
                  <a:srgbClr val="002060"/>
                </a:solidFill>
              </a:rPr>
              <a:t>of Fort Drive</a:t>
            </a:r>
          </a:p>
          <a:p>
            <a:pPr algn="ctr"/>
            <a:r>
              <a:rPr lang="en-US" sz="1600">
                <a:solidFill>
                  <a:srgbClr val="002060"/>
                </a:solidFill>
              </a:rPr>
              <a:t>constructed</a:t>
            </a:r>
          </a:p>
        </p:txBody>
      </p:sp>
      <p:sp>
        <p:nvSpPr>
          <p:cNvPr id="11273" name="TextBox 8"/>
          <p:cNvSpPr txBox="1">
            <a:spLocks noChangeArrowheads="1"/>
          </p:cNvSpPr>
          <p:nvPr/>
        </p:nvSpPr>
        <p:spPr bwMode="auto">
          <a:xfrm>
            <a:off x="-50800" y="2209800"/>
            <a:ext cx="1612900" cy="1077913"/>
          </a:xfrm>
          <a:prstGeom prst="rect">
            <a:avLst/>
          </a:prstGeom>
          <a:noFill/>
          <a:ln w="9525">
            <a:noFill/>
            <a:miter lim="800000"/>
            <a:headEnd/>
            <a:tailEnd/>
          </a:ln>
        </p:spPr>
        <p:txBody>
          <a:bodyPr wrap="none">
            <a:spAutoFit/>
          </a:bodyPr>
          <a:lstStyle/>
          <a:p>
            <a:pPr algn="ctr"/>
            <a:r>
              <a:rPr lang="en-US" sz="1600" b="1">
                <a:solidFill>
                  <a:srgbClr val="002060"/>
                </a:solidFill>
              </a:rPr>
              <a:t>1869 </a:t>
            </a:r>
          </a:p>
          <a:p>
            <a:pPr algn="ctr"/>
            <a:r>
              <a:rPr lang="en-US" sz="1600">
                <a:solidFill>
                  <a:srgbClr val="002060"/>
                </a:solidFill>
              </a:rPr>
              <a:t>Fort Drive </a:t>
            </a:r>
          </a:p>
          <a:p>
            <a:pPr algn="ctr"/>
            <a:r>
              <a:rPr lang="en-US" sz="1600">
                <a:solidFill>
                  <a:srgbClr val="002060"/>
                </a:solidFill>
              </a:rPr>
              <a:t>included in D.C.</a:t>
            </a:r>
          </a:p>
          <a:p>
            <a:pPr algn="ctr"/>
            <a:r>
              <a:rPr lang="en-US" sz="1600">
                <a:solidFill>
                  <a:srgbClr val="002060"/>
                </a:solidFill>
              </a:rPr>
              <a:t>highway map</a:t>
            </a:r>
          </a:p>
        </p:txBody>
      </p:sp>
      <p:sp>
        <p:nvSpPr>
          <p:cNvPr id="11274" name="TextBox 9"/>
          <p:cNvSpPr txBox="1">
            <a:spLocks noChangeArrowheads="1"/>
          </p:cNvSpPr>
          <p:nvPr/>
        </p:nvSpPr>
        <p:spPr bwMode="auto">
          <a:xfrm>
            <a:off x="7858125" y="4122738"/>
            <a:ext cx="1133475" cy="1076325"/>
          </a:xfrm>
          <a:prstGeom prst="rect">
            <a:avLst/>
          </a:prstGeom>
          <a:noFill/>
          <a:ln w="9525">
            <a:noFill/>
            <a:miter lim="800000"/>
            <a:headEnd/>
            <a:tailEnd/>
          </a:ln>
        </p:spPr>
        <p:txBody>
          <a:bodyPr wrap="none">
            <a:spAutoFit/>
          </a:bodyPr>
          <a:lstStyle/>
          <a:p>
            <a:pPr algn="ctr"/>
            <a:r>
              <a:rPr lang="en-US" sz="1600" b="1">
                <a:solidFill>
                  <a:srgbClr val="002060"/>
                </a:solidFill>
              </a:rPr>
              <a:t>1930 </a:t>
            </a:r>
          </a:p>
          <a:p>
            <a:pPr algn="ctr"/>
            <a:r>
              <a:rPr lang="en-US" sz="1600">
                <a:solidFill>
                  <a:srgbClr val="002060"/>
                </a:solidFill>
              </a:rPr>
              <a:t>Capper-</a:t>
            </a:r>
          </a:p>
          <a:p>
            <a:pPr algn="ctr"/>
            <a:r>
              <a:rPr lang="en-US" sz="1600">
                <a:solidFill>
                  <a:srgbClr val="002060"/>
                </a:solidFill>
              </a:rPr>
              <a:t>Crampton</a:t>
            </a:r>
          </a:p>
          <a:p>
            <a:pPr algn="ctr"/>
            <a:r>
              <a:rPr lang="en-US" sz="1600">
                <a:solidFill>
                  <a:srgbClr val="002060"/>
                </a:solidFill>
              </a:rPr>
              <a:t>A ct passed</a:t>
            </a:r>
          </a:p>
        </p:txBody>
      </p:sp>
      <p:sp>
        <p:nvSpPr>
          <p:cNvPr id="11275" name="TextBox 10"/>
          <p:cNvSpPr txBox="1">
            <a:spLocks noChangeArrowheads="1"/>
          </p:cNvSpPr>
          <p:nvPr/>
        </p:nvSpPr>
        <p:spPr bwMode="auto">
          <a:xfrm>
            <a:off x="6122988" y="4114800"/>
            <a:ext cx="1725612" cy="830263"/>
          </a:xfrm>
          <a:prstGeom prst="rect">
            <a:avLst/>
          </a:prstGeom>
          <a:noFill/>
          <a:ln w="9525">
            <a:noFill/>
            <a:miter lim="800000"/>
            <a:headEnd/>
            <a:tailEnd/>
          </a:ln>
        </p:spPr>
        <p:txBody>
          <a:bodyPr wrap="none">
            <a:spAutoFit/>
          </a:bodyPr>
          <a:lstStyle/>
          <a:p>
            <a:pPr algn="ctr"/>
            <a:r>
              <a:rPr lang="en-US" sz="1600" b="1" dirty="0">
                <a:solidFill>
                  <a:srgbClr val="002060"/>
                </a:solidFill>
              </a:rPr>
              <a:t>1929 </a:t>
            </a:r>
          </a:p>
          <a:p>
            <a:pPr algn="ctr"/>
            <a:r>
              <a:rPr lang="en-US" sz="1600" dirty="0">
                <a:solidFill>
                  <a:srgbClr val="002060"/>
                </a:solidFill>
              </a:rPr>
              <a:t>Great  Depression</a:t>
            </a:r>
          </a:p>
          <a:p>
            <a:pPr algn="ctr"/>
            <a:r>
              <a:rPr lang="en-US" sz="1600" dirty="0">
                <a:solidFill>
                  <a:srgbClr val="002060"/>
                </a:solidFill>
              </a:rPr>
              <a:t>begins</a:t>
            </a:r>
          </a:p>
        </p:txBody>
      </p:sp>
      <p:sp>
        <p:nvSpPr>
          <p:cNvPr id="11276" name="TextBox 11"/>
          <p:cNvSpPr txBox="1">
            <a:spLocks noChangeArrowheads="1"/>
          </p:cNvSpPr>
          <p:nvPr/>
        </p:nvSpPr>
        <p:spPr bwMode="auto">
          <a:xfrm>
            <a:off x="4894262" y="4114800"/>
            <a:ext cx="1277938" cy="584200"/>
          </a:xfrm>
          <a:prstGeom prst="rect">
            <a:avLst/>
          </a:prstGeom>
          <a:noFill/>
          <a:ln w="9525">
            <a:noFill/>
            <a:miter lim="800000"/>
            <a:headEnd/>
            <a:tailEnd/>
          </a:ln>
        </p:spPr>
        <p:txBody>
          <a:bodyPr wrap="none">
            <a:spAutoFit/>
          </a:bodyPr>
          <a:lstStyle/>
          <a:p>
            <a:pPr algn="ctr"/>
            <a:r>
              <a:rPr lang="en-US" sz="1600" b="1" dirty="0">
                <a:solidFill>
                  <a:srgbClr val="002060"/>
                </a:solidFill>
              </a:rPr>
              <a:t>1914-1918 </a:t>
            </a:r>
          </a:p>
          <a:p>
            <a:pPr algn="ctr"/>
            <a:r>
              <a:rPr lang="en-US" sz="1600" dirty="0">
                <a:solidFill>
                  <a:srgbClr val="002060"/>
                </a:solidFill>
              </a:rPr>
              <a:t>World War I</a:t>
            </a:r>
          </a:p>
        </p:txBody>
      </p:sp>
      <p:cxnSp>
        <p:nvCxnSpPr>
          <p:cNvPr id="11277" name="Straight Connector 13"/>
          <p:cNvCxnSpPr>
            <a:cxnSpLocks noChangeShapeType="1"/>
          </p:cNvCxnSpPr>
          <p:nvPr/>
        </p:nvCxnSpPr>
        <p:spPr bwMode="auto">
          <a:xfrm rot="10800000" flipH="1">
            <a:off x="0" y="3581400"/>
            <a:ext cx="9144000" cy="1588"/>
          </a:xfrm>
          <a:prstGeom prst="line">
            <a:avLst/>
          </a:prstGeom>
          <a:noFill/>
          <a:ln w="41275" algn="ctr">
            <a:solidFill>
              <a:srgbClr val="7030A0"/>
            </a:solidFill>
            <a:round/>
            <a:headEnd/>
            <a:tailEnd/>
          </a:ln>
        </p:spPr>
      </p:cxnSp>
      <p:sp>
        <p:nvSpPr>
          <p:cNvPr id="11278" name="TextBox 26"/>
          <p:cNvSpPr txBox="1">
            <a:spLocks noChangeArrowheads="1"/>
          </p:cNvSpPr>
          <p:nvPr/>
        </p:nvSpPr>
        <p:spPr bwMode="auto">
          <a:xfrm>
            <a:off x="757238" y="3581400"/>
            <a:ext cx="1236662" cy="369888"/>
          </a:xfrm>
          <a:prstGeom prst="rect">
            <a:avLst/>
          </a:prstGeom>
          <a:noFill/>
          <a:ln w="9525">
            <a:noFill/>
            <a:miter lim="800000"/>
            <a:headEnd/>
            <a:tailEnd/>
          </a:ln>
        </p:spPr>
        <p:txBody>
          <a:bodyPr wrap="none">
            <a:spAutoFit/>
          </a:bodyPr>
          <a:lstStyle/>
          <a:p>
            <a:r>
              <a:rPr lang="en-US" b="1">
                <a:solidFill>
                  <a:srgbClr val="7030A0"/>
                </a:solidFill>
              </a:rPr>
              <a:t>1860 -1900</a:t>
            </a:r>
          </a:p>
        </p:txBody>
      </p:sp>
      <p:sp>
        <p:nvSpPr>
          <p:cNvPr id="11279" name="TextBox 27"/>
          <p:cNvSpPr txBox="1">
            <a:spLocks noChangeArrowheads="1"/>
          </p:cNvSpPr>
          <p:nvPr/>
        </p:nvSpPr>
        <p:spPr bwMode="auto">
          <a:xfrm>
            <a:off x="3659188" y="3582988"/>
            <a:ext cx="1300162" cy="369887"/>
          </a:xfrm>
          <a:prstGeom prst="rect">
            <a:avLst/>
          </a:prstGeom>
          <a:noFill/>
          <a:ln w="9525">
            <a:noFill/>
            <a:miter lim="800000"/>
            <a:headEnd/>
            <a:tailEnd/>
          </a:ln>
        </p:spPr>
        <p:txBody>
          <a:bodyPr wrap="none">
            <a:spAutoFit/>
          </a:bodyPr>
          <a:lstStyle/>
          <a:p>
            <a:r>
              <a:rPr lang="en-US" b="1">
                <a:solidFill>
                  <a:srgbClr val="7030A0"/>
                </a:solidFill>
              </a:rPr>
              <a:t>1900 - 1920</a:t>
            </a:r>
          </a:p>
        </p:txBody>
      </p:sp>
      <p:sp>
        <p:nvSpPr>
          <p:cNvPr id="11280" name="TextBox 28"/>
          <p:cNvSpPr txBox="1">
            <a:spLocks noChangeArrowheads="1"/>
          </p:cNvSpPr>
          <p:nvPr/>
        </p:nvSpPr>
        <p:spPr bwMode="auto">
          <a:xfrm>
            <a:off x="6853238" y="3582988"/>
            <a:ext cx="1300162" cy="369887"/>
          </a:xfrm>
          <a:prstGeom prst="rect">
            <a:avLst/>
          </a:prstGeom>
          <a:noFill/>
          <a:ln w="9525">
            <a:noFill/>
            <a:miter lim="800000"/>
            <a:headEnd/>
            <a:tailEnd/>
          </a:ln>
        </p:spPr>
        <p:txBody>
          <a:bodyPr wrap="none">
            <a:spAutoFit/>
          </a:bodyPr>
          <a:lstStyle/>
          <a:p>
            <a:r>
              <a:rPr lang="en-US" b="1">
                <a:solidFill>
                  <a:srgbClr val="7030A0"/>
                </a:solidFill>
              </a:rPr>
              <a:t>1920 - 1930</a:t>
            </a:r>
          </a:p>
        </p:txBody>
      </p:sp>
      <p:sp>
        <p:nvSpPr>
          <p:cNvPr id="11281" name="TextBox 29"/>
          <p:cNvSpPr txBox="1">
            <a:spLocks noChangeArrowheads="1"/>
          </p:cNvSpPr>
          <p:nvPr/>
        </p:nvSpPr>
        <p:spPr bwMode="auto">
          <a:xfrm>
            <a:off x="2128838" y="4114800"/>
            <a:ext cx="1411287" cy="1077913"/>
          </a:xfrm>
          <a:prstGeom prst="rect">
            <a:avLst/>
          </a:prstGeom>
          <a:noFill/>
          <a:ln w="9525">
            <a:noFill/>
            <a:miter lim="800000"/>
            <a:headEnd/>
            <a:tailEnd/>
          </a:ln>
        </p:spPr>
        <p:txBody>
          <a:bodyPr wrap="none">
            <a:spAutoFit/>
          </a:bodyPr>
          <a:lstStyle/>
          <a:p>
            <a:pPr algn="ctr"/>
            <a:r>
              <a:rPr lang="en-US" sz="1600" b="1">
                <a:solidFill>
                  <a:srgbClr val="002060"/>
                </a:solidFill>
              </a:rPr>
              <a:t>1890s</a:t>
            </a:r>
          </a:p>
          <a:p>
            <a:pPr algn="ctr"/>
            <a:r>
              <a:rPr lang="en-US" sz="1600">
                <a:solidFill>
                  <a:srgbClr val="002060"/>
                </a:solidFill>
              </a:rPr>
              <a:t>Congress </a:t>
            </a:r>
          </a:p>
          <a:p>
            <a:pPr algn="ctr"/>
            <a:r>
              <a:rPr lang="en-US" sz="1600">
                <a:solidFill>
                  <a:srgbClr val="002060"/>
                </a:solidFill>
              </a:rPr>
              <a:t>establishes</a:t>
            </a:r>
          </a:p>
          <a:p>
            <a:pPr algn="ctr"/>
            <a:r>
              <a:rPr lang="en-US" sz="1600">
                <a:solidFill>
                  <a:srgbClr val="002060"/>
                </a:solidFill>
              </a:rPr>
              <a:t>Military Parks</a:t>
            </a:r>
          </a:p>
        </p:txBody>
      </p:sp>
      <p:sp>
        <p:nvSpPr>
          <p:cNvPr id="11282" name="TextBox 30"/>
          <p:cNvSpPr txBox="1">
            <a:spLocks noChangeArrowheads="1"/>
          </p:cNvSpPr>
          <p:nvPr/>
        </p:nvSpPr>
        <p:spPr bwMode="auto">
          <a:xfrm>
            <a:off x="228600" y="1600200"/>
            <a:ext cx="3532188" cy="369888"/>
          </a:xfrm>
          <a:prstGeom prst="rect">
            <a:avLst/>
          </a:prstGeom>
          <a:noFill/>
          <a:ln w="9525">
            <a:noFill/>
            <a:miter lim="800000"/>
            <a:headEnd/>
            <a:tailEnd/>
          </a:ln>
        </p:spPr>
        <p:txBody>
          <a:bodyPr wrap="none">
            <a:spAutoFit/>
          </a:bodyPr>
          <a:lstStyle/>
          <a:p>
            <a:r>
              <a:rPr lang="en-US" b="1" dirty="0">
                <a:solidFill>
                  <a:srgbClr val="7030A0"/>
                </a:solidFill>
              </a:rPr>
              <a:t>Evolution of Fort Drive Concept</a:t>
            </a:r>
          </a:p>
        </p:txBody>
      </p:sp>
      <p:sp>
        <p:nvSpPr>
          <p:cNvPr id="11283" name="TextBox 31"/>
          <p:cNvSpPr txBox="1">
            <a:spLocks noChangeArrowheads="1"/>
          </p:cNvSpPr>
          <p:nvPr/>
        </p:nvSpPr>
        <p:spPr bwMode="auto">
          <a:xfrm>
            <a:off x="228600" y="5638800"/>
            <a:ext cx="3300413" cy="369887"/>
          </a:xfrm>
          <a:prstGeom prst="rect">
            <a:avLst/>
          </a:prstGeom>
          <a:noFill/>
          <a:ln w="9525">
            <a:noFill/>
            <a:miter lim="800000"/>
            <a:headEnd/>
            <a:tailEnd/>
          </a:ln>
        </p:spPr>
        <p:txBody>
          <a:bodyPr wrap="none">
            <a:spAutoFit/>
          </a:bodyPr>
          <a:lstStyle/>
          <a:p>
            <a:r>
              <a:rPr lang="en-US" b="1" dirty="0">
                <a:solidFill>
                  <a:srgbClr val="7030A0"/>
                </a:solidFill>
              </a:rPr>
              <a:t>National Preservation Context</a:t>
            </a:r>
          </a:p>
        </p:txBody>
      </p:sp>
      <p:sp>
        <p:nvSpPr>
          <p:cNvPr id="11284" name="TextBox 32"/>
          <p:cNvSpPr txBox="1">
            <a:spLocks noChangeArrowheads="1"/>
          </p:cNvSpPr>
          <p:nvPr/>
        </p:nvSpPr>
        <p:spPr bwMode="auto">
          <a:xfrm>
            <a:off x="914400" y="4114800"/>
            <a:ext cx="1262063" cy="1323975"/>
          </a:xfrm>
          <a:prstGeom prst="rect">
            <a:avLst/>
          </a:prstGeom>
          <a:noFill/>
          <a:ln w="9525">
            <a:noFill/>
            <a:miter lim="800000"/>
            <a:headEnd/>
            <a:tailEnd/>
          </a:ln>
        </p:spPr>
        <p:txBody>
          <a:bodyPr wrap="none">
            <a:spAutoFit/>
          </a:bodyPr>
          <a:lstStyle/>
          <a:p>
            <a:pPr algn="ctr"/>
            <a:r>
              <a:rPr lang="en-US" sz="1600" b="1">
                <a:solidFill>
                  <a:srgbClr val="002060"/>
                </a:solidFill>
              </a:rPr>
              <a:t>1890</a:t>
            </a:r>
          </a:p>
          <a:p>
            <a:pPr algn="ctr"/>
            <a:r>
              <a:rPr lang="en-US" sz="1600">
                <a:solidFill>
                  <a:srgbClr val="002060"/>
                </a:solidFill>
              </a:rPr>
              <a:t>Rock Creek </a:t>
            </a:r>
          </a:p>
          <a:p>
            <a:pPr algn="ctr"/>
            <a:r>
              <a:rPr lang="en-US" sz="1600">
                <a:solidFill>
                  <a:srgbClr val="002060"/>
                </a:solidFill>
              </a:rPr>
              <a:t>Park  </a:t>
            </a:r>
          </a:p>
          <a:p>
            <a:pPr algn="ctr"/>
            <a:r>
              <a:rPr lang="en-US" sz="1600">
                <a:solidFill>
                  <a:srgbClr val="002060"/>
                </a:solidFill>
              </a:rPr>
              <a:t>established</a:t>
            </a:r>
          </a:p>
          <a:p>
            <a:pPr algn="ctr"/>
            <a:endParaRPr lang="en-US" sz="1600">
              <a:solidFill>
                <a:srgbClr val="002060"/>
              </a:solidFill>
            </a:endParaRPr>
          </a:p>
        </p:txBody>
      </p:sp>
      <p:sp>
        <p:nvSpPr>
          <p:cNvPr id="11285" name="TextBox 34"/>
          <p:cNvSpPr txBox="1">
            <a:spLocks noChangeArrowheads="1"/>
          </p:cNvSpPr>
          <p:nvPr/>
        </p:nvSpPr>
        <p:spPr bwMode="auto">
          <a:xfrm>
            <a:off x="3521075" y="4114800"/>
            <a:ext cx="1550424" cy="1569660"/>
          </a:xfrm>
          <a:prstGeom prst="rect">
            <a:avLst/>
          </a:prstGeom>
          <a:noFill/>
          <a:ln w="9525">
            <a:noFill/>
            <a:miter lim="800000"/>
            <a:headEnd/>
            <a:tailEnd/>
          </a:ln>
        </p:spPr>
        <p:txBody>
          <a:bodyPr wrap="none">
            <a:spAutoFit/>
          </a:bodyPr>
          <a:lstStyle/>
          <a:p>
            <a:pPr algn="ctr"/>
            <a:r>
              <a:rPr lang="en-US" sz="1600" b="1" dirty="0">
                <a:solidFill>
                  <a:srgbClr val="002060"/>
                </a:solidFill>
              </a:rPr>
              <a:t>1890 - </a:t>
            </a:r>
            <a:r>
              <a:rPr lang="en-US" sz="1600" b="1" dirty="0" smtClean="0">
                <a:solidFill>
                  <a:srgbClr val="002060"/>
                </a:solidFill>
              </a:rPr>
              <a:t>1910</a:t>
            </a:r>
            <a:endParaRPr lang="en-US" sz="1600" b="1" dirty="0">
              <a:solidFill>
                <a:srgbClr val="002060"/>
              </a:solidFill>
            </a:endParaRPr>
          </a:p>
          <a:p>
            <a:pPr algn="ctr"/>
            <a:r>
              <a:rPr lang="en-US" sz="1600" dirty="0">
                <a:solidFill>
                  <a:srgbClr val="002060"/>
                </a:solidFill>
              </a:rPr>
              <a:t>advent of</a:t>
            </a:r>
          </a:p>
          <a:p>
            <a:pPr algn="ctr"/>
            <a:r>
              <a:rPr lang="en-US" sz="1600" dirty="0">
                <a:solidFill>
                  <a:srgbClr val="002060"/>
                </a:solidFill>
              </a:rPr>
              <a:t>parkway</a:t>
            </a:r>
          </a:p>
          <a:p>
            <a:pPr algn="ctr"/>
            <a:r>
              <a:rPr lang="en-US" sz="1600" dirty="0" smtClean="0">
                <a:solidFill>
                  <a:srgbClr val="002060"/>
                </a:solidFill>
              </a:rPr>
              <a:t>Systems &amp; </a:t>
            </a:r>
          </a:p>
          <a:p>
            <a:pPr algn="ctr"/>
            <a:r>
              <a:rPr lang="en-US" sz="1600" dirty="0" smtClean="0">
                <a:solidFill>
                  <a:srgbClr val="002060"/>
                </a:solidFill>
              </a:rPr>
              <a:t>Antiquities Act </a:t>
            </a:r>
          </a:p>
          <a:p>
            <a:pPr algn="ctr"/>
            <a:r>
              <a:rPr lang="en-US" sz="1600" dirty="0" smtClean="0">
                <a:solidFill>
                  <a:srgbClr val="002060"/>
                </a:solidFill>
              </a:rPr>
              <a:t>passed (1906)</a:t>
            </a:r>
            <a:endParaRPr lang="en-US" sz="1600" dirty="0">
              <a:solidFill>
                <a:srgbClr val="002060"/>
              </a:solidFill>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3124200" y="6172200"/>
            <a:ext cx="5334000" cy="476250"/>
          </a:xfrm>
          <a:prstGeom prst="rect">
            <a:avLst/>
          </a:prstGeom>
          <a:noFill/>
          <a:ln w="9525">
            <a:noFill/>
            <a:round/>
            <a:headEnd/>
            <a:tailEnd/>
          </a:ln>
          <a:effectLst/>
        </p:spPr>
        <p:txBody>
          <a:bodyPr lIns="90000" tIns="46800" rIns="90000" bIns="4680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200">
                <a:solidFill>
                  <a:srgbClr val="000000"/>
                </a:solidFill>
                <a:effectLst>
                  <a:outerShdw blurRad="38100" dist="38100" dir="2700000" algn="tl">
                    <a:srgbClr val="FFFFFF"/>
                  </a:outerShdw>
                </a:effectLst>
                <a:latin typeface="Frutiger LT Std 55 Roman" charset="0"/>
                <a:cs typeface="Arial Unicode MS" charset="0"/>
              </a:rPr>
              <a:t>E X P E R I E N C E    Y O U R    A M E R I C A</a:t>
            </a:r>
          </a:p>
        </p:txBody>
      </p:sp>
      <p:sp>
        <p:nvSpPr>
          <p:cNvPr id="12291" name="Text Box 2"/>
          <p:cNvSpPr txBox="1">
            <a:spLocks noChangeArrowheads="1"/>
          </p:cNvSpPr>
          <p:nvPr/>
        </p:nvSpPr>
        <p:spPr bwMode="auto">
          <a:xfrm>
            <a:off x="0" y="1295400"/>
            <a:ext cx="9144000" cy="4724400"/>
          </a:xfrm>
          <a:prstGeom prst="rect">
            <a:avLst/>
          </a:prstGeom>
          <a:noFill/>
          <a:ln w="9525">
            <a:noFill/>
            <a:round/>
            <a:headEnd/>
            <a:tailEnd/>
          </a:ln>
        </p:spPr>
        <p:txBody>
          <a:bodyPr wrap="none" anchor="ctr"/>
          <a:lstStyle/>
          <a:p>
            <a:endParaRPr lang="en-US"/>
          </a:p>
        </p:txBody>
      </p:sp>
      <p:sp>
        <p:nvSpPr>
          <p:cNvPr id="12292" name="Text Box 3"/>
          <p:cNvSpPr txBox="1">
            <a:spLocks noChangeArrowheads="1"/>
          </p:cNvSpPr>
          <p:nvPr/>
        </p:nvSpPr>
        <p:spPr bwMode="auto">
          <a:xfrm>
            <a:off x="338138" y="1752600"/>
            <a:ext cx="1592262" cy="336550"/>
          </a:xfrm>
          <a:prstGeom prst="rect">
            <a:avLst/>
          </a:prstGeom>
          <a:noFill/>
          <a:ln w="9525">
            <a:noFill/>
            <a:round/>
            <a:headEnd/>
            <a:tailEnd/>
          </a:ln>
        </p:spPr>
        <p:txBody>
          <a:bodyPr wrap="none" anchor="ctr"/>
          <a:lstStyle/>
          <a:p>
            <a:endParaRPr lang="en-US"/>
          </a:p>
        </p:txBody>
      </p:sp>
      <p:sp>
        <p:nvSpPr>
          <p:cNvPr id="12293" name="Text Box 4"/>
          <p:cNvSpPr txBox="1">
            <a:spLocks noChangeArrowheads="1"/>
          </p:cNvSpPr>
          <p:nvPr/>
        </p:nvSpPr>
        <p:spPr bwMode="auto">
          <a:xfrm>
            <a:off x="300038" y="3276600"/>
            <a:ext cx="1341437" cy="336550"/>
          </a:xfrm>
          <a:prstGeom prst="rect">
            <a:avLst/>
          </a:prstGeom>
          <a:noFill/>
          <a:ln w="9525">
            <a:noFill/>
            <a:round/>
            <a:headEnd/>
            <a:tailEnd/>
          </a:ln>
        </p:spPr>
        <p:txBody>
          <a:bodyPr wrap="none" anchor="ctr"/>
          <a:lstStyle/>
          <a:p>
            <a:endParaRPr lang="en-US"/>
          </a:p>
        </p:txBody>
      </p:sp>
      <p:sp>
        <p:nvSpPr>
          <p:cNvPr id="8198" name="Text Box 6"/>
          <p:cNvSpPr txBox="1">
            <a:spLocks noChangeArrowheads="1"/>
          </p:cNvSpPr>
          <p:nvPr/>
        </p:nvSpPr>
        <p:spPr bwMode="auto">
          <a:xfrm>
            <a:off x="647700" y="1155700"/>
            <a:ext cx="3924300" cy="1028700"/>
          </a:xfrm>
          <a:prstGeom prst="rect">
            <a:avLst/>
          </a:prstGeom>
          <a:noFill/>
          <a:ln w="9525">
            <a:noFill/>
            <a:round/>
            <a:headEnd/>
            <a:tailEnd/>
          </a:ln>
          <a:effectLst/>
        </p:spPr>
        <p:txBody>
          <a:bodyPr/>
          <a:lstStyle/>
          <a:p>
            <a:pPr algn="ct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a:solidFill>
                <a:srgbClr val="FFFFFF"/>
              </a:solidFill>
              <a:effectLst>
                <a:outerShdw blurRad="38100" dist="38100" dir="2700000" algn="tl">
                  <a:srgbClr val="000000"/>
                </a:outerShdw>
              </a:effectLst>
              <a:latin typeface="Frutiger LT Std 55 Roman" charset="0"/>
              <a:cs typeface="Arial Unicode MS" charset="0"/>
            </a:endParaRPr>
          </a:p>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a:solidFill>
                <a:srgbClr val="FFFFFF"/>
              </a:solidFill>
              <a:effectLst>
                <a:outerShdw blurRad="38100" dist="38100" dir="2700000" algn="tl">
                  <a:srgbClr val="000000"/>
                </a:outerShdw>
              </a:effectLst>
              <a:latin typeface="Frutiger LT Std 55 Roman" charset="0"/>
              <a:cs typeface="Arial Unicode MS" charset="0"/>
            </a:endParaRPr>
          </a:p>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a:solidFill>
                <a:srgbClr val="FFFFFF"/>
              </a:solidFill>
              <a:effectLst>
                <a:outerShdw blurRad="38100" dist="38100" dir="2700000" algn="tl">
                  <a:srgbClr val="000000"/>
                </a:outerShdw>
              </a:effectLst>
              <a:latin typeface="Frutiger LT Std 55 Roman" charset="0"/>
              <a:cs typeface="Arial Unicode MS" charset="0"/>
            </a:endParaRPr>
          </a:p>
        </p:txBody>
      </p:sp>
      <p:sp>
        <p:nvSpPr>
          <p:cNvPr id="8199" name="Text Box 7"/>
          <p:cNvSpPr txBox="1">
            <a:spLocks noChangeArrowheads="1"/>
          </p:cNvSpPr>
          <p:nvPr/>
        </p:nvSpPr>
        <p:spPr bwMode="auto">
          <a:xfrm>
            <a:off x="4406900" y="1143000"/>
            <a:ext cx="3924300" cy="1028700"/>
          </a:xfrm>
          <a:prstGeom prst="rect">
            <a:avLst/>
          </a:prstGeom>
          <a:noFill/>
          <a:ln w="9525">
            <a:noFill/>
            <a:round/>
            <a:headEnd/>
            <a:tailEnd/>
          </a:ln>
          <a:effectLst/>
        </p:spPr>
        <p:txBody>
          <a:bodyPr/>
          <a:lstStyle/>
          <a:p>
            <a:pPr algn="ct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a:solidFill>
                <a:srgbClr val="FFFFFF"/>
              </a:solidFill>
              <a:effectLst>
                <a:outerShdw blurRad="38100" dist="38100" dir="2700000" algn="tl">
                  <a:srgbClr val="000000"/>
                </a:outerShdw>
              </a:effectLst>
              <a:latin typeface="Frutiger LT Std 55 Roman" charset="0"/>
              <a:cs typeface="Arial Unicode MS" charset="0"/>
            </a:endParaRPr>
          </a:p>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a:solidFill>
                <a:srgbClr val="FFFFFF"/>
              </a:solidFill>
              <a:effectLst>
                <a:outerShdw blurRad="38100" dist="38100" dir="2700000" algn="tl">
                  <a:srgbClr val="000000"/>
                </a:outerShdw>
              </a:effectLst>
              <a:latin typeface="Frutiger LT Std 55 Roman" charset="0"/>
              <a:cs typeface="Arial Unicode MS" charset="0"/>
            </a:endParaRPr>
          </a:p>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US">
              <a:solidFill>
                <a:srgbClr val="FFFFFF"/>
              </a:solidFill>
              <a:effectLst>
                <a:outerShdw blurRad="38100" dist="38100" dir="2700000" algn="tl">
                  <a:srgbClr val="000000"/>
                </a:outerShdw>
              </a:effectLst>
              <a:latin typeface="Frutiger LT Std 55 Roman" charset="0"/>
              <a:cs typeface="Arial Unicode MS" charset="0"/>
            </a:endParaRPr>
          </a:p>
        </p:txBody>
      </p:sp>
      <p:sp>
        <p:nvSpPr>
          <p:cNvPr id="10" name="Title 1"/>
          <p:cNvSpPr txBox="1">
            <a:spLocks/>
          </p:cNvSpPr>
          <p:nvPr/>
        </p:nvSpPr>
        <p:spPr>
          <a:xfrm>
            <a:off x="0" y="152400"/>
            <a:ext cx="9144000" cy="685800"/>
          </a:xfrm>
          <a:prstGeom prst="rect">
            <a:avLst/>
          </a:prstGeom>
        </p:spPr>
        <p:txBody>
          <a:bodyPr/>
          <a:lstStyle/>
          <a:p>
            <a:pPr algn="ctr" eaLnBrk="0" hangingPunct="0">
              <a:defRPr/>
            </a:pPr>
            <a:r>
              <a:rPr lang="en-US" sz="2400" b="1" kern="0" dirty="0">
                <a:solidFill>
                  <a:schemeClr val="tx2"/>
                </a:solidFill>
                <a:effectLst>
                  <a:outerShdw blurRad="38100" dist="38100" dir="2700000" algn="tl">
                    <a:srgbClr val="000000"/>
                  </a:outerShdw>
                </a:effectLst>
                <a:latin typeface="+mj-lt"/>
                <a:ea typeface="+mj-ea"/>
                <a:cs typeface="+mj-cs"/>
              </a:rPr>
              <a:t>NCPPC  Map of Fort Drive (1939)</a:t>
            </a:r>
          </a:p>
        </p:txBody>
      </p:sp>
      <p:pic>
        <p:nvPicPr>
          <p:cNvPr id="12297" name="Picture 10" descr="Fort Drive image 1939.JPG"/>
          <p:cNvPicPr>
            <a:picLocks noChangeAspect="1"/>
          </p:cNvPicPr>
          <p:nvPr/>
        </p:nvPicPr>
        <p:blipFill>
          <a:blip r:embed="rId3"/>
          <a:srcRect/>
          <a:stretch>
            <a:fillRect/>
          </a:stretch>
        </p:blipFill>
        <p:spPr bwMode="auto">
          <a:xfrm>
            <a:off x="228600" y="685800"/>
            <a:ext cx="6477000" cy="5668963"/>
          </a:xfrm>
          <a:prstGeom prst="rect">
            <a:avLst/>
          </a:prstGeom>
          <a:noFill/>
          <a:ln w="9525">
            <a:noFill/>
            <a:miter lim="800000"/>
            <a:headEnd/>
            <a:tailEnd/>
          </a:ln>
        </p:spPr>
      </p:pic>
      <p:pic>
        <p:nvPicPr>
          <p:cNvPr id="12298" name="Picture 10" descr="LOC32593rTouristsatFtStevens.jpg"/>
          <p:cNvPicPr>
            <a:picLocks noChangeAspect="1"/>
          </p:cNvPicPr>
          <p:nvPr/>
        </p:nvPicPr>
        <p:blipFill>
          <a:blip r:embed="rId4"/>
          <a:srcRect/>
          <a:stretch>
            <a:fillRect/>
          </a:stretch>
        </p:blipFill>
        <p:spPr bwMode="auto">
          <a:xfrm>
            <a:off x="6324600" y="2971800"/>
            <a:ext cx="2636838" cy="32766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3124200" y="6172200"/>
            <a:ext cx="5334000" cy="476250"/>
          </a:xfrm>
          <a:prstGeom prst="rect">
            <a:avLst/>
          </a:prstGeom>
          <a:noFill/>
          <a:ln w="9525">
            <a:noFill/>
            <a:round/>
            <a:headEnd/>
            <a:tailEnd/>
          </a:ln>
          <a:effectLst/>
        </p:spPr>
        <p:txBody>
          <a:bodyPr lIns="90000" tIns="46800" rIns="90000" bIns="4680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200">
                <a:solidFill>
                  <a:srgbClr val="000000"/>
                </a:solidFill>
                <a:effectLst>
                  <a:outerShdw blurRad="38100" dist="38100" dir="2700000" algn="tl">
                    <a:srgbClr val="FFFFFF"/>
                  </a:outerShdw>
                </a:effectLst>
                <a:latin typeface="Frutiger LT Std 55 Roman" charset="0"/>
                <a:cs typeface="Arial Unicode MS" charset="0"/>
              </a:rPr>
              <a:t>E X P E R I E N C E    Y O U R    A M E R I C A</a:t>
            </a:r>
          </a:p>
        </p:txBody>
      </p:sp>
      <p:sp>
        <p:nvSpPr>
          <p:cNvPr id="10242" name="Text Box 2"/>
          <p:cNvSpPr txBox="1">
            <a:spLocks noChangeArrowheads="1"/>
          </p:cNvSpPr>
          <p:nvPr/>
        </p:nvSpPr>
        <p:spPr bwMode="auto">
          <a:xfrm>
            <a:off x="0" y="533400"/>
            <a:ext cx="9144000" cy="685800"/>
          </a:xfrm>
          <a:prstGeom prst="rect">
            <a:avLst/>
          </a:prstGeom>
          <a:noFill/>
          <a:ln w="9525">
            <a:noFill/>
            <a:round/>
            <a:headEnd/>
            <a:tailEnd/>
          </a:ln>
          <a:effectLst/>
        </p:spPr>
        <p:txBody>
          <a:bodyPr lIns="90000" tIns="46800" rIns="90000" bIns="46800" anchor="ct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2800" b="1" dirty="0">
                <a:solidFill>
                  <a:srgbClr val="E6E3AA"/>
                </a:solidFill>
                <a:effectLst>
                  <a:outerShdw blurRad="38100" dist="38100" dir="2700000" algn="tl">
                    <a:srgbClr val="000000"/>
                  </a:outerShdw>
                </a:effectLst>
                <a:latin typeface="NPSRawlinsonOT" charset="0"/>
                <a:cs typeface="Arial Unicode MS" charset="0"/>
              </a:rPr>
              <a:t/>
            </a:r>
            <a:br>
              <a:rPr lang="en-US" sz="2800" b="1" dirty="0">
                <a:solidFill>
                  <a:srgbClr val="E6E3AA"/>
                </a:solidFill>
                <a:effectLst>
                  <a:outerShdw blurRad="38100" dist="38100" dir="2700000" algn="tl">
                    <a:srgbClr val="000000"/>
                  </a:outerShdw>
                </a:effectLst>
                <a:latin typeface="NPSRawlinsonOT" charset="0"/>
                <a:cs typeface="Arial Unicode MS" charset="0"/>
              </a:rPr>
            </a:br>
            <a:endParaRPr lang="en-US" sz="2800" b="1" dirty="0">
              <a:solidFill>
                <a:srgbClr val="E6E3AA"/>
              </a:solidFill>
              <a:effectLst>
                <a:outerShdw blurRad="38100" dist="38100" dir="2700000" algn="tl">
                  <a:srgbClr val="000000"/>
                </a:outerShdw>
              </a:effectLst>
              <a:latin typeface="NPSRawlinsonOT" charset="0"/>
              <a:cs typeface="Arial Unicode MS" charset="0"/>
            </a:endParaRPr>
          </a:p>
        </p:txBody>
      </p:sp>
      <p:sp>
        <p:nvSpPr>
          <p:cNvPr id="14340" name="Text Box 3"/>
          <p:cNvSpPr txBox="1">
            <a:spLocks noChangeArrowheads="1"/>
          </p:cNvSpPr>
          <p:nvPr/>
        </p:nvSpPr>
        <p:spPr bwMode="auto">
          <a:xfrm>
            <a:off x="0" y="5410200"/>
            <a:ext cx="9144000" cy="703263"/>
          </a:xfrm>
          <a:prstGeom prst="rect">
            <a:avLst/>
          </a:prstGeom>
          <a:noFill/>
          <a:ln w="9525">
            <a:noFill/>
            <a:round/>
            <a:headEnd/>
            <a:tailEnd/>
          </a:ln>
        </p:spPr>
        <p:txBody>
          <a:bodyPr wrap="none" anchor="ctr"/>
          <a:lstStyle/>
          <a:p>
            <a:endParaRPr lang="en-US"/>
          </a:p>
        </p:txBody>
      </p:sp>
      <p:sp>
        <p:nvSpPr>
          <p:cNvPr id="8" name="Title 7"/>
          <p:cNvSpPr>
            <a:spLocks noGrp="1"/>
          </p:cNvSpPr>
          <p:nvPr>
            <p:ph type="title"/>
          </p:nvPr>
        </p:nvSpPr>
        <p:spPr>
          <a:xfrm>
            <a:off x="0" y="0"/>
            <a:ext cx="9144000" cy="566738"/>
          </a:xfrm>
        </p:spPr>
        <p:txBody>
          <a:bodyPr/>
          <a:lstStyle/>
          <a:p>
            <a:pPr algn="ctr">
              <a:defRPr/>
            </a:pPr>
            <a:r>
              <a:rPr lang="en-US" sz="2400" dirty="0" smtClean="0"/>
              <a:t>Composite Map of Proposed Fort Drive (1932)</a:t>
            </a:r>
            <a:endParaRPr lang="en-US" sz="2400" dirty="0"/>
          </a:p>
        </p:txBody>
      </p:sp>
      <p:pic>
        <p:nvPicPr>
          <p:cNvPr id="14342" name="Picture 8" descr="Fort Drive image aerial.JPG"/>
          <p:cNvPicPr>
            <a:picLocks noChangeAspect="1"/>
          </p:cNvPicPr>
          <p:nvPr/>
        </p:nvPicPr>
        <p:blipFill>
          <a:blip r:embed="rId3"/>
          <a:srcRect/>
          <a:stretch>
            <a:fillRect/>
          </a:stretch>
        </p:blipFill>
        <p:spPr bwMode="auto">
          <a:xfrm>
            <a:off x="180975" y="838200"/>
            <a:ext cx="8810625" cy="51054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Stream">
  <a:themeElements>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fontScheme name="Stream">
      <a:majorFont>
        <a:latin typeface="NPSRawlinsonOT"/>
        <a:ea typeface=""/>
        <a:cs typeface=""/>
      </a:majorFont>
      <a:minorFont>
        <a:latin typeface="Frutiger LT Std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0ED225650014949A4BAACAF1537DBD8" ma:contentTypeVersion="0" ma:contentTypeDescription="Create a new document." ma:contentTypeScope="" ma:versionID="532d3f1427b29464ab973a24e01ed44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09A044-D4B5-4593-84C4-9B6D296A2B75}">
  <ds:schemaRefs>
    <ds:schemaRef ds:uri="http://schemas.microsoft.com/office/2006/metadata/properties"/>
  </ds:schemaRefs>
</ds:datastoreItem>
</file>

<file path=customXml/itemProps2.xml><?xml version="1.0" encoding="utf-8"?>
<ds:datastoreItem xmlns:ds="http://schemas.openxmlformats.org/officeDocument/2006/customXml" ds:itemID="{0D9547C8-B52D-4D44-9CC4-272B2E468B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1A4EA402-2C7B-4EDD-9F56-FCE684ED85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Balance</Template>
  <TotalTime>6583</TotalTime>
  <Words>2455</Words>
  <Application>Microsoft Office PowerPoint</Application>
  <PresentationFormat>On-screen Show (4:3)</PresentationFormat>
  <Paragraphs>249</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Stream</vt:lpstr>
      <vt:lpstr>Reconnecting the Circle of Forts: From Parkway to Trails </vt:lpstr>
      <vt:lpstr>Protecting the Nation’s Capital</vt:lpstr>
      <vt:lpstr>Slide 3</vt:lpstr>
      <vt:lpstr>Civil War Defenses of Washington (1867)</vt:lpstr>
      <vt:lpstr>The Battle of Fort Stevens</vt:lpstr>
      <vt:lpstr>“Nature is unrestingly making war upon War”</vt:lpstr>
      <vt:lpstr>Evolution of Fort Drive</vt:lpstr>
      <vt:lpstr>Slide 8</vt:lpstr>
      <vt:lpstr>Composite Map of Proposed Fort Drive (1932)</vt:lpstr>
      <vt:lpstr>Slide 10</vt:lpstr>
      <vt:lpstr>Slide 11</vt:lpstr>
      <vt:lpstr>Slide 12</vt:lpstr>
      <vt:lpstr>Slide 13</vt:lpstr>
      <vt:lpstr>Slide 14</vt:lpstr>
    </vt:vector>
  </TitlesOfParts>
  <Company> NPS-HFC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T Gilbert</dc:creator>
  <cp:lastModifiedBy>Alexa Viets</cp:lastModifiedBy>
  <cp:revision>385</cp:revision>
  <dcterms:created xsi:type="dcterms:W3CDTF">2007-08-07T12:44:29Z</dcterms:created>
  <dcterms:modified xsi:type="dcterms:W3CDTF">2011-06-21T17:04:04Z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0x010100A0ED225650014949A4BAACAF1537DBD8</vt:lpwstr>
  </property>
</Properties>
</file>