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54"/>
  </p:notesMasterIdLst>
  <p:sldIdLst>
    <p:sldId id="258" r:id="rId5"/>
    <p:sldId id="414" r:id="rId6"/>
    <p:sldId id="411" r:id="rId7"/>
    <p:sldId id="407" r:id="rId8"/>
    <p:sldId id="413" r:id="rId9"/>
    <p:sldId id="257" r:id="rId10"/>
    <p:sldId id="408" r:id="rId11"/>
    <p:sldId id="371" r:id="rId12"/>
    <p:sldId id="337" r:id="rId13"/>
    <p:sldId id="372" r:id="rId14"/>
    <p:sldId id="329" r:id="rId15"/>
    <p:sldId id="305" r:id="rId16"/>
    <p:sldId id="259" r:id="rId17"/>
    <p:sldId id="360" r:id="rId18"/>
    <p:sldId id="359" r:id="rId19"/>
    <p:sldId id="358" r:id="rId20"/>
    <p:sldId id="320" r:id="rId21"/>
    <p:sldId id="361" r:id="rId22"/>
    <p:sldId id="362" r:id="rId23"/>
    <p:sldId id="363" r:id="rId24"/>
    <p:sldId id="364" r:id="rId25"/>
    <p:sldId id="365" r:id="rId26"/>
    <p:sldId id="390" r:id="rId27"/>
    <p:sldId id="410" r:id="rId28"/>
    <p:sldId id="391" r:id="rId29"/>
    <p:sldId id="394" r:id="rId30"/>
    <p:sldId id="332" r:id="rId31"/>
    <p:sldId id="338" r:id="rId32"/>
    <p:sldId id="340" r:id="rId33"/>
    <p:sldId id="339" r:id="rId34"/>
    <p:sldId id="395" r:id="rId35"/>
    <p:sldId id="333" r:id="rId36"/>
    <p:sldId id="341" r:id="rId37"/>
    <p:sldId id="397" r:id="rId38"/>
    <p:sldId id="398" r:id="rId39"/>
    <p:sldId id="379" r:id="rId40"/>
    <p:sldId id="404" r:id="rId41"/>
    <p:sldId id="344" r:id="rId42"/>
    <p:sldId id="405" r:id="rId43"/>
    <p:sldId id="343" r:id="rId44"/>
    <p:sldId id="366" r:id="rId45"/>
    <p:sldId id="367" r:id="rId46"/>
    <p:sldId id="353" r:id="rId47"/>
    <p:sldId id="370" r:id="rId48"/>
    <p:sldId id="409" r:id="rId49"/>
    <p:sldId id="396" r:id="rId50"/>
    <p:sldId id="345" r:id="rId51"/>
    <p:sldId id="342" r:id="rId52"/>
    <p:sldId id="377" r:id="rId5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rban, Lillis A" initials="ULA" lastIdx="55" clrIdx="0"/>
  <p:cmAuthor id="2" name="Aaron" initials="A" lastIdx="0" clrIdx="1"/>
  <p:cmAuthor id="3" name="Mahr, Aaron P" initials="MAP" lastIdx="1" clrIdx="2">
    <p:extLst>
      <p:ext uri="{19B8F6BF-5375-455C-9EA6-DF929625EA0E}">
        <p15:presenceInfo xmlns:p15="http://schemas.microsoft.com/office/powerpoint/2012/main" userId="S::amahr@nps.gov::774a68ac-b864-4d0b-bc19-ef574b47e0d4" providerId="AD"/>
      </p:ext>
    </p:extLst>
  </p:cmAuthor>
  <p:cmAuthor id="4" name="Sanchez-Clark, Angelica" initials="SA" lastIdx="21" clrIdx="3">
    <p:extLst>
      <p:ext uri="{19B8F6BF-5375-455C-9EA6-DF929625EA0E}">
        <p15:presenceInfo xmlns:p15="http://schemas.microsoft.com/office/powerpoint/2012/main" userId="S::asanchezclark@nps.gov::dfd87340-19ab-4691-b641-df7819152f1b" providerId="AD"/>
      </p:ext>
    </p:extLst>
  </p:cmAuthor>
  <p:cmAuthor id="5" name="McClellan, Guy G" initials="MGG" lastIdx="27" clrIdx="4">
    <p:extLst>
      <p:ext uri="{19B8F6BF-5375-455C-9EA6-DF929625EA0E}">
        <p15:presenceInfo xmlns:p15="http://schemas.microsoft.com/office/powerpoint/2012/main" userId="S::gmcclellan@nps.gov::537a2892-8153-4425-b512-239f21a6304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7F693C"/>
    <a:srgbClr val="CC9900"/>
    <a:srgbClr val="7774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66" autoAdjust="0"/>
    <p:restoredTop sz="94221" autoAdjust="0"/>
  </p:normalViewPr>
  <p:slideViewPr>
    <p:cSldViewPr snapToGrid="0">
      <p:cViewPr varScale="1">
        <p:scale>
          <a:sx n="68" d="100"/>
          <a:sy n="68" d="100"/>
        </p:scale>
        <p:origin x="864" y="7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heme" Target="theme/theme1.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viewProps" Target="view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mila Bernal" userId="e2a170b3-ee47-4faf-b999-4ed4ee0cc45c" providerId="ADAL" clId="{01A93DA1-5F99-42DF-A654-1E6E50672CC4}"/>
    <pc:docChg chg="custSel modSld">
      <pc:chgData name="Camila Bernal" userId="e2a170b3-ee47-4faf-b999-4ed4ee0cc45c" providerId="ADAL" clId="{01A93DA1-5F99-42DF-A654-1E6E50672CC4}" dt="2021-05-19T14:30:35.050" v="112" actId="1076"/>
      <pc:docMkLst>
        <pc:docMk/>
      </pc:docMkLst>
      <pc:sldChg chg="modSp mod">
        <pc:chgData name="Camila Bernal" userId="e2a170b3-ee47-4faf-b999-4ed4ee0cc45c" providerId="ADAL" clId="{01A93DA1-5F99-42DF-A654-1E6E50672CC4}" dt="2021-05-19T14:27:48.502" v="109" actId="20577"/>
        <pc:sldMkLst>
          <pc:docMk/>
          <pc:sldMk cId="0" sldId="258"/>
        </pc:sldMkLst>
        <pc:spChg chg="mod">
          <ac:chgData name="Camila Bernal" userId="e2a170b3-ee47-4faf-b999-4ed4ee0cc45c" providerId="ADAL" clId="{01A93DA1-5F99-42DF-A654-1E6E50672CC4}" dt="2021-05-19T13:53:08.732" v="32" actId="20577"/>
          <ac:spMkLst>
            <pc:docMk/>
            <pc:sldMk cId="0" sldId="258"/>
            <ac:spMk id="8" creationId="{4A4911F3-CCAF-434E-AA9E-FDCFC7086DEA}"/>
          </ac:spMkLst>
        </pc:spChg>
        <pc:spChg chg="mod">
          <ac:chgData name="Camila Bernal" userId="e2a170b3-ee47-4faf-b999-4ed4ee0cc45c" providerId="ADAL" clId="{01A93DA1-5F99-42DF-A654-1E6E50672CC4}" dt="2021-05-19T14:27:48.502" v="109" actId="20577"/>
          <ac:spMkLst>
            <pc:docMk/>
            <pc:sldMk cId="0" sldId="258"/>
            <ac:spMk id="76807" creationId="{E01F9526-4581-4A93-A999-CD2A732D3D2D}"/>
          </ac:spMkLst>
        </pc:spChg>
      </pc:sldChg>
      <pc:sldChg chg="modSp mod">
        <pc:chgData name="Camila Bernal" userId="e2a170b3-ee47-4faf-b999-4ed4ee0cc45c" providerId="ADAL" clId="{01A93DA1-5F99-42DF-A654-1E6E50672CC4}" dt="2021-05-19T14:03:01.465" v="56" actId="20577"/>
        <pc:sldMkLst>
          <pc:docMk/>
          <pc:sldMk cId="0" sldId="259"/>
        </pc:sldMkLst>
        <pc:spChg chg="mod">
          <ac:chgData name="Camila Bernal" userId="e2a170b3-ee47-4faf-b999-4ed4ee0cc45c" providerId="ADAL" clId="{01A93DA1-5F99-42DF-A654-1E6E50672CC4}" dt="2021-05-19T14:03:01.465" v="56" actId="20577"/>
          <ac:spMkLst>
            <pc:docMk/>
            <pc:sldMk cId="0" sldId="259"/>
            <ac:spMk id="4" creationId="{9D706F59-8A44-4EBA-8F8B-8B80C4690C1E}"/>
          </ac:spMkLst>
        </pc:spChg>
        <pc:spChg chg="mod">
          <ac:chgData name="Camila Bernal" userId="e2a170b3-ee47-4faf-b999-4ed4ee0cc45c" providerId="ADAL" clId="{01A93DA1-5F99-42DF-A654-1E6E50672CC4}" dt="2021-05-19T14:02:42.979" v="48" actId="20577"/>
          <ac:spMkLst>
            <pc:docMk/>
            <pc:sldMk cId="0" sldId="259"/>
            <ac:spMk id="7" creationId="{A10266F6-5C34-48A4-BA08-B99084B89178}"/>
          </ac:spMkLst>
        </pc:spChg>
        <pc:spChg chg="mod">
          <ac:chgData name="Camila Bernal" userId="e2a170b3-ee47-4faf-b999-4ed4ee0cc45c" providerId="ADAL" clId="{01A93DA1-5F99-42DF-A654-1E6E50672CC4}" dt="2021-05-19T14:02:13.664" v="46" actId="20577"/>
          <ac:spMkLst>
            <pc:docMk/>
            <pc:sldMk cId="0" sldId="259"/>
            <ac:spMk id="79874" creationId="{58AAF0C3-0754-4AC0-A57D-6BA738F52B46}"/>
          </ac:spMkLst>
        </pc:spChg>
      </pc:sldChg>
      <pc:sldChg chg="modSp mod">
        <pc:chgData name="Camila Bernal" userId="e2a170b3-ee47-4faf-b999-4ed4ee0cc45c" providerId="ADAL" clId="{01A93DA1-5F99-42DF-A654-1E6E50672CC4}" dt="2021-05-19T14:13:17.380" v="79" actId="20577"/>
        <pc:sldMkLst>
          <pc:docMk/>
          <pc:sldMk cId="0" sldId="320"/>
        </pc:sldMkLst>
        <pc:spChg chg="mod">
          <ac:chgData name="Camila Bernal" userId="e2a170b3-ee47-4faf-b999-4ed4ee0cc45c" providerId="ADAL" clId="{01A93DA1-5F99-42DF-A654-1E6E50672CC4}" dt="2021-05-19T14:13:17.380" v="79" actId="20577"/>
          <ac:spMkLst>
            <pc:docMk/>
            <pc:sldMk cId="0" sldId="320"/>
            <ac:spMk id="2" creationId="{00000000-0000-0000-0000-000000000000}"/>
          </ac:spMkLst>
        </pc:spChg>
      </pc:sldChg>
      <pc:sldChg chg="modSp mod">
        <pc:chgData name="Camila Bernal" userId="e2a170b3-ee47-4faf-b999-4ed4ee0cc45c" providerId="ADAL" clId="{01A93DA1-5F99-42DF-A654-1E6E50672CC4}" dt="2021-05-19T14:20:44.460" v="106" actId="179"/>
        <pc:sldMkLst>
          <pc:docMk/>
          <pc:sldMk cId="357099873" sldId="332"/>
        </pc:sldMkLst>
        <pc:spChg chg="mod">
          <ac:chgData name="Camila Bernal" userId="e2a170b3-ee47-4faf-b999-4ed4ee0cc45c" providerId="ADAL" clId="{01A93DA1-5F99-42DF-A654-1E6E50672CC4}" dt="2021-05-19T14:20:44.460" v="106" actId="179"/>
          <ac:spMkLst>
            <pc:docMk/>
            <pc:sldMk cId="357099873" sldId="332"/>
            <ac:spMk id="69639" creationId="{38FA0476-6F04-4236-A615-273846BE6F9D}"/>
          </ac:spMkLst>
        </pc:spChg>
      </pc:sldChg>
      <pc:sldChg chg="modSp mod">
        <pc:chgData name="Camila Bernal" userId="e2a170b3-ee47-4faf-b999-4ed4ee0cc45c" providerId="ADAL" clId="{01A93DA1-5F99-42DF-A654-1E6E50672CC4}" dt="2021-05-19T14:27:43.383" v="108" actId="20577"/>
        <pc:sldMkLst>
          <pc:docMk/>
          <pc:sldMk cId="4220832065" sldId="342"/>
        </pc:sldMkLst>
        <pc:spChg chg="mod">
          <ac:chgData name="Camila Bernal" userId="e2a170b3-ee47-4faf-b999-4ed4ee0cc45c" providerId="ADAL" clId="{01A93DA1-5F99-42DF-A654-1E6E50672CC4}" dt="2021-05-19T14:27:43.383" v="108" actId="20577"/>
          <ac:spMkLst>
            <pc:docMk/>
            <pc:sldMk cId="4220832065" sldId="342"/>
            <ac:spMk id="9" creationId="{C0AF1B31-5386-48AE-8CC8-D4522153A09F}"/>
          </ac:spMkLst>
        </pc:spChg>
      </pc:sldChg>
      <pc:sldChg chg="modSp mod">
        <pc:chgData name="Camila Bernal" userId="e2a170b3-ee47-4faf-b999-4ed4ee0cc45c" providerId="ADAL" clId="{01A93DA1-5F99-42DF-A654-1E6E50672CC4}" dt="2021-05-19T14:26:07.883" v="107"/>
        <pc:sldMkLst>
          <pc:docMk/>
          <pc:sldMk cId="1936589502" sldId="343"/>
        </pc:sldMkLst>
        <pc:spChg chg="mod">
          <ac:chgData name="Camila Bernal" userId="e2a170b3-ee47-4faf-b999-4ed4ee0cc45c" providerId="ADAL" clId="{01A93DA1-5F99-42DF-A654-1E6E50672CC4}" dt="2021-05-19T14:26:07.883" v="107"/>
          <ac:spMkLst>
            <pc:docMk/>
            <pc:sldMk cId="1936589502" sldId="343"/>
            <ac:spMk id="3" creationId="{B3F9037A-9039-45B4-90E1-5C3B56279174}"/>
          </ac:spMkLst>
        </pc:spChg>
      </pc:sldChg>
      <pc:sldChg chg="modSp mod">
        <pc:chgData name="Camila Bernal" userId="e2a170b3-ee47-4faf-b999-4ed4ee0cc45c" providerId="ADAL" clId="{01A93DA1-5F99-42DF-A654-1E6E50672CC4}" dt="2021-05-19T14:30:35.050" v="112" actId="1076"/>
        <pc:sldMkLst>
          <pc:docMk/>
          <pc:sldMk cId="2453307813" sldId="345"/>
        </pc:sldMkLst>
        <pc:spChg chg="mod">
          <ac:chgData name="Camila Bernal" userId="e2a170b3-ee47-4faf-b999-4ed4ee0cc45c" providerId="ADAL" clId="{01A93DA1-5F99-42DF-A654-1E6E50672CC4}" dt="2021-05-19T14:30:35.050" v="112" actId="1076"/>
          <ac:spMkLst>
            <pc:docMk/>
            <pc:sldMk cId="2453307813" sldId="345"/>
            <ac:spMk id="69638" creationId="{776EB36F-7C7F-4B45-950A-9D2778031AEC}"/>
          </ac:spMkLst>
        </pc:spChg>
      </pc:sldChg>
      <pc:sldChg chg="modSp mod">
        <pc:chgData name="Camila Bernal" userId="e2a170b3-ee47-4faf-b999-4ed4ee0cc45c" providerId="ADAL" clId="{01A93DA1-5F99-42DF-A654-1E6E50672CC4}" dt="2021-05-19T14:09:52.360" v="71" actId="20577"/>
        <pc:sldMkLst>
          <pc:docMk/>
          <pc:sldMk cId="3675713702" sldId="358"/>
        </pc:sldMkLst>
        <pc:spChg chg="mod">
          <ac:chgData name="Camila Bernal" userId="e2a170b3-ee47-4faf-b999-4ed4ee0cc45c" providerId="ADAL" clId="{01A93DA1-5F99-42DF-A654-1E6E50672CC4}" dt="2021-05-19T14:09:52.360" v="71" actId="20577"/>
          <ac:spMkLst>
            <pc:docMk/>
            <pc:sldMk cId="3675713702" sldId="358"/>
            <ac:spMk id="79874" creationId="{58AAF0C3-0754-4AC0-A57D-6BA738F52B46}"/>
          </ac:spMkLst>
        </pc:spChg>
      </pc:sldChg>
      <pc:sldChg chg="modSp mod">
        <pc:chgData name="Camila Bernal" userId="e2a170b3-ee47-4faf-b999-4ed4ee0cc45c" providerId="ADAL" clId="{01A93DA1-5F99-42DF-A654-1E6E50672CC4}" dt="2021-05-19T14:09:37.876" v="68" actId="1076"/>
        <pc:sldMkLst>
          <pc:docMk/>
          <pc:sldMk cId="3868379430" sldId="359"/>
        </pc:sldMkLst>
        <pc:spChg chg="mod">
          <ac:chgData name="Camila Bernal" userId="e2a170b3-ee47-4faf-b999-4ed4ee0cc45c" providerId="ADAL" clId="{01A93DA1-5F99-42DF-A654-1E6E50672CC4}" dt="2021-05-19T14:09:37.876" v="68" actId="1076"/>
          <ac:spMkLst>
            <pc:docMk/>
            <pc:sldMk cId="3868379430" sldId="359"/>
            <ac:spMk id="3" creationId="{AB185BDC-AB36-4574-BE7B-8177BDE85C10}"/>
          </ac:spMkLst>
        </pc:spChg>
        <pc:spChg chg="mod">
          <ac:chgData name="Camila Bernal" userId="e2a170b3-ee47-4faf-b999-4ed4ee0cc45c" providerId="ADAL" clId="{01A93DA1-5F99-42DF-A654-1E6E50672CC4}" dt="2021-05-19T14:05:12.310" v="59" actId="20577"/>
          <ac:spMkLst>
            <pc:docMk/>
            <pc:sldMk cId="3868379430" sldId="359"/>
            <ac:spMk id="79874" creationId="{58AAF0C3-0754-4AC0-A57D-6BA738F52B46}"/>
          </ac:spMkLst>
        </pc:spChg>
      </pc:sldChg>
      <pc:sldChg chg="modSp mod">
        <pc:chgData name="Camila Bernal" userId="e2a170b3-ee47-4faf-b999-4ed4ee0cc45c" providerId="ADAL" clId="{01A93DA1-5F99-42DF-A654-1E6E50672CC4}" dt="2021-05-19T14:04:50.844" v="58" actId="14100"/>
        <pc:sldMkLst>
          <pc:docMk/>
          <pc:sldMk cId="2961598144" sldId="360"/>
        </pc:sldMkLst>
        <pc:spChg chg="mod">
          <ac:chgData name="Camila Bernal" userId="e2a170b3-ee47-4faf-b999-4ed4ee0cc45c" providerId="ADAL" clId="{01A93DA1-5F99-42DF-A654-1E6E50672CC4}" dt="2021-05-19T14:04:50.844" v="58" actId="14100"/>
          <ac:spMkLst>
            <pc:docMk/>
            <pc:sldMk cId="2961598144" sldId="360"/>
            <ac:spMk id="2" creationId="{FE53B908-4F69-43B5-9C78-76CB62EE6C7B}"/>
          </ac:spMkLst>
        </pc:spChg>
      </pc:sldChg>
      <pc:sldChg chg="modSp mod">
        <pc:chgData name="Camila Bernal" userId="e2a170b3-ee47-4faf-b999-4ed4ee0cc45c" providerId="ADAL" clId="{01A93DA1-5F99-42DF-A654-1E6E50672CC4}" dt="2021-05-19T14:14:40.887" v="91" actId="20577"/>
        <pc:sldMkLst>
          <pc:docMk/>
          <pc:sldMk cId="172036213" sldId="361"/>
        </pc:sldMkLst>
        <pc:spChg chg="mod">
          <ac:chgData name="Camila Bernal" userId="e2a170b3-ee47-4faf-b999-4ed4ee0cc45c" providerId="ADAL" clId="{01A93DA1-5F99-42DF-A654-1E6E50672CC4}" dt="2021-05-19T14:14:40.887" v="91" actId="20577"/>
          <ac:spMkLst>
            <pc:docMk/>
            <pc:sldMk cId="172036213" sldId="361"/>
            <ac:spMk id="4" creationId="{00000000-0000-0000-0000-000000000000}"/>
          </ac:spMkLst>
        </pc:spChg>
      </pc:sldChg>
      <pc:sldChg chg="modSp mod">
        <pc:chgData name="Camila Bernal" userId="e2a170b3-ee47-4faf-b999-4ed4ee0cc45c" providerId="ADAL" clId="{01A93DA1-5F99-42DF-A654-1E6E50672CC4}" dt="2021-05-19T14:16:15.958" v="95" actId="20577"/>
        <pc:sldMkLst>
          <pc:docMk/>
          <pc:sldMk cId="3870052000" sldId="362"/>
        </pc:sldMkLst>
        <pc:spChg chg="mod">
          <ac:chgData name="Camila Bernal" userId="e2a170b3-ee47-4faf-b999-4ed4ee0cc45c" providerId="ADAL" clId="{01A93DA1-5F99-42DF-A654-1E6E50672CC4}" dt="2021-05-19T14:16:15.958" v="95" actId="20577"/>
          <ac:spMkLst>
            <pc:docMk/>
            <pc:sldMk cId="3870052000" sldId="362"/>
            <ac:spMk id="4" creationId="{00000000-0000-0000-0000-000000000000}"/>
          </ac:spMkLst>
        </pc:spChg>
      </pc:sldChg>
      <pc:sldChg chg="modSp mod">
        <pc:chgData name="Camila Bernal" userId="e2a170b3-ee47-4faf-b999-4ed4ee0cc45c" providerId="ADAL" clId="{01A93DA1-5F99-42DF-A654-1E6E50672CC4}" dt="2021-05-19T14:16:53.204" v="97" actId="20577"/>
        <pc:sldMkLst>
          <pc:docMk/>
          <pc:sldMk cId="161519454" sldId="363"/>
        </pc:sldMkLst>
        <pc:spChg chg="mod">
          <ac:chgData name="Camila Bernal" userId="e2a170b3-ee47-4faf-b999-4ed4ee0cc45c" providerId="ADAL" clId="{01A93DA1-5F99-42DF-A654-1E6E50672CC4}" dt="2021-05-19T14:16:53.204" v="97" actId="20577"/>
          <ac:spMkLst>
            <pc:docMk/>
            <pc:sldMk cId="161519454" sldId="363"/>
            <ac:spMk id="10" creationId="{6B562A69-4499-4AD9-8203-D496A2B84907}"/>
          </ac:spMkLst>
        </pc:spChg>
      </pc:sldChg>
      <pc:sldChg chg="modSp mod">
        <pc:chgData name="Camila Bernal" userId="e2a170b3-ee47-4faf-b999-4ed4ee0cc45c" providerId="ADAL" clId="{01A93DA1-5F99-42DF-A654-1E6E50672CC4}" dt="2021-05-19T14:17:44.703" v="102" actId="20577"/>
        <pc:sldMkLst>
          <pc:docMk/>
          <pc:sldMk cId="2825727347" sldId="364"/>
        </pc:sldMkLst>
        <pc:spChg chg="mod">
          <ac:chgData name="Camila Bernal" userId="e2a170b3-ee47-4faf-b999-4ed4ee0cc45c" providerId="ADAL" clId="{01A93DA1-5F99-42DF-A654-1E6E50672CC4}" dt="2021-05-19T14:17:44.703" v="102" actId="20577"/>
          <ac:spMkLst>
            <pc:docMk/>
            <pc:sldMk cId="2825727347" sldId="364"/>
            <ac:spMk id="2" creationId="{97B66E1A-D92B-4D6D-83E3-13668F0E7358}"/>
          </ac:spMkLst>
        </pc:spChg>
        <pc:spChg chg="mod">
          <ac:chgData name="Camila Bernal" userId="e2a170b3-ee47-4faf-b999-4ed4ee0cc45c" providerId="ADAL" clId="{01A93DA1-5F99-42DF-A654-1E6E50672CC4}" dt="2021-05-19T14:17:29.477" v="101" actId="20577"/>
          <ac:spMkLst>
            <pc:docMk/>
            <pc:sldMk cId="2825727347" sldId="364"/>
            <ac:spMk id="98306" creationId="{87FDA501-E73F-4CD8-8E9E-77FBF176E671}"/>
          </ac:spMkLst>
        </pc:spChg>
      </pc:sldChg>
      <pc:sldChg chg="modSp mod">
        <pc:chgData name="Camila Bernal" userId="e2a170b3-ee47-4faf-b999-4ed4ee0cc45c" providerId="ADAL" clId="{01A93DA1-5F99-42DF-A654-1E6E50672CC4}" dt="2021-05-19T14:18:29.518" v="105" actId="20577"/>
        <pc:sldMkLst>
          <pc:docMk/>
          <pc:sldMk cId="4035256268" sldId="365"/>
        </pc:sldMkLst>
        <pc:spChg chg="mod">
          <ac:chgData name="Camila Bernal" userId="e2a170b3-ee47-4faf-b999-4ed4ee0cc45c" providerId="ADAL" clId="{01A93DA1-5F99-42DF-A654-1E6E50672CC4}" dt="2021-05-19T14:18:29.518" v="105" actId="20577"/>
          <ac:spMkLst>
            <pc:docMk/>
            <pc:sldMk cId="4035256268" sldId="365"/>
            <ac:spMk id="2" creationId="{CD8398D0-951A-4A6F-8696-729189377AB6}"/>
          </ac:spMkLst>
        </pc:spChg>
      </pc:sldChg>
      <pc:sldChg chg="modSp mod">
        <pc:chgData name="Camila Bernal" userId="e2a170b3-ee47-4faf-b999-4ed4ee0cc45c" providerId="ADAL" clId="{01A93DA1-5F99-42DF-A654-1E6E50672CC4}" dt="2021-05-19T14:28:20.040" v="111" actId="20577"/>
        <pc:sldMkLst>
          <pc:docMk/>
          <pc:sldMk cId="1181415755" sldId="371"/>
        </pc:sldMkLst>
        <pc:spChg chg="mod">
          <ac:chgData name="Camila Bernal" userId="e2a170b3-ee47-4faf-b999-4ed4ee0cc45c" providerId="ADAL" clId="{01A93DA1-5F99-42DF-A654-1E6E50672CC4}" dt="2021-05-19T14:28:20.040" v="111" actId="20577"/>
          <ac:spMkLst>
            <pc:docMk/>
            <pc:sldMk cId="1181415755" sldId="371"/>
            <ac:spMk id="3" creationId="{00000000-0000-0000-0000-000000000000}"/>
          </ac:spMkLst>
        </pc:spChg>
      </pc:sldChg>
      <pc:sldChg chg="modSp mod">
        <pc:chgData name="Camila Bernal" userId="e2a170b3-ee47-4faf-b999-4ed4ee0cc45c" providerId="ADAL" clId="{01A93DA1-5F99-42DF-A654-1E6E50672CC4}" dt="2021-05-19T13:56:19.233" v="38" actId="20577"/>
        <pc:sldMkLst>
          <pc:docMk/>
          <pc:sldMk cId="136363555" sldId="385"/>
        </pc:sldMkLst>
        <pc:spChg chg="mod">
          <ac:chgData name="Camila Bernal" userId="e2a170b3-ee47-4faf-b999-4ed4ee0cc45c" providerId="ADAL" clId="{01A93DA1-5F99-42DF-A654-1E6E50672CC4}" dt="2021-05-19T13:56:19.233" v="38" actId="20577"/>
          <ac:spMkLst>
            <pc:docMk/>
            <pc:sldMk cId="136363555" sldId="385"/>
            <ac:spMk id="7" creationId="{12A8ACD0-AD17-453D-8B5A-96611774F7BE}"/>
          </ac:spMkLst>
        </pc:spChg>
      </pc:sldChg>
      <pc:sldChg chg="modSp mod">
        <pc:chgData name="Camila Bernal" userId="e2a170b3-ee47-4faf-b999-4ed4ee0cc45c" providerId="ADAL" clId="{01A93DA1-5F99-42DF-A654-1E6E50672CC4}" dt="2021-05-19T13:58:14.631" v="45" actId="1076"/>
        <pc:sldMkLst>
          <pc:docMk/>
          <pc:sldMk cId="3171321517" sldId="407"/>
        </pc:sldMkLst>
        <pc:spChg chg="mod">
          <ac:chgData name="Camila Bernal" userId="e2a170b3-ee47-4faf-b999-4ed4ee0cc45c" providerId="ADAL" clId="{01A93DA1-5F99-42DF-A654-1E6E50672CC4}" dt="2021-05-19T13:58:12.356" v="44" actId="1076"/>
          <ac:spMkLst>
            <pc:docMk/>
            <pc:sldMk cId="3171321517" sldId="407"/>
            <ac:spMk id="3" creationId="{CE0D6DC4-DEAE-4307-8843-755945F2CD20}"/>
          </ac:spMkLst>
        </pc:spChg>
        <pc:spChg chg="mod">
          <ac:chgData name="Camila Bernal" userId="e2a170b3-ee47-4faf-b999-4ed4ee0cc45c" providerId="ADAL" clId="{01A93DA1-5F99-42DF-A654-1E6E50672CC4}" dt="2021-05-19T13:58:05.392" v="43" actId="1076"/>
          <ac:spMkLst>
            <pc:docMk/>
            <pc:sldMk cId="3171321517" sldId="407"/>
            <ac:spMk id="9" creationId="{DDBE4C13-CE28-40ED-A826-66327E51C97B}"/>
          </ac:spMkLst>
        </pc:spChg>
        <pc:picChg chg="mod">
          <ac:chgData name="Camila Bernal" userId="e2a170b3-ee47-4faf-b999-4ed4ee0cc45c" providerId="ADAL" clId="{01A93DA1-5F99-42DF-A654-1E6E50672CC4}" dt="2021-05-19T13:58:14.631" v="45" actId="1076"/>
          <ac:picMkLst>
            <pc:docMk/>
            <pc:sldMk cId="3171321517" sldId="407"/>
            <ac:picMk id="4" creationId="{A04EF497-9070-4B38-BDBD-355AD1544E73}"/>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2A24E8-AB84-435A-8D68-FE35EB459793}" type="datetimeFigureOut">
              <a:rPr lang="en-US" smtClean="0"/>
              <a:t>6/3/2021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06BB5A-87CA-41FA-B693-6C671A8B4DDC}" type="slidenum">
              <a:rPr lang="en-US" smtClean="0"/>
              <a:t>‹#›</a:t>
            </a:fld>
            <a:endParaRPr lang="en-US"/>
          </a:p>
        </p:txBody>
      </p:sp>
    </p:spTree>
    <p:extLst>
      <p:ext uri="{BB962C8B-B14F-4D97-AF65-F5344CB8AC3E}">
        <p14:creationId xmlns:p14="http://schemas.microsoft.com/office/powerpoint/2010/main" val="718130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www.tinyurl.com/ynxdsfrn"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www.tinyurl.com/ynxdsfrn" TargetMode="External"/><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www.parkplanning.nps.gov/pike"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parkplanning.nps.gov/pike"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www.tinyurl.com/ynxdsfrn"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0" algn="l" defTabSz="914400" rtl="0" eaLnBrk="1" fontAlgn="t" latinLnBrk="0" hangingPunct="1">
              <a:lnSpc>
                <a:spcPct val="100000"/>
              </a:lnSpc>
              <a:spcBef>
                <a:spcPts val="0"/>
              </a:spcBef>
              <a:spcAft>
                <a:spcPts val="0"/>
              </a:spcAft>
              <a:buClrTx/>
              <a:buSzTx/>
              <a:buFontTx/>
              <a:buNone/>
              <a:tabLst/>
              <a:defRPr/>
            </a:pPr>
            <a:r>
              <a:rPr lang="en-US" sz="1200" dirty="0">
                <a:latin typeface="+mn-lt"/>
              </a:rPr>
              <a:t>Welcome the Pike National Historic Trail Feasibility Study. </a:t>
            </a:r>
          </a:p>
          <a:p>
            <a:pPr marL="457200" marR="0" lvl="0" indent="0" algn="l" defTabSz="914400" rtl="0" eaLnBrk="1" fontAlgn="t" latinLnBrk="0" hangingPunct="1">
              <a:lnSpc>
                <a:spcPct val="100000"/>
              </a:lnSpc>
              <a:spcBef>
                <a:spcPts val="0"/>
              </a:spcBef>
              <a:spcAft>
                <a:spcPts val="0"/>
              </a:spcAft>
              <a:buClrTx/>
              <a:buSzTx/>
              <a:buFontTx/>
              <a:buNone/>
              <a:tabLst/>
              <a:defRPr/>
            </a:pPr>
            <a:r>
              <a:rPr lang="en-US" sz="1200" dirty="0">
                <a:latin typeface="+mn-lt"/>
              </a:rPr>
              <a:t>The meeting will begin shortly. </a:t>
            </a:r>
          </a:p>
          <a:p>
            <a:pPr marL="457200" marR="0" lvl="0" indent="0" algn="l" defTabSz="914400" rtl="0" eaLnBrk="1" fontAlgn="t" latinLnBrk="0" hangingPunct="1">
              <a:lnSpc>
                <a:spcPct val="100000"/>
              </a:lnSpc>
              <a:spcBef>
                <a:spcPts val="0"/>
              </a:spcBef>
              <a:spcAft>
                <a:spcPts val="0"/>
              </a:spcAft>
              <a:buClrTx/>
              <a:buSzTx/>
              <a:buFontTx/>
              <a:buNone/>
              <a:tabLst/>
              <a:defRPr/>
            </a:pPr>
            <a:r>
              <a:rPr lang="en-US" sz="1200" dirty="0">
                <a:latin typeface="+mn-lt"/>
              </a:rPr>
              <a:t>Please note that all participants are muted. </a:t>
            </a:r>
          </a:p>
          <a:p>
            <a:pPr marL="457200" marR="0" lvl="0" indent="0" algn="l" defTabSz="914400" rtl="0" eaLnBrk="1" fontAlgn="t" latinLnBrk="0" hangingPunct="1">
              <a:lnSpc>
                <a:spcPct val="100000"/>
              </a:lnSpc>
              <a:spcBef>
                <a:spcPts val="0"/>
              </a:spcBef>
              <a:spcAft>
                <a:spcPts val="0"/>
              </a:spcAft>
              <a:buClrTx/>
              <a:buSzTx/>
              <a:buFontTx/>
              <a:buNone/>
              <a:tabLst/>
              <a:defRPr/>
            </a:pPr>
            <a:r>
              <a:rPr lang="en-US" sz="1200" dirty="0">
                <a:latin typeface="+mn-lt"/>
              </a:rPr>
              <a:t>Also please note that the meeting is being recorded and is a part of the public record. </a:t>
            </a:r>
          </a:p>
          <a:p>
            <a:pPr marL="457200" fontAlgn="t">
              <a:defRPr/>
            </a:pPr>
            <a:r>
              <a:rPr lang="en-US" b="1" dirty="0">
                <a:cs typeface="Calibri" panose="020F0502020204030204"/>
              </a:rPr>
              <a:t>-----------</a:t>
            </a:r>
          </a:p>
          <a:p>
            <a:pPr marL="457200" eaLnBrk="1" fontAlgn="t" hangingPunct="1">
              <a:spcBef>
                <a:spcPts val="0"/>
              </a:spcBef>
              <a:spcAft>
                <a:spcPts val="0"/>
              </a:spcAft>
              <a:defRPr/>
            </a:pPr>
            <a:endParaRPr lang="en-US" dirty="0"/>
          </a:p>
          <a:p>
            <a:pPr marL="457200" eaLnBrk="1" fontAlgn="t" hangingPunct="1">
              <a:spcBef>
                <a:spcPts val="0"/>
              </a:spcBef>
              <a:spcAft>
                <a:spcPts val="0"/>
              </a:spcAf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9BF5C16-6141-41E4-B15E-D1220914ED88}" type="slidenum">
              <a:rPr kumimoji="0" 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15438495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other key features of the National Historic Trails are, for example, that designation is continuous from end to end, and on a map, the designation will cross property and jurisdictional boundaries.</a:t>
            </a:r>
          </a:p>
          <a:p>
            <a:endParaRPr lang="en-US" dirty="0"/>
          </a:p>
          <a:p>
            <a:r>
              <a:rPr lang="en-US" dirty="0"/>
              <a:t>But that doesn’t necessarily translate to action on the ground. And in fact, trail experience for the public is usually characterized by travel on public roadways through the designated corridor to publicly-accessible sites and segments that may be protected for their historic authenticity, and may have educational media associated with them.</a:t>
            </a:r>
          </a:p>
          <a:p>
            <a:endParaRPr lang="en-US" dirty="0"/>
          </a:p>
          <a:p>
            <a:r>
              <a:rPr lang="en-US" dirty="0"/>
              <a:t>For non-federal landholders along the trail corridor, it’s critically important to know that any participation in trail protection and development activities is entirely voluntary. And without that voluntary participation there is no impact to private land holders.</a:t>
            </a:r>
          </a:p>
          <a:p>
            <a:endParaRPr lang="en-US" dirty="0"/>
          </a:p>
          <a:p>
            <a:r>
              <a:rPr lang="en-US" dirty="0"/>
              <a:t>Designation legislation limits land acquisition to only willing-seller actions, and in fact, land acquisition for trail purposes is extremely rare. In the nearly 40 years of trail administration in my office the willing seller authorizations have never been used and we manage no land.</a:t>
            </a:r>
          </a:p>
          <a:p>
            <a:endParaRPr lang="en-US" dirty="0"/>
          </a:p>
          <a:p>
            <a:r>
              <a:rPr lang="en-US" dirty="0"/>
              <a:t>In practice, the federal government’s role in trail administration is to apply best practices standards, and to provide limited technical and financial assistance to participating private, public, and non-profit entities.</a:t>
            </a:r>
          </a:p>
          <a:p>
            <a:endParaRPr lang="en-US" dirty="0"/>
          </a:p>
        </p:txBody>
      </p:sp>
      <p:sp>
        <p:nvSpPr>
          <p:cNvPr id="4" name="Slide Number Placeholder 3"/>
          <p:cNvSpPr>
            <a:spLocks noGrp="1"/>
          </p:cNvSpPr>
          <p:nvPr>
            <p:ph type="sldNum" sz="quarter" idx="5"/>
          </p:nvPr>
        </p:nvSpPr>
        <p:spPr/>
        <p:txBody>
          <a:bodyPr/>
          <a:lstStyle/>
          <a:p>
            <a:fld id="{A206BB5A-87CA-41FA-B693-6C671A8B4DDC}" type="slidenum">
              <a:rPr lang="en-US" smtClean="0"/>
              <a:t>10</a:t>
            </a:fld>
            <a:endParaRPr lang="en-US"/>
          </a:p>
        </p:txBody>
      </p:sp>
    </p:spTree>
    <p:extLst>
      <p:ext uri="{BB962C8B-B14F-4D97-AF65-F5344CB8AC3E}">
        <p14:creationId xmlns:p14="http://schemas.microsoft.com/office/powerpoint/2010/main" val="29737990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eaLnBrk="0" fontAlgn="base" hangingPunct="0">
              <a:spcBef>
                <a:spcPts val="430"/>
              </a:spcBef>
              <a:spcAft>
                <a:spcPts val="0"/>
              </a:spcAft>
            </a:pPr>
            <a:r>
              <a:rPr lang="en-US" sz="1800" kern="1200" dirty="0">
                <a:effectLst/>
                <a:latin typeface="Times New Roman" panose="02020603050405020304" pitchFamily="18" charset="0"/>
                <a:ea typeface="+mn-ea"/>
              </a:rPr>
              <a:t>Lillis will explain in much greater detail what the feasibility study process involves, but I’ll quickly introduce the topic now so that you can keep some particular thoughts in mind as we go through the historical narrative of the trail. </a:t>
            </a:r>
            <a:endParaRPr lang="en-US" sz="1800" dirty="0">
              <a:effectLst/>
              <a:latin typeface="Times New Roman" panose="02020603050405020304" pitchFamily="18" charset="0"/>
              <a:ea typeface="Times New Roman" panose="02020603050405020304" pitchFamily="18" charset="0"/>
            </a:endParaRPr>
          </a:p>
          <a:p>
            <a:pPr marL="0" marR="0" eaLnBrk="0" fontAlgn="base" hangingPunct="0">
              <a:spcBef>
                <a:spcPts val="430"/>
              </a:spcBef>
              <a:spcAft>
                <a:spcPts val="0"/>
              </a:spcAft>
            </a:pPr>
            <a:r>
              <a:rPr lang="en-US" sz="1800" kern="1200" dirty="0">
                <a:effectLst/>
                <a:latin typeface="Times New Roman" panose="02020603050405020304" pitchFamily="18" charset="0"/>
                <a:ea typeface="+mn-ea"/>
              </a:rPr>
              <a:t> </a:t>
            </a:r>
            <a:endParaRPr lang="en-US" sz="1800" dirty="0">
              <a:effectLst/>
              <a:latin typeface="Times New Roman" panose="02020603050405020304" pitchFamily="18" charset="0"/>
              <a:ea typeface="Times New Roman" panose="02020603050405020304" pitchFamily="18" charset="0"/>
            </a:endParaRPr>
          </a:p>
          <a:p>
            <a:pPr marL="0" marR="0" eaLnBrk="0" fontAlgn="base" hangingPunct="0">
              <a:spcBef>
                <a:spcPts val="430"/>
              </a:spcBef>
              <a:spcAft>
                <a:spcPts val="0"/>
              </a:spcAft>
            </a:pPr>
            <a:r>
              <a:rPr lang="en-US" sz="1800" kern="1200" dirty="0">
                <a:effectLst/>
                <a:latin typeface="Times New Roman" panose="02020603050405020304" pitchFamily="18" charset="0"/>
                <a:ea typeface="+mn-ea"/>
              </a:rPr>
              <a:t>At this stage in the presentation it’s important to know that a National Historic Trail Feasibility Study evaluates the eligibility, feasibility, suitability, and desirability of designating a route as a new national historic trail.</a:t>
            </a:r>
            <a:endParaRPr lang="en-US" sz="1800" dirty="0">
              <a:effectLst/>
              <a:latin typeface="Times New Roman" panose="02020603050405020304" pitchFamily="18" charset="0"/>
              <a:ea typeface="Times New Roman" panose="02020603050405020304" pitchFamily="18" charset="0"/>
            </a:endParaRPr>
          </a:p>
          <a:p>
            <a:pPr marL="0" marR="0" eaLnBrk="0" fontAlgn="base" hangingPunct="0">
              <a:spcBef>
                <a:spcPts val="430"/>
              </a:spcBef>
              <a:spcAft>
                <a:spcPts val="0"/>
              </a:spcAft>
            </a:pPr>
            <a:r>
              <a:rPr lang="en-US" sz="1800" kern="1200" dirty="0">
                <a:effectLst/>
                <a:latin typeface="Times New Roman" panose="02020603050405020304" pitchFamily="18" charset="0"/>
                <a:ea typeface="+mn-ea"/>
              </a:rPr>
              <a:t> </a:t>
            </a:r>
            <a:endParaRPr lang="en-US" sz="1800" dirty="0">
              <a:effectLst/>
              <a:latin typeface="Times New Roman" panose="02020603050405020304" pitchFamily="18" charset="0"/>
              <a:ea typeface="Times New Roman" panose="02020603050405020304" pitchFamily="18" charset="0"/>
            </a:endParaRPr>
          </a:p>
          <a:p>
            <a:pPr marL="0" marR="0" eaLnBrk="0" fontAlgn="base" hangingPunct="0">
              <a:spcBef>
                <a:spcPts val="430"/>
              </a:spcBef>
              <a:spcAft>
                <a:spcPts val="0"/>
              </a:spcAft>
            </a:pPr>
            <a:r>
              <a:rPr lang="en-US" sz="1800" kern="1200" dirty="0">
                <a:effectLst/>
                <a:latin typeface="Times New Roman" panose="02020603050405020304" pitchFamily="18" charset="0"/>
                <a:ea typeface="+mn-ea"/>
              </a:rPr>
              <a:t>The determination of eligibility is based on criteria that are found in the National Trails System Act.</a:t>
            </a:r>
            <a:endParaRPr lang="en-US" sz="1800" dirty="0">
              <a:effectLst/>
              <a:latin typeface="Times New Roman" panose="02020603050405020304" pitchFamily="18" charset="0"/>
              <a:ea typeface="Times New Roman" panose="02020603050405020304" pitchFamily="18" charset="0"/>
            </a:endParaRPr>
          </a:p>
          <a:p>
            <a:pPr marL="0" marR="0" eaLnBrk="0" fontAlgn="base" hangingPunct="0">
              <a:spcBef>
                <a:spcPts val="430"/>
              </a:spcBef>
              <a:spcAft>
                <a:spcPts val="0"/>
              </a:spcAft>
            </a:pPr>
            <a:r>
              <a:rPr lang="en-US" sz="1800" kern="1200" dirty="0">
                <a:effectLst/>
                <a:latin typeface="Times New Roman" panose="02020603050405020304" pitchFamily="18" charset="0"/>
                <a:ea typeface="+mn-ea"/>
              </a:rPr>
              <a:t> </a:t>
            </a:r>
            <a:endParaRPr lang="en-US" sz="1800" dirty="0">
              <a:effectLst/>
              <a:latin typeface="Times New Roman" panose="02020603050405020304" pitchFamily="18" charset="0"/>
              <a:ea typeface="Times New Roman" panose="02020603050405020304" pitchFamily="18" charset="0"/>
            </a:endParaRPr>
          </a:p>
          <a:p>
            <a:pPr marL="0" marR="0" eaLnBrk="0" fontAlgn="base" hangingPunct="0">
              <a:spcBef>
                <a:spcPts val="430"/>
              </a:spcBef>
              <a:spcAft>
                <a:spcPts val="0"/>
              </a:spcAft>
            </a:pPr>
            <a:r>
              <a:rPr lang="en-US" sz="1800" kern="1200" dirty="0">
                <a:effectLst/>
                <a:latin typeface="Times New Roman" panose="02020603050405020304" pitchFamily="18" charset="0"/>
                <a:ea typeface="+mn-ea"/>
              </a:rPr>
              <a:t>When the National Park Service completes the study, it submits it to Congress for its consideration.</a:t>
            </a:r>
            <a:endParaRPr lang="en-US" sz="1800" dirty="0">
              <a:effectLst/>
              <a:latin typeface="Times New Roman" panose="02020603050405020304" pitchFamily="18" charset="0"/>
              <a:ea typeface="Times New Roman" panose="02020603050405020304" pitchFamily="18" charset="0"/>
            </a:endParaRPr>
          </a:p>
          <a:p>
            <a:pPr marL="0" marR="0" eaLnBrk="0" fontAlgn="base" hangingPunct="0">
              <a:spcBef>
                <a:spcPts val="430"/>
              </a:spcBef>
              <a:spcAft>
                <a:spcPts val="0"/>
              </a:spcAft>
            </a:pPr>
            <a:r>
              <a:rPr lang="en-US" sz="1800" kern="1200" dirty="0">
                <a:effectLst/>
                <a:latin typeface="Times New Roman" panose="02020603050405020304" pitchFamily="18" charset="0"/>
                <a:ea typeface="+mn-ea"/>
              </a:rPr>
              <a:t> </a:t>
            </a:r>
            <a:endParaRPr lang="en-US" sz="1800" dirty="0">
              <a:effectLst/>
              <a:latin typeface="Times New Roman" panose="02020603050405020304" pitchFamily="18" charset="0"/>
              <a:ea typeface="Times New Roman" panose="02020603050405020304" pitchFamily="18" charset="0"/>
            </a:endParaRPr>
          </a:p>
          <a:p>
            <a:pPr marL="0" marR="0" eaLnBrk="0" fontAlgn="base" hangingPunct="0">
              <a:spcBef>
                <a:spcPts val="430"/>
              </a:spcBef>
              <a:spcAft>
                <a:spcPts val="0"/>
              </a:spcAft>
            </a:pPr>
            <a:r>
              <a:rPr lang="en-US" sz="1800" kern="1200" dirty="0">
                <a:effectLst/>
                <a:latin typeface="Times New Roman" panose="02020603050405020304" pitchFamily="18" charset="0"/>
                <a:ea typeface="+mn-ea"/>
              </a:rPr>
              <a:t>So it’s important to understand that the study in itself does not establish a new National Historic Trail, only congress has that authority through subsequent legislative action. </a:t>
            </a:r>
            <a:endParaRPr lang="en-US" sz="1800" dirty="0">
              <a:effectLst/>
              <a:latin typeface="Times New Roman" panose="02020603050405020304" pitchFamily="18" charset="0"/>
              <a:ea typeface="Times New Roman" panose="02020603050405020304" pitchFamily="18" charset="0"/>
            </a:endParaRPr>
          </a:p>
          <a:p>
            <a:pPr marL="0" marR="0" eaLnBrk="0" fontAlgn="base" hangingPunct="0">
              <a:spcBef>
                <a:spcPts val="430"/>
              </a:spcBef>
              <a:spcAft>
                <a:spcPts val="0"/>
              </a:spcAft>
            </a:pPr>
            <a:r>
              <a:rPr lang="en-US" sz="1800" kern="1200" dirty="0">
                <a:effectLst/>
                <a:latin typeface="Times New Roman" panose="02020603050405020304" pitchFamily="18" charset="0"/>
                <a:ea typeface="+mn-ea"/>
              </a:rPr>
              <a:t> </a:t>
            </a:r>
            <a:endParaRPr lang="en-US" sz="1800" dirty="0">
              <a:effectLst/>
              <a:latin typeface="Times New Roman" panose="02020603050405020304" pitchFamily="18" charset="0"/>
              <a:ea typeface="Times New Roman" panose="02020603050405020304" pitchFamily="18" charset="0"/>
            </a:endParaRPr>
          </a:p>
          <a:p>
            <a:pPr marL="0" marR="0" eaLnBrk="0" fontAlgn="base" hangingPunct="0">
              <a:spcBef>
                <a:spcPts val="430"/>
              </a:spcBef>
              <a:spcAft>
                <a:spcPts val="0"/>
              </a:spcAft>
            </a:pPr>
            <a:r>
              <a:rPr lang="en-US" sz="1800" kern="1200" dirty="0">
                <a:effectLst/>
                <a:latin typeface="Times New Roman" panose="02020603050405020304" pitchFamily="18" charset="0"/>
                <a:ea typeface="+mn-ea"/>
              </a:rPr>
              <a:t>It’s also important to understand that the study will not be making a recommendation for or against designation of a Pike National Historic Trail. We simply are determining eligibility and feasibility in this study process.</a:t>
            </a:r>
            <a:endParaRPr lang="en-US" sz="1800" dirty="0">
              <a:effectLst/>
              <a:latin typeface="Times New Roman" panose="02020603050405020304" pitchFamily="18" charset="0"/>
              <a:ea typeface="Times New Roman" panose="02020603050405020304" pitchFamily="18" charset="0"/>
            </a:endParaRPr>
          </a:p>
          <a:p>
            <a:pPr>
              <a:buClr>
                <a:schemeClr val="tx1"/>
              </a:buClr>
              <a:buSzPct val="100000"/>
              <a:buFont typeface="Arial" panose="020B0604020202020204" pitchFamily="34" charset="0"/>
              <a:buNone/>
            </a:pPr>
            <a:endParaRPr lang="en-US" sz="1800" dirty="0">
              <a:effectLst/>
            </a:endParaRPr>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9BF5C16-6141-41E4-B15E-D1220914ED88}" type="slidenum">
              <a:rPr kumimoji="0" 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21396756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a:extLst>
              <a:ext uri="{FF2B5EF4-FFF2-40B4-BE49-F238E27FC236}">
                <a16:creationId xmlns:a16="http://schemas.microsoft.com/office/drawing/2014/main" id="{80F5D77B-86DE-4730-A893-F604C677E9F6}"/>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4890CE89-D689-4253-A121-6BFBAEA765A7}"/>
              </a:ext>
            </a:extLst>
          </p:cNvPr>
          <p:cNvSpPr>
            <a:spLocks noGrp="1"/>
          </p:cNvSpPr>
          <p:nvPr>
            <p:ph type="body" idx="1"/>
          </p:nvPr>
        </p:nvSpPr>
        <p:spPr/>
        <p:txBody>
          <a:bodyPr/>
          <a:lstStyle/>
          <a:p>
            <a:pPr marL="0" marR="0" eaLnBrk="0" fontAlgn="base" hangingPunct="0"/>
            <a:r>
              <a:rPr lang="en-US" sz="1200" kern="1200" dirty="0">
                <a:effectLst/>
                <a:latin typeface="Times New Roman" panose="02020603050405020304" pitchFamily="18" charset="0"/>
                <a:ea typeface="+mn-ea"/>
              </a:rPr>
              <a:t>For a broad-overview, here is a map of the proposed Pike NHT, which represents the route taken by Lieutenant Pike during his 1806-1807 expedition into the southern portion of the Louisiana Purchase and into what was then the northern edge of the Spanish colonial empire, and what is today the American Southwest.</a:t>
            </a:r>
          </a:p>
          <a:p>
            <a:pPr marL="0" marR="0" eaLnBrk="0" fontAlgn="base" hangingPunct="0"/>
            <a:endParaRPr lang="en-US" sz="1200" dirty="0">
              <a:effectLst/>
              <a:latin typeface="Times New Roman" panose="02020603050405020304" pitchFamily="18" charset="0"/>
              <a:ea typeface="Times New Roman" panose="02020603050405020304" pitchFamily="18" charset="0"/>
            </a:endParaRPr>
          </a:p>
          <a:p>
            <a:pPr marL="0" marR="0" eaLnBrk="0" fontAlgn="base" hangingPunct="0"/>
            <a:r>
              <a:rPr lang="en-US" sz="1200" kern="1200" dirty="0">
                <a:effectLst/>
                <a:latin typeface="Times New Roman" panose="02020603050405020304" pitchFamily="18" charset="0"/>
                <a:ea typeface="+mn-ea"/>
              </a:rPr>
              <a:t>The trail begins in Fort Bellefontaine, Missouri and ends in Natchitoches, Louisiana. It spans approximately 2,600 miles, intersecting the states of Missouri, Kansas, Nebraska, Colorado, New Mexico, Texas, and Louisiana, with an additional 1,000 miles of trail passing through three states in Mexico. </a:t>
            </a:r>
          </a:p>
          <a:p>
            <a:pPr marL="0" marR="0" eaLnBrk="0" fontAlgn="base" hangingPunct="0"/>
            <a:endParaRPr lang="en-US" sz="1200" kern="1200" dirty="0">
              <a:effectLst/>
              <a:latin typeface="Times New Roman" panose="02020603050405020304" pitchFamily="18" charset="0"/>
              <a:ea typeface="+mn-ea"/>
            </a:endParaRPr>
          </a:p>
          <a:p>
            <a:pPr marL="0" marR="0" eaLnBrk="0" fontAlgn="base" hangingPunct="0"/>
            <a:r>
              <a:rPr lang="en-US" sz="1200" kern="1200" dirty="0">
                <a:effectLst/>
                <a:latin typeface="Times New Roman" panose="02020603050405020304" pitchFamily="18" charset="0"/>
                <a:ea typeface="+mn-ea"/>
              </a:rPr>
              <a:t>The section of trail which traverses Mexico is not eligible for designation as it falls outside of the United States. </a:t>
            </a:r>
          </a:p>
          <a:p>
            <a:pPr marL="0" marR="0" eaLnBrk="0" fontAlgn="base" hangingPunct="0"/>
            <a:endParaRPr lang="en-US" sz="1200" dirty="0">
              <a:effectLst/>
              <a:latin typeface="Times New Roman" panose="02020603050405020304" pitchFamily="18" charset="0"/>
              <a:ea typeface="Times New Roman" panose="02020603050405020304" pitchFamily="18" charset="0"/>
            </a:endParaRPr>
          </a:p>
          <a:p>
            <a:pPr marL="0" marR="0" eaLnBrk="0" fontAlgn="base" hangingPunct="0"/>
            <a:r>
              <a:rPr lang="en-US" sz="1200" kern="1200" dirty="0">
                <a:effectLst/>
                <a:latin typeface="Times New Roman" panose="02020603050405020304" pitchFamily="18" charset="0"/>
                <a:ea typeface="+mn-ea"/>
              </a:rPr>
              <a:t>So there are a couple of things to note here.</a:t>
            </a:r>
          </a:p>
          <a:p>
            <a:pPr marL="0" marR="0" eaLnBrk="0" fontAlgn="base" hangingPunct="0"/>
            <a:endParaRPr lang="en-US" sz="1200" dirty="0">
              <a:effectLst/>
              <a:latin typeface="Times New Roman" panose="02020603050405020304" pitchFamily="18" charset="0"/>
              <a:ea typeface="Times New Roman" panose="02020603050405020304" pitchFamily="18" charset="0"/>
            </a:endParaRPr>
          </a:p>
          <a:p>
            <a:pPr marL="0" marR="0" eaLnBrk="0" fontAlgn="base" hangingPunct="0"/>
            <a:r>
              <a:rPr lang="en-US" sz="1200" kern="1200" dirty="0">
                <a:effectLst/>
                <a:latin typeface="Times New Roman" panose="02020603050405020304" pitchFamily="18" charset="0"/>
                <a:ea typeface="+mn-ea"/>
              </a:rPr>
              <a:t>The routes under study for this proposed National Historic Trail include two dis-contiguous and lengthy segments in the U.S.</a:t>
            </a:r>
          </a:p>
          <a:p>
            <a:pPr marL="0" marR="0" eaLnBrk="0" fontAlgn="base" hangingPunct="0"/>
            <a:endParaRPr lang="en-US" sz="1200" dirty="0">
              <a:effectLst/>
              <a:latin typeface="Times New Roman" panose="02020603050405020304" pitchFamily="18" charset="0"/>
              <a:ea typeface="Times New Roman" panose="02020603050405020304" pitchFamily="18" charset="0"/>
            </a:endParaRPr>
          </a:p>
          <a:p>
            <a:pPr marL="0" marR="0" eaLnBrk="0" fontAlgn="base" hangingPunct="0"/>
            <a:r>
              <a:rPr lang="en-US" sz="1200" kern="1200" dirty="0">
                <a:effectLst/>
                <a:latin typeface="Times New Roman" panose="02020603050405020304" pitchFamily="18" charset="0"/>
                <a:ea typeface="+mn-ea"/>
              </a:rPr>
              <a:t>Another thing to recognize is that this map also depicts established National Historic Trails: It's notable and an important consideration in determining suitability that the proposed Pike NHT draft route overlays and intersects several established NHTs that Pike’s route is closely associated with both geographically and at times thematically, including the Lewis and Clark, Santa Fe, the Old Spanish, El Camino Real de Tierra </a:t>
            </a:r>
            <a:r>
              <a:rPr lang="en-US" sz="1200" kern="1200" dirty="0" err="1">
                <a:effectLst/>
                <a:latin typeface="Times New Roman" panose="02020603050405020304" pitchFamily="18" charset="0"/>
                <a:ea typeface="+mn-ea"/>
              </a:rPr>
              <a:t>Adentro</a:t>
            </a:r>
            <a:r>
              <a:rPr lang="en-US" sz="1200" kern="1200" dirty="0">
                <a:effectLst/>
                <a:latin typeface="Times New Roman" panose="02020603050405020304" pitchFamily="18" charset="0"/>
                <a:ea typeface="+mn-ea"/>
              </a:rPr>
              <a:t>, and El Camino Real de los </a:t>
            </a:r>
            <a:r>
              <a:rPr lang="en-US" sz="1200" kern="1200" dirty="0" err="1">
                <a:effectLst/>
                <a:latin typeface="Times New Roman" panose="02020603050405020304" pitchFamily="18" charset="0"/>
                <a:ea typeface="+mn-ea"/>
              </a:rPr>
              <a:t>Tejas</a:t>
            </a:r>
            <a:r>
              <a:rPr lang="en-US" sz="1200" kern="1200" dirty="0">
                <a:effectLst/>
                <a:latin typeface="Times New Roman" panose="02020603050405020304" pitchFamily="18" charset="0"/>
                <a:ea typeface="+mn-ea"/>
              </a:rPr>
              <a:t> national historic trails. </a:t>
            </a:r>
            <a:endParaRPr lang="en-US" sz="1200" dirty="0">
              <a:effectLst/>
              <a:latin typeface="Times New Roman" panose="02020603050405020304" pitchFamily="18" charset="0"/>
              <a:ea typeface="Times New Roman" panose="02020603050405020304" pitchFamily="18" charset="0"/>
            </a:endParaRPr>
          </a:p>
          <a:p>
            <a:pPr marL="457200" eaLnBrk="1" fontAlgn="t" hangingPunct="1">
              <a:spcBef>
                <a:spcPts val="0"/>
              </a:spcBef>
              <a:spcAft>
                <a:spcPts val="0"/>
              </a:spcAft>
              <a:defRPr/>
            </a:pPr>
            <a:endParaRPr lang="en-US" dirty="0"/>
          </a:p>
        </p:txBody>
      </p:sp>
      <p:sp>
        <p:nvSpPr>
          <p:cNvPr id="8196" name="Slide Number Placeholder 3">
            <a:extLst>
              <a:ext uri="{FF2B5EF4-FFF2-40B4-BE49-F238E27FC236}">
                <a16:creationId xmlns:a16="http://schemas.microsoft.com/office/drawing/2014/main" id="{21E31962-C1F5-4A1A-B2C8-85DE434D4E4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004ACA46-EE34-4CCD-91E3-E199BBD27F94}" type="slidenum">
              <a:rPr kumimoji="0" lang="en-US" alt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12</a:t>
            </a:fld>
            <a:endParaRPr kumimoji="0" lang="en-US" alt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886F693A-828E-4235-89BF-DF5B2A70BA86}"/>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C4A2EE24-66D3-4821-87F9-428329890707}"/>
              </a:ext>
            </a:extLst>
          </p:cNvPr>
          <p:cNvSpPr>
            <a:spLocks noGrp="1"/>
          </p:cNvSpPr>
          <p:nvPr>
            <p:ph type="body" idx="1"/>
          </p:nvPr>
        </p:nvSpPr>
        <p:spPr/>
        <p:txBody>
          <a:bodyPr/>
          <a:lstStyle/>
          <a:p>
            <a:pPr marL="0" marR="0" eaLnBrk="0" fontAlgn="base" hangingPunct="0"/>
            <a:r>
              <a:rPr lang="en-US" sz="1200" kern="1200" dirty="0">
                <a:effectLst/>
                <a:latin typeface="Times New Roman" panose="02020603050405020304" pitchFamily="18" charset="0"/>
                <a:ea typeface="+mn-ea"/>
              </a:rPr>
              <a:t>The context for understanding Pike's expedition and its place in American history is most easily related to a pivotal moment in American History that most of us will remember from our earliest history lessons—the Louisiana Purchase of 1803. In that action during the administration of President Thomas Jefferson, the US acquired from France, a huge swath of territory west of the Mississippi River that included most of the Great Plains up to the Rocky Mountains.</a:t>
            </a:r>
          </a:p>
          <a:p>
            <a:pPr marL="0" marR="0" eaLnBrk="0" fontAlgn="base" hangingPunct="0"/>
            <a:endParaRPr lang="en-US" sz="1200" dirty="0">
              <a:effectLst/>
              <a:latin typeface="Times New Roman" panose="02020603050405020304" pitchFamily="18" charset="0"/>
              <a:ea typeface="Times New Roman" panose="02020603050405020304" pitchFamily="18" charset="0"/>
            </a:endParaRPr>
          </a:p>
          <a:p>
            <a:pPr marL="0" marR="0" eaLnBrk="0" fontAlgn="base" hangingPunct="0"/>
            <a:r>
              <a:rPr lang="en-US" sz="1200" kern="1200" dirty="0">
                <a:effectLst/>
                <a:latin typeface="Times New Roman" panose="02020603050405020304" pitchFamily="18" charset="0"/>
                <a:ea typeface="+mn-ea"/>
              </a:rPr>
              <a:t>As this map shows, the purchase nearly doubled the territorial size of the U.S., and established a new western boundary for the young nation. </a:t>
            </a:r>
          </a:p>
          <a:p>
            <a:pPr marL="0" marR="0" eaLnBrk="0" fontAlgn="base" hangingPunct="0"/>
            <a:endParaRPr lang="en-US" sz="1200" kern="1200" dirty="0">
              <a:effectLst/>
              <a:latin typeface="Times New Roman" panose="02020603050405020304" pitchFamily="18" charset="0"/>
              <a:ea typeface="+mn-ea"/>
            </a:endParaRPr>
          </a:p>
          <a:p>
            <a:pPr marL="0" marR="0" eaLnBrk="0" fontAlgn="base" hangingPunct="0"/>
            <a:r>
              <a:rPr lang="en-US" sz="1200" kern="1200" dirty="0">
                <a:effectLst/>
                <a:latin typeface="Times New Roman" panose="02020603050405020304" pitchFamily="18" charset="0"/>
                <a:ea typeface="+mn-ea"/>
              </a:rPr>
              <a:t>The terms of the purchase from France also gave the US sole treaty making authority with the indigenous tribes in the purchase lands, at least as far as France and the U.S. were concerned. </a:t>
            </a:r>
          </a:p>
          <a:p>
            <a:pPr marL="0" marR="0" eaLnBrk="0" fontAlgn="base" hangingPunct="0"/>
            <a:endParaRPr lang="en-US" sz="1200" kern="1200" dirty="0">
              <a:effectLst/>
              <a:latin typeface="Times New Roman" panose="02020603050405020304" pitchFamily="18" charset="0"/>
              <a:ea typeface="+mn-ea"/>
            </a:endParaRPr>
          </a:p>
          <a:p>
            <a:pPr marL="0" marR="0" eaLnBrk="0" fontAlgn="base" hangingPunct="0"/>
            <a:r>
              <a:rPr lang="en-US" sz="1200" kern="1200" dirty="0">
                <a:effectLst/>
                <a:latin typeface="Times New Roman" panose="02020603050405020304" pitchFamily="18" charset="0"/>
                <a:ea typeface="+mn-ea"/>
              </a:rPr>
              <a:t>However, the purchase wasn't recognized by the Spanish government, which would have significant consequences over the next several decades, for relations between Spain, the Mexican Republic after 1821, and the United States. </a:t>
            </a:r>
            <a:endParaRPr lang="en-US" sz="1200" dirty="0">
              <a:effectLst/>
              <a:latin typeface="Times New Roman" panose="02020603050405020304" pitchFamily="18" charset="0"/>
              <a:ea typeface="Times New Roman" panose="02020603050405020304" pitchFamily="18" charset="0"/>
            </a:endParaRPr>
          </a:p>
          <a:p>
            <a:pPr>
              <a:defRPr/>
            </a:pPr>
            <a:r>
              <a:rPr lang="en-US" dirty="0">
                <a:cs typeface="Calibri"/>
              </a:rPr>
              <a:t>. </a:t>
            </a:r>
            <a:endParaRPr lang="en-US" dirty="0"/>
          </a:p>
        </p:txBody>
      </p:sp>
      <p:sp>
        <p:nvSpPr>
          <p:cNvPr id="13316" name="Slide Number Placeholder 3">
            <a:extLst>
              <a:ext uri="{FF2B5EF4-FFF2-40B4-BE49-F238E27FC236}">
                <a16:creationId xmlns:a16="http://schemas.microsoft.com/office/drawing/2014/main" id="{623234F4-AEED-4703-9F0F-A9E0985A409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62F1A059-304A-4F17-9352-693CDCD6BBE1}" type="slidenum">
              <a:rPr kumimoji="0" lang="en-US" alt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13</a:t>
            </a:fld>
            <a:endParaRPr kumimoji="0" lang="en-US" alt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886F693A-828E-4235-89BF-DF5B2A70BA86}"/>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C4A2EE24-66D3-4821-87F9-428329890707}"/>
              </a:ext>
            </a:extLst>
          </p:cNvPr>
          <p:cNvSpPr>
            <a:spLocks noGrp="1"/>
          </p:cNvSpPr>
          <p:nvPr>
            <p:ph type="body" idx="1"/>
          </p:nvPr>
        </p:nvSpPr>
        <p:spPr/>
        <p:txBody>
          <a:bodyPr/>
          <a:lstStyle/>
          <a:p>
            <a:pPr marL="0" marR="0" eaLnBrk="0" fontAlgn="base" hangingPunct="0"/>
            <a:r>
              <a:rPr lang="en-US" sz="1200" kern="1200" dirty="0">
                <a:effectLst/>
                <a:latin typeface="Times New Roman" panose="02020603050405020304" pitchFamily="18" charset="0"/>
                <a:ea typeface="+mn-ea"/>
              </a:rPr>
              <a:t>So there are a couple of things that are key to understanding historical context and features of Pike's trail. </a:t>
            </a:r>
          </a:p>
          <a:p>
            <a:pPr marL="0" marR="0" eaLnBrk="0" fontAlgn="base" hangingPunct="0"/>
            <a:endParaRPr lang="en-US" sz="1200" dirty="0">
              <a:effectLst/>
              <a:latin typeface="Times New Roman" panose="02020603050405020304" pitchFamily="18" charset="0"/>
              <a:ea typeface="Times New Roman" panose="02020603050405020304" pitchFamily="18" charset="0"/>
            </a:endParaRPr>
          </a:p>
          <a:p>
            <a:pPr marL="0" marR="0"/>
            <a:r>
              <a:rPr lang="en-US" sz="1200" kern="1200" dirty="0">
                <a:effectLst/>
                <a:latin typeface="Times New Roman" panose="02020603050405020304" pitchFamily="18" charset="0"/>
                <a:ea typeface="+mn-ea"/>
              </a:rPr>
              <a:t>Mexico, then known as New Spain, was the focus of Spanish colonization in North America, but the Crown’s territorial holdings included most of the American West, as you see in this map.</a:t>
            </a:r>
          </a:p>
          <a:p>
            <a:pPr marL="0" marR="0"/>
            <a:endParaRPr lang="en-US" sz="1200" dirty="0">
              <a:effectLst/>
              <a:latin typeface="Times New Roman" panose="02020603050405020304" pitchFamily="18" charset="0"/>
              <a:ea typeface="Times New Roman" panose="02020603050405020304" pitchFamily="18" charset="0"/>
            </a:endParaRPr>
          </a:p>
          <a:p>
            <a:pPr marL="0" marR="0"/>
            <a:r>
              <a:rPr lang="en-US" sz="1200" kern="1200" dirty="0">
                <a:effectLst/>
                <a:latin typeface="Times New Roman" panose="02020603050405020304" pitchFamily="18" charset="0"/>
                <a:ea typeface="+mn-ea"/>
              </a:rPr>
              <a:t>Spain’s territorial borders in the American West were ill-defined and the Louisiana Purchase challenged, for the Spanish Crown, the belief that the Mississippi River was the international frontier.</a:t>
            </a:r>
          </a:p>
          <a:p>
            <a:pPr marL="0" marR="0"/>
            <a:endParaRPr lang="en-US" sz="1200" dirty="0">
              <a:effectLst/>
              <a:latin typeface="Times New Roman" panose="02020603050405020304" pitchFamily="18" charset="0"/>
              <a:ea typeface="Times New Roman" panose="02020603050405020304" pitchFamily="18" charset="0"/>
            </a:endParaRPr>
          </a:p>
          <a:p>
            <a:pPr marL="0" marR="0"/>
            <a:r>
              <a:rPr lang="en-US" sz="1200" kern="1200" dirty="0">
                <a:effectLst/>
                <a:latin typeface="Times New Roman" panose="02020603050405020304" pitchFamily="18" charset="0"/>
                <a:ea typeface="+mn-ea"/>
              </a:rPr>
              <a:t>Spanish institutions across Mexico’s northern frontier were well established after nearly two centuries of settlement, but population was sparse, economic production was low, and the territory was vast. </a:t>
            </a:r>
          </a:p>
          <a:p>
            <a:pPr marL="0" marR="0"/>
            <a:endParaRPr lang="en-US" sz="1200" dirty="0">
              <a:effectLst/>
              <a:latin typeface="Times New Roman" panose="02020603050405020304" pitchFamily="18" charset="0"/>
              <a:ea typeface="Times New Roman" panose="02020603050405020304" pitchFamily="18" charset="0"/>
            </a:endParaRPr>
          </a:p>
          <a:p>
            <a:pPr marL="0" marR="0"/>
            <a:r>
              <a:rPr lang="en-US" sz="1200" kern="1200" dirty="0">
                <a:effectLst/>
                <a:latin typeface="Times New Roman" panose="02020603050405020304" pitchFamily="18" charset="0"/>
                <a:ea typeface="+mn-ea"/>
              </a:rPr>
              <a:t>For many in the Spanish Empire, the greatest value to holding these lands was to serve as a buffer to the rest of Mexico against incursions from the British, French, and Americans; and the indigenous empires that held sway over the expansive northern lands.</a:t>
            </a:r>
            <a:endParaRPr lang="en-US" sz="1200" dirty="0">
              <a:effectLst/>
              <a:latin typeface="Times New Roman" panose="02020603050405020304" pitchFamily="18" charset="0"/>
              <a:ea typeface="Times New Roman" panose="02020603050405020304" pitchFamily="18" charset="0"/>
            </a:endParaRPr>
          </a:p>
          <a:p>
            <a:pPr marL="171344" lvl="0" indent="-171450" eaLnBrk="1" hangingPunct="1">
              <a:spcBef>
                <a:spcPct val="0"/>
              </a:spcBef>
              <a:buFontTx/>
              <a:buChar char="•"/>
              <a:defRPr/>
            </a:pPr>
            <a:endParaRPr lang="en-US" altLang="en-US" dirty="0"/>
          </a:p>
          <a:p>
            <a:pPr marL="171450" indent="-171450" eaLnBrk="1" hangingPunct="1">
              <a:spcBef>
                <a:spcPct val="0"/>
              </a:spcBef>
              <a:buFontTx/>
              <a:buChar char="•"/>
              <a:defRPr/>
            </a:pPr>
            <a:endParaRPr lang="en-US" altLang="en-US" dirty="0"/>
          </a:p>
          <a:p>
            <a:pPr marL="171450" indent="-171450" eaLnBrk="1" hangingPunct="1">
              <a:spcBef>
                <a:spcPct val="0"/>
              </a:spcBef>
              <a:buFontTx/>
              <a:buChar char="•"/>
              <a:defRPr/>
            </a:pPr>
            <a:endParaRPr lang="en-US" altLang="en-US" dirty="0"/>
          </a:p>
          <a:p>
            <a:pPr eaLnBrk="1" hangingPunct="1">
              <a:defRPr/>
            </a:pPr>
            <a:endParaRPr lang="en-US" dirty="0"/>
          </a:p>
        </p:txBody>
      </p:sp>
      <p:sp>
        <p:nvSpPr>
          <p:cNvPr id="13316" name="Slide Number Placeholder 3">
            <a:extLst>
              <a:ext uri="{FF2B5EF4-FFF2-40B4-BE49-F238E27FC236}">
                <a16:creationId xmlns:a16="http://schemas.microsoft.com/office/drawing/2014/main" id="{623234F4-AEED-4703-9F0F-A9E0985A409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62F1A059-304A-4F17-9352-693CDCD6BBE1}" type="slidenum">
              <a:rPr kumimoji="0" lang="en-US" alt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14</a:t>
            </a:fld>
            <a:endParaRPr kumimoji="0" lang="en-US" alt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11651141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886F693A-828E-4235-89BF-DF5B2A70BA86}"/>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C4A2EE24-66D3-4821-87F9-428329890707}"/>
              </a:ext>
            </a:extLst>
          </p:cNvPr>
          <p:cNvSpPr>
            <a:spLocks noGrp="1"/>
          </p:cNvSpPr>
          <p:nvPr>
            <p:ph type="body" idx="1"/>
          </p:nvPr>
        </p:nvSpPr>
        <p:spPr/>
        <p:txBody>
          <a:bodyPr/>
          <a:lstStyle/>
          <a:p>
            <a:pPr marL="1085744" lvl="2" indent="-171450" eaLnBrk="1" hangingPunct="1">
              <a:spcBef>
                <a:spcPct val="0"/>
              </a:spcBef>
              <a:buFontTx/>
              <a:buChar char="•"/>
              <a:defRPr/>
            </a:pPr>
            <a:endParaRPr lang="en-US" altLang="en-US" dirty="0"/>
          </a:p>
          <a:p>
            <a:pPr marL="0" marR="0"/>
            <a:r>
              <a:rPr lang="en-US" sz="1200" kern="1200" dirty="0">
                <a:effectLst/>
                <a:latin typeface="Times New Roman" panose="02020603050405020304" pitchFamily="18" charset="0"/>
                <a:ea typeface="+mn-ea"/>
              </a:rPr>
              <a:t>For many people, this map will challenge sensibilities about the territorial and empire jurisdictions of the American West in the early decades of the American Republic. </a:t>
            </a:r>
          </a:p>
          <a:p>
            <a:pPr marL="0" marR="0"/>
            <a:endParaRPr lang="en-US" sz="1200" kern="1200" dirty="0">
              <a:effectLst/>
              <a:latin typeface="Times New Roman" panose="02020603050405020304" pitchFamily="18" charset="0"/>
              <a:ea typeface="+mn-ea"/>
            </a:endParaRPr>
          </a:p>
          <a:p>
            <a:pPr marL="0" marR="0"/>
            <a:r>
              <a:rPr lang="en-US" sz="1200" kern="1200" dirty="0">
                <a:effectLst/>
                <a:latin typeface="Times New Roman" panose="02020603050405020304" pitchFamily="18" charset="0"/>
                <a:ea typeface="+mn-ea"/>
              </a:rPr>
              <a:t>The reality was that while Euro-cultures were jockeying for territorial claims over these vast lands in North America, in fact, Indigenous cultures, many of whom operated on an empire-like scale, dominated the lands in the Louisiana Purchase. </a:t>
            </a:r>
          </a:p>
          <a:p>
            <a:pPr marL="0" marR="0"/>
            <a:endParaRPr lang="en-US" sz="1200" dirty="0">
              <a:effectLst/>
              <a:latin typeface="Times New Roman" panose="02020603050405020304" pitchFamily="18" charset="0"/>
              <a:ea typeface="Times New Roman" panose="02020603050405020304" pitchFamily="18" charset="0"/>
            </a:endParaRPr>
          </a:p>
          <a:p>
            <a:pPr marL="0" marR="0"/>
            <a:r>
              <a:rPr lang="en-US" sz="1200" kern="1200" dirty="0">
                <a:effectLst/>
                <a:latin typeface="Times New Roman" panose="02020603050405020304" pitchFamily="18" charset="0"/>
                <a:ea typeface="+mn-ea"/>
              </a:rPr>
              <a:t>Most of the tribes had generations of experience resisting and accommodating the demands of Europeans or balancing competing European colonial powers' interests in their lands and trade. Americans were new in the area, but not unknown.</a:t>
            </a:r>
            <a:endParaRPr lang="en-US" sz="1200" dirty="0">
              <a:effectLst/>
              <a:latin typeface="Times New Roman" panose="02020603050405020304" pitchFamily="18" charset="0"/>
              <a:ea typeface="Times New Roman" panose="02020603050405020304" pitchFamily="18" charset="0"/>
            </a:endParaRPr>
          </a:p>
          <a:p>
            <a:pPr marL="0" marR="0"/>
            <a:endParaRPr lang="en-US" sz="1200" kern="1200" dirty="0">
              <a:effectLst/>
              <a:latin typeface="Times New Roman" panose="02020603050405020304" pitchFamily="18" charset="0"/>
              <a:ea typeface="+mn-ea"/>
            </a:endParaRPr>
          </a:p>
          <a:p>
            <a:pPr marL="0" marR="0"/>
            <a:r>
              <a:rPr lang="en-US" sz="1200" kern="1200" dirty="0">
                <a:effectLst/>
                <a:latin typeface="Times New Roman" panose="02020603050405020304" pitchFamily="18" charset="0"/>
                <a:ea typeface="+mn-ea"/>
              </a:rPr>
              <a:t>Best known to the Americans were the Osage, Kansas, and Pawnee, but there were others.</a:t>
            </a:r>
          </a:p>
          <a:p>
            <a:pPr marL="0" marR="0"/>
            <a:endParaRPr lang="en-US" sz="1200" dirty="0">
              <a:effectLst/>
              <a:latin typeface="Times New Roman" panose="02020603050405020304" pitchFamily="18" charset="0"/>
              <a:ea typeface="Times New Roman" panose="02020603050405020304" pitchFamily="18" charset="0"/>
            </a:endParaRPr>
          </a:p>
          <a:p>
            <a:pPr marL="0" marR="0"/>
            <a:r>
              <a:rPr lang="en-US" sz="1200" kern="1200" dirty="0">
                <a:effectLst/>
                <a:latin typeface="Times New Roman" panose="02020603050405020304" pitchFamily="18" charset="0"/>
                <a:ea typeface="+mn-ea"/>
              </a:rPr>
              <a:t>The Comanche dominated to the west and formed a strong barrier to American expansion westward, and Spanish expansion northward.</a:t>
            </a:r>
            <a:endParaRPr lang="en-US" sz="1200" dirty="0">
              <a:effectLst/>
              <a:latin typeface="Times New Roman" panose="02020603050405020304" pitchFamily="18" charset="0"/>
              <a:ea typeface="Times New Roman" panose="02020603050405020304" pitchFamily="18" charset="0"/>
            </a:endParaRPr>
          </a:p>
          <a:p>
            <a:pPr marL="171344" lvl="0" indent="-171450" eaLnBrk="1" hangingPunct="1">
              <a:spcBef>
                <a:spcPct val="0"/>
              </a:spcBef>
              <a:buFontTx/>
              <a:buChar char="•"/>
              <a:defRPr/>
            </a:pPr>
            <a:endParaRPr lang="en-US" altLang="en-US" dirty="0"/>
          </a:p>
          <a:p>
            <a:pPr marL="171450" indent="-171450" eaLnBrk="1" hangingPunct="1">
              <a:spcBef>
                <a:spcPct val="0"/>
              </a:spcBef>
              <a:buFontTx/>
              <a:buChar char="•"/>
              <a:defRPr/>
            </a:pPr>
            <a:endParaRPr lang="en-US" altLang="en-US" dirty="0"/>
          </a:p>
          <a:p>
            <a:pPr marL="171450" indent="-171450" eaLnBrk="1" hangingPunct="1">
              <a:spcBef>
                <a:spcPct val="0"/>
              </a:spcBef>
              <a:buFontTx/>
              <a:buChar char="•"/>
              <a:defRPr/>
            </a:pPr>
            <a:endParaRPr lang="en-US" altLang="en-US" dirty="0"/>
          </a:p>
          <a:p>
            <a:pPr eaLnBrk="1" hangingPunct="1">
              <a:defRPr/>
            </a:pPr>
            <a:endParaRPr lang="en-US" dirty="0"/>
          </a:p>
        </p:txBody>
      </p:sp>
      <p:sp>
        <p:nvSpPr>
          <p:cNvPr id="13316" name="Slide Number Placeholder 3">
            <a:extLst>
              <a:ext uri="{FF2B5EF4-FFF2-40B4-BE49-F238E27FC236}">
                <a16:creationId xmlns:a16="http://schemas.microsoft.com/office/drawing/2014/main" id="{623234F4-AEED-4703-9F0F-A9E0985A409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62F1A059-304A-4F17-9352-693CDCD6BBE1}" type="slidenum">
              <a:rPr kumimoji="0" lang="en-US" alt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15</a:t>
            </a:fld>
            <a:endParaRPr kumimoji="0" lang="en-US" alt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12406290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886F693A-828E-4235-89BF-DF5B2A70BA86}"/>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C4A2EE24-66D3-4821-87F9-428329890707}"/>
              </a:ext>
            </a:extLst>
          </p:cNvPr>
          <p:cNvSpPr>
            <a:spLocks noGrp="1"/>
          </p:cNvSpPr>
          <p:nvPr>
            <p:ph type="body" idx="1"/>
          </p:nvPr>
        </p:nvSpPr>
        <p:spPr/>
        <p:txBody>
          <a:bodyPr/>
          <a:lstStyle/>
          <a:p>
            <a:pPr marL="0" marR="0"/>
            <a:r>
              <a:rPr lang="en-US" sz="1200" kern="1200" dirty="0">
                <a:effectLst/>
                <a:latin typeface="Times New Roman" panose="02020603050405020304" pitchFamily="18" charset="0"/>
                <a:ea typeface="+mn-ea"/>
              </a:rPr>
              <a:t>So it was within this context that in the immediate aftermath of the Louisiana purchase that the U.S, under President Jefferson’s leadership, sent exploratory expeditions into the new American territory. </a:t>
            </a:r>
          </a:p>
          <a:p>
            <a:pPr marL="0" marR="0"/>
            <a:endParaRPr lang="en-US" sz="1200" dirty="0">
              <a:effectLst/>
              <a:latin typeface="Times New Roman" panose="02020603050405020304" pitchFamily="18" charset="0"/>
              <a:ea typeface="Times New Roman" panose="02020603050405020304" pitchFamily="18" charset="0"/>
            </a:endParaRPr>
          </a:p>
          <a:p>
            <a:pPr marL="0" marR="0"/>
            <a:r>
              <a:rPr lang="en-US" sz="1200" kern="1200" dirty="0">
                <a:effectLst/>
                <a:latin typeface="Times New Roman" panose="02020603050405020304" pitchFamily="18" charset="0"/>
                <a:ea typeface="+mn-ea"/>
              </a:rPr>
              <a:t>As this map shows, the most prominent of these expeditions was led by Meriwether Lewis and William Clark into the northern tier of lands.</a:t>
            </a:r>
          </a:p>
          <a:p>
            <a:pPr marL="0" marR="0"/>
            <a:endParaRPr lang="en-US" sz="1200" dirty="0">
              <a:effectLst/>
              <a:latin typeface="Times New Roman" panose="02020603050405020304" pitchFamily="18" charset="0"/>
              <a:ea typeface="Times New Roman" panose="02020603050405020304" pitchFamily="18" charset="0"/>
            </a:endParaRPr>
          </a:p>
          <a:p>
            <a:pPr marL="0" marR="0"/>
            <a:r>
              <a:rPr lang="en-US" sz="1200" kern="1200" dirty="0">
                <a:effectLst/>
                <a:latin typeface="Times New Roman" panose="02020603050405020304" pitchFamily="18" charset="0"/>
                <a:ea typeface="+mn-ea"/>
              </a:rPr>
              <a:t>But there were also a handful of lesser-known and generally much shorter, and  less impactful, expeditions, primarily into the southern tier of lands to explore and ultimately establish authority over, the lands north of the Red River, which the Americans considered to be the new frontier with Spanish Texas.</a:t>
            </a:r>
          </a:p>
          <a:p>
            <a:pPr marL="0" marR="0"/>
            <a:endParaRPr lang="en-US" sz="1200" dirty="0">
              <a:effectLst/>
              <a:latin typeface="Times New Roman" panose="02020603050405020304" pitchFamily="18" charset="0"/>
              <a:ea typeface="Times New Roman" panose="02020603050405020304" pitchFamily="18" charset="0"/>
            </a:endParaRPr>
          </a:p>
          <a:p>
            <a:pPr marL="0" marR="0"/>
            <a:r>
              <a:rPr lang="en-US" sz="1200" kern="1200" dirty="0">
                <a:effectLst/>
                <a:latin typeface="Times New Roman" panose="02020603050405020304" pitchFamily="18" charset="0"/>
                <a:ea typeface="+mn-ea"/>
              </a:rPr>
              <a:t>And then Pike’s expedition came in 1806.</a:t>
            </a:r>
            <a:endParaRPr lang="en-US" sz="1200" dirty="0">
              <a:effectLst/>
              <a:latin typeface="Times New Roman" panose="02020603050405020304" pitchFamily="18" charset="0"/>
              <a:ea typeface="Times New Roman" panose="02020603050405020304" pitchFamily="18" charset="0"/>
            </a:endParaRPr>
          </a:p>
          <a:p>
            <a:pPr marL="914294" lvl="2" indent="0" eaLnBrk="1" hangingPunct="1">
              <a:spcBef>
                <a:spcPct val="0"/>
              </a:spcBef>
              <a:buFontTx/>
              <a:buNone/>
              <a:defRPr/>
            </a:pPr>
            <a:endParaRPr lang="en-US" altLang="en-US" dirty="0"/>
          </a:p>
          <a:p>
            <a:pPr marL="914294" lvl="2" indent="0" eaLnBrk="1" hangingPunct="1">
              <a:spcBef>
                <a:spcPct val="0"/>
              </a:spcBef>
              <a:buFontTx/>
              <a:buNone/>
              <a:defRPr/>
            </a:pPr>
            <a:r>
              <a:rPr lang="en-US" altLang="en-US" dirty="0"/>
              <a:t>[Don’t read: </a:t>
            </a:r>
          </a:p>
          <a:p>
            <a:pPr marL="1085744" marR="0" lvl="2" indent="-171450" algn="l" defTabSz="914400" rtl="0" eaLnBrk="1" fontAlgn="base" latinLnBrk="0" hangingPunct="1">
              <a:lnSpc>
                <a:spcPct val="100000"/>
              </a:lnSpc>
              <a:spcBef>
                <a:spcPct val="0"/>
              </a:spcBef>
              <a:spcAft>
                <a:spcPct val="0"/>
              </a:spcAft>
              <a:buClrTx/>
              <a:buSzTx/>
              <a:buFontTx/>
              <a:buChar char="•"/>
              <a:tabLst/>
              <a:defRPr/>
            </a:pPr>
            <a:r>
              <a:rPr lang="en-US" altLang="en-US" dirty="0">
                <a:solidFill>
                  <a:srgbClr val="FF0000"/>
                </a:solidFill>
              </a:rPr>
              <a:t>Lewis + Clark, 1804-06</a:t>
            </a:r>
          </a:p>
          <a:p>
            <a:pPr marL="1085744" marR="0" lvl="2" indent="-171450" algn="l" defTabSz="914400" rtl="0" eaLnBrk="1" fontAlgn="base" latinLnBrk="0" hangingPunct="1">
              <a:lnSpc>
                <a:spcPct val="100000"/>
              </a:lnSpc>
              <a:spcBef>
                <a:spcPct val="0"/>
              </a:spcBef>
              <a:spcAft>
                <a:spcPct val="0"/>
              </a:spcAft>
              <a:buClrTx/>
              <a:buSzTx/>
              <a:buFontTx/>
              <a:buChar char="•"/>
              <a:tabLst/>
              <a:defRPr/>
            </a:pPr>
            <a:r>
              <a:rPr lang="en-US" altLang="en-US" dirty="0">
                <a:solidFill>
                  <a:srgbClr val="FF0000"/>
                </a:solidFill>
              </a:rPr>
              <a:t>Dunbar + Hunter, 1804-1805</a:t>
            </a:r>
          </a:p>
          <a:p>
            <a:pPr marL="1085744" marR="0" lvl="2" indent="-171450" algn="l" defTabSz="914400" rtl="0" eaLnBrk="1" fontAlgn="base" latinLnBrk="0" hangingPunct="1">
              <a:lnSpc>
                <a:spcPct val="100000"/>
              </a:lnSpc>
              <a:spcBef>
                <a:spcPct val="0"/>
              </a:spcBef>
              <a:spcAft>
                <a:spcPct val="0"/>
              </a:spcAft>
              <a:buClrTx/>
              <a:buSzTx/>
              <a:buFontTx/>
              <a:buChar char="•"/>
              <a:tabLst/>
              <a:defRPr/>
            </a:pPr>
            <a:r>
              <a:rPr lang="en-US" altLang="en-US" dirty="0">
                <a:solidFill>
                  <a:srgbClr val="FF0000"/>
                </a:solidFill>
              </a:rPr>
              <a:t>Freeman + Custis, May-September 1806</a:t>
            </a:r>
          </a:p>
          <a:p>
            <a:pPr marL="1085744" marR="0" lvl="2" indent="-171450" algn="l" defTabSz="914400" rtl="0" eaLnBrk="1" fontAlgn="base" latinLnBrk="0" hangingPunct="1">
              <a:lnSpc>
                <a:spcPct val="100000"/>
              </a:lnSpc>
              <a:spcBef>
                <a:spcPct val="0"/>
              </a:spcBef>
              <a:spcAft>
                <a:spcPct val="0"/>
              </a:spcAft>
              <a:buClrTx/>
              <a:buSzTx/>
              <a:buFontTx/>
              <a:buChar char="•"/>
              <a:tabLst/>
              <a:defRPr/>
            </a:pPr>
            <a:r>
              <a:rPr lang="en-US" altLang="en-US" dirty="0">
                <a:solidFill>
                  <a:srgbClr val="FF0000"/>
                </a:solidFill>
              </a:rPr>
              <a:t>Zebulon Pike: 1806-1807]</a:t>
            </a:r>
          </a:p>
          <a:p>
            <a:pPr marL="1085744" marR="0" lvl="2" indent="-171450" algn="l" defTabSz="914400" rtl="0" eaLnBrk="1" fontAlgn="base" latinLnBrk="0" hangingPunct="1">
              <a:lnSpc>
                <a:spcPct val="100000"/>
              </a:lnSpc>
              <a:spcBef>
                <a:spcPct val="0"/>
              </a:spcBef>
              <a:spcAft>
                <a:spcPct val="0"/>
              </a:spcAft>
              <a:buClrTx/>
              <a:buSzTx/>
              <a:buFontTx/>
              <a:buChar char="•"/>
              <a:tabLst/>
              <a:defRPr/>
            </a:pPr>
            <a:endParaRPr lang="en-US" altLang="en-US" dirty="0"/>
          </a:p>
          <a:p>
            <a:pPr marL="171450" indent="-171450" eaLnBrk="1" hangingPunct="1">
              <a:spcBef>
                <a:spcPct val="0"/>
              </a:spcBef>
              <a:buFontTx/>
              <a:buChar char="•"/>
              <a:defRPr/>
            </a:pPr>
            <a:endParaRPr lang="en-US" altLang="en-US" dirty="0"/>
          </a:p>
          <a:p>
            <a:pPr marL="171450" indent="-171450" eaLnBrk="1" hangingPunct="1">
              <a:spcBef>
                <a:spcPct val="0"/>
              </a:spcBef>
              <a:buFontTx/>
              <a:buChar char="•"/>
              <a:defRPr/>
            </a:pPr>
            <a:endParaRPr lang="en-US" altLang="en-US" dirty="0"/>
          </a:p>
          <a:p>
            <a:pPr eaLnBrk="1" hangingPunct="1">
              <a:defRPr/>
            </a:pPr>
            <a:endParaRPr lang="en-US" dirty="0"/>
          </a:p>
        </p:txBody>
      </p:sp>
      <p:sp>
        <p:nvSpPr>
          <p:cNvPr id="13316" name="Slide Number Placeholder 3">
            <a:extLst>
              <a:ext uri="{FF2B5EF4-FFF2-40B4-BE49-F238E27FC236}">
                <a16:creationId xmlns:a16="http://schemas.microsoft.com/office/drawing/2014/main" id="{623234F4-AEED-4703-9F0F-A9E0985A409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62F1A059-304A-4F17-9352-693CDCD6BBE1}" type="slidenum">
              <a:rPr kumimoji="0" lang="en-US" alt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16</a:t>
            </a:fld>
            <a:endParaRPr kumimoji="0" lang="en-US" alt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21680377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79788010-E176-4137-9C8D-9D6FD187D602}"/>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5D45FA88-9F50-4140-9DBE-EBED293B0425}"/>
              </a:ext>
            </a:extLst>
          </p:cNvPr>
          <p:cNvSpPr>
            <a:spLocks noGrp="1"/>
          </p:cNvSpPr>
          <p:nvPr>
            <p:ph type="body" idx="1"/>
          </p:nvPr>
        </p:nvSpPr>
        <p:spPr/>
        <p:txBody>
          <a:bodyPr/>
          <a:lstStyle/>
          <a:p>
            <a:pPr marL="0" marR="0"/>
            <a:r>
              <a:rPr lang="en-US" sz="1200" kern="1200" dirty="0">
                <a:effectLst/>
                <a:latin typeface="Times New Roman" panose="02020603050405020304" pitchFamily="18" charset="0"/>
                <a:ea typeface="+mn-ea"/>
              </a:rPr>
              <a:t>So with that context in hand, let’s look a little closer at Pike’s Trail, or what became known as Pike’s Southwest expedition.</a:t>
            </a:r>
          </a:p>
          <a:p>
            <a:pPr marL="0" marR="0"/>
            <a:endParaRPr lang="en-US" sz="1200" dirty="0">
              <a:effectLst/>
              <a:latin typeface="Times New Roman" panose="02020603050405020304" pitchFamily="18" charset="0"/>
              <a:ea typeface="Times New Roman" panose="02020603050405020304" pitchFamily="18" charset="0"/>
            </a:endParaRPr>
          </a:p>
          <a:p>
            <a:pPr marL="0" marR="0"/>
            <a:r>
              <a:rPr lang="en-US" sz="1200" kern="1200" dirty="0">
                <a:effectLst/>
                <a:latin typeface="Times New Roman" panose="02020603050405020304" pitchFamily="18" charset="0"/>
                <a:ea typeface="+mn-ea"/>
              </a:rPr>
              <a:t>In 1806, Lt. Zebulon Pike was a young officer in the U.S. Army who had just completed an exploratory expedition to the headwaters of the Mississippi River. Almost immediately after his return from that expedition, he received orders to begin a second expedition, this time to the Southwest from near the confluence of the Missouri and Mississippi Rivers. Unlike Lewis and Clark, Pike received his order not from President Jefferson, but from Western Department Commander James Wilkinson. </a:t>
            </a:r>
          </a:p>
          <a:p>
            <a:pPr marL="0" marR="0"/>
            <a:endParaRPr lang="en-US" sz="1200" dirty="0">
              <a:effectLst/>
              <a:latin typeface="Times New Roman" panose="02020603050405020304" pitchFamily="18" charset="0"/>
              <a:ea typeface="Times New Roman" panose="02020603050405020304" pitchFamily="18" charset="0"/>
            </a:endParaRPr>
          </a:p>
          <a:p>
            <a:pPr marL="0" marR="0"/>
            <a:r>
              <a:rPr lang="en-US" sz="1200" kern="1200" dirty="0">
                <a:effectLst/>
                <a:latin typeface="Times New Roman" panose="02020603050405020304" pitchFamily="18" charset="0"/>
                <a:ea typeface="+mn-ea"/>
              </a:rPr>
              <a:t>Pike’s orders contained two basic objectives, and came with an ambiguously worded warning. </a:t>
            </a:r>
          </a:p>
          <a:p>
            <a:pPr marL="0" marR="0"/>
            <a:endParaRPr lang="en-US" sz="1200" dirty="0">
              <a:effectLst/>
              <a:latin typeface="Times New Roman" panose="02020603050405020304" pitchFamily="18" charset="0"/>
              <a:ea typeface="Times New Roman" panose="02020603050405020304" pitchFamily="18" charset="0"/>
            </a:endParaRPr>
          </a:p>
          <a:p>
            <a:pPr marL="0" marR="0"/>
            <a:r>
              <a:rPr lang="en-US" sz="1200" kern="1200" dirty="0">
                <a:effectLst/>
                <a:latin typeface="Times New Roman" panose="02020603050405020304" pitchFamily="18" charset="0"/>
                <a:ea typeface="+mn-ea"/>
              </a:rPr>
              <a:t>Pike was to conduct diplomacy with tribal nations including the Kansas, the Osage, and the Pawnee, and hopefully make peace with the fiercely independent and dominant Comanche to the west; and to explore and observe the Plains, and seek the headwaters of the Arkansas and Red Rivers.</a:t>
            </a:r>
          </a:p>
          <a:p>
            <a:pPr marL="0" marR="0"/>
            <a:endParaRPr lang="en-US" sz="1200" dirty="0">
              <a:effectLst/>
              <a:latin typeface="Times New Roman" panose="02020603050405020304" pitchFamily="18" charset="0"/>
              <a:ea typeface="Times New Roman" panose="02020603050405020304" pitchFamily="18" charset="0"/>
            </a:endParaRPr>
          </a:p>
          <a:p>
            <a:pPr marL="0" marR="0"/>
            <a:r>
              <a:rPr lang="en-US" sz="1200" kern="1200" dirty="0">
                <a:effectLst/>
                <a:latin typeface="Times New Roman" panose="02020603050405020304" pitchFamily="18" charset="0"/>
                <a:ea typeface="+mn-ea"/>
              </a:rPr>
              <a:t>At that point he would likely be in or near the Spanish territory, so he was to conduct himself with “great circumspection”, a warning that contributed to the enduring debate and controversy over what the ultimate objectives were of General Wilkinson and his young protégé. </a:t>
            </a:r>
          </a:p>
          <a:p>
            <a:pPr marL="0" marR="0"/>
            <a:endParaRPr lang="en-US" sz="1200" kern="1200" dirty="0">
              <a:effectLst/>
              <a:latin typeface="Times New Roman" panose="02020603050405020304" pitchFamily="18" charset="0"/>
              <a:ea typeface="+mn-ea"/>
            </a:endParaRPr>
          </a:p>
          <a:p>
            <a:pPr marL="0" marR="0"/>
            <a:r>
              <a:rPr lang="en-US" sz="1200" kern="1200" dirty="0">
                <a:effectLst/>
                <a:latin typeface="Times New Roman" panose="02020603050405020304" pitchFamily="18" charset="0"/>
                <a:ea typeface="+mn-ea"/>
              </a:rPr>
              <a:t>But Pike’s orders were to avoid contact with the Spaniards and to be on the lookout for Spanish or American traders who would be operating illegally in the territory now claimed by the Americans.</a:t>
            </a:r>
            <a:endParaRPr lang="en-US" sz="1200" dirty="0">
              <a:effectLst/>
              <a:latin typeface="Times New Roman" panose="02020603050405020304" pitchFamily="18" charset="0"/>
              <a:ea typeface="Times New Roman" panose="02020603050405020304" pitchFamily="18" charset="0"/>
            </a:endParaRPr>
          </a:p>
          <a:p>
            <a:pPr eaLnBrk="1" hangingPunct="1">
              <a:defRPr/>
            </a:pPr>
            <a:endParaRPr lang="en-US" dirty="0"/>
          </a:p>
        </p:txBody>
      </p:sp>
      <p:sp>
        <p:nvSpPr>
          <p:cNvPr id="11268" name="Slide Number Placeholder 3">
            <a:extLst>
              <a:ext uri="{FF2B5EF4-FFF2-40B4-BE49-F238E27FC236}">
                <a16:creationId xmlns:a16="http://schemas.microsoft.com/office/drawing/2014/main" id="{CEBC6363-9D74-4A9F-8445-9CF8703AEB0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243C7E54-942D-4B62-A53B-2F4B6B4B9E1B}" type="slidenum">
              <a:rPr kumimoji="0" lang="en-US" alt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17</a:t>
            </a:fld>
            <a:endParaRPr kumimoji="0" lang="en-US" alt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79788010-E176-4137-9C8D-9D6FD187D602}"/>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5D45FA88-9F50-4140-9DBE-EBED293B0425}"/>
              </a:ext>
            </a:extLst>
          </p:cNvPr>
          <p:cNvSpPr>
            <a:spLocks noGrp="1"/>
          </p:cNvSpPr>
          <p:nvPr>
            <p:ph type="body" idx="1"/>
          </p:nvPr>
        </p:nvSpPr>
        <p:spPr/>
        <p:txBody>
          <a:bodyPr/>
          <a:lstStyle/>
          <a:p>
            <a:pPr marL="0" marR="0"/>
            <a:r>
              <a:rPr lang="en-US" sz="1200" kern="1200" dirty="0">
                <a:effectLst/>
                <a:latin typeface="Times New Roman" panose="02020603050405020304" pitchFamily="18" charset="0"/>
                <a:ea typeface="+mn-ea"/>
              </a:rPr>
              <a:t>With his orders in hand, Pike began his Southwest Expedition in July 1806, setting out by boat on the Missouri River from Ft. Bellefontaine, near St. Louis with his party of 21 U.S. Army soldiers, a few civilians, and 51 Osage and Pawnee captives. </a:t>
            </a:r>
          </a:p>
          <a:p>
            <a:pPr marL="0" marR="0"/>
            <a:endParaRPr lang="en-US" sz="1200" dirty="0">
              <a:effectLst/>
              <a:latin typeface="Times New Roman" panose="02020603050405020304" pitchFamily="18" charset="0"/>
              <a:ea typeface="Times New Roman" panose="02020603050405020304" pitchFamily="18" charset="0"/>
            </a:endParaRPr>
          </a:p>
          <a:p>
            <a:pPr marL="0" marR="0"/>
            <a:r>
              <a:rPr lang="en-US" sz="1200" kern="1200" dirty="0">
                <a:effectLst/>
                <a:latin typeface="Times New Roman" panose="02020603050405020304" pitchFamily="18" charset="0"/>
                <a:ea typeface="+mn-ea"/>
              </a:rPr>
              <a:t>I’ll present his expedition in three stages, and this map shows the first stage of his journey which culminated in his dialog with the Pawnee at their village in present-day Nebraska.</a:t>
            </a:r>
          </a:p>
          <a:p>
            <a:pPr marL="0" marR="0"/>
            <a:endParaRPr lang="en-US" sz="1200" dirty="0">
              <a:effectLst/>
              <a:latin typeface="Times New Roman" panose="02020603050405020304" pitchFamily="18" charset="0"/>
              <a:ea typeface="Times New Roman" panose="02020603050405020304" pitchFamily="18" charset="0"/>
            </a:endParaRPr>
          </a:p>
          <a:p>
            <a:pPr marL="0" marR="0"/>
            <a:r>
              <a:rPr lang="en-US" sz="1200" kern="1200" dirty="0">
                <a:effectLst/>
                <a:latin typeface="Times New Roman" panose="02020603050405020304" pitchFamily="18" charset="0"/>
                <a:ea typeface="+mn-ea"/>
              </a:rPr>
              <a:t>Pike spent a month on the Missouri and then Osage Rivers. Near the present-day Kansas border he arrived at the Osage villages. There he retuned most of his Osage captives and convinced a small delegation of Osage to continue on with him to meet with Kansas and Pawnee.</a:t>
            </a:r>
          </a:p>
          <a:p>
            <a:pPr marL="0" marR="0"/>
            <a:endParaRPr lang="en-US" sz="1200" dirty="0">
              <a:effectLst/>
              <a:latin typeface="Times New Roman" panose="02020603050405020304" pitchFamily="18" charset="0"/>
              <a:ea typeface="Times New Roman" panose="02020603050405020304" pitchFamily="18" charset="0"/>
            </a:endParaRPr>
          </a:p>
          <a:p>
            <a:pPr marL="0" marR="0"/>
            <a:r>
              <a:rPr lang="en-US" sz="1200" kern="1200" dirty="0">
                <a:effectLst/>
                <a:latin typeface="Times New Roman" panose="02020603050405020304" pitchFamily="18" charset="0"/>
                <a:ea typeface="+mn-ea"/>
              </a:rPr>
              <a:t>From that point the rest of his journey was overland. At the end of September of 1806, he reached the Pawnee village where he saw evidence of recent Spanish contact. At Pike’s insistence, the Pawnee lowered a Spanish flag and raised U.S. flag over their village.</a:t>
            </a:r>
            <a:endParaRPr lang="en-US" sz="1200" dirty="0">
              <a:effectLst/>
              <a:latin typeface="Times New Roman" panose="02020603050405020304" pitchFamily="18" charset="0"/>
              <a:ea typeface="Times New Roman" panose="02020603050405020304" pitchFamily="18" charset="0"/>
            </a:endParaRPr>
          </a:p>
          <a:p>
            <a:pPr marL="171450" indent="-171450" eaLnBrk="1" hangingPunct="1">
              <a:buFont typeface="Arial" panose="020B0604020202020204" pitchFamily="34" charset="0"/>
              <a:buChar char="•"/>
              <a:defRPr/>
            </a:pPr>
            <a:endParaRPr lang="en-US" b="0" dirty="0"/>
          </a:p>
        </p:txBody>
      </p:sp>
      <p:sp>
        <p:nvSpPr>
          <p:cNvPr id="11268" name="Slide Number Placeholder 3">
            <a:extLst>
              <a:ext uri="{FF2B5EF4-FFF2-40B4-BE49-F238E27FC236}">
                <a16:creationId xmlns:a16="http://schemas.microsoft.com/office/drawing/2014/main" id="{CEBC6363-9D74-4A9F-8445-9CF8703AEB0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243C7E54-942D-4B62-A53B-2F4B6B4B9E1B}" type="slidenum">
              <a:rPr kumimoji="0" lang="en-US" alt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18</a:t>
            </a:fld>
            <a:endParaRPr kumimoji="0" lang="en-US" alt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39479689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79788010-E176-4137-9C8D-9D6FD187D602}"/>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5D45FA88-9F50-4140-9DBE-EBED293B0425}"/>
              </a:ext>
            </a:extLst>
          </p:cNvPr>
          <p:cNvSpPr>
            <a:spLocks noGrp="1"/>
          </p:cNvSpPr>
          <p:nvPr>
            <p:ph type="body" idx="1"/>
          </p:nvPr>
        </p:nvSpPr>
        <p:spPr/>
        <p:txBody>
          <a:bodyPr/>
          <a:lstStyle/>
          <a:p>
            <a:pPr marL="0" indent="0" eaLnBrk="1" hangingPunct="1">
              <a:buFont typeface="Arial" panose="020B0604020202020204" pitchFamily="34" charset="0"/>
              <a:buNone/>
              <a:defRPr/>
            </a:pPr>
            <a:r>
              <a:rPr lang="en-US" b="0" dirty="0"/>
              <a:t>Upon leaving the Pawnee village and heading to the southwest, Pike’s expedition entered its second stage. </a:t>
            </a:r>
          </a:p>
          <a:p>
            <a:pPr marL="0" indent="0" eaLnBrk="1" hangingPunct="1">
              <a:buFont typeface="Arial" panose="020B0604020202020204" pitchFamily="34" charset="0"/>
              <a:buNone/>
              <a:defRPr/>
            </a:pPr>
            <a:endParaRPr lang="en-US" b="0" dirty="0"/>
          </a:p>
          <a:p>
            <a:pPr marL="0" indent="0" eaLnBrk="1" hangingPunct="1">
              <a:buFont typeface="Arial" panose="020B0604020202020204" pitchFamily="34" charset="0"/>
              <a:buNone/>
              <a:defRPr/>
            </a:pPr>
            <a:r>
              <a:rPr lang="en-US" b="0" dirty="0"/>
              <a:t>As this map shows, he began his exploration into lands less known to the Americans, with the goal of finding the headwaters of the Red and Arkansas Rivers. </a:t>
            </a:r>
          </a:p>
          <a:p>
            <a:pPr marL="0" indent="0" eaLnBrk="1" hangingPunct="1">
              <a:buFont typeface="Arial" panose="020B0604020202020204" pitchFamily="34" charset="0"/>
              <a:buNone/>
              <a:defRPr/>
            </a:pPr>
            <a:endParaRPr lang="en-US" b="0" dirty="0"/>
          </a:p>
          <a:p>
            <a:pPr marL="0" indent="0" eaLnBrk="1" hangingPunct="1">
              <a:buFont typeface="Arial" panose="020B0604020202020204" pitchFamily="34" charset="0"/>
              <a:buNone/>
              <a:defRPr/>
            </a:pPr>
            <a:r>
              <a:rPr lang="en-US" b="0" dirty="0"/>
              <a:t>He followed a well worn Pawnee trail which the Spaniards had used to reach the Pawnee village just a short time before Pike had.</a:t>
            </a:r>
          </a:p>
          <a:p>
            <a:pPr marL="0" indent="0" eaLnBrk="1" hangingPunct="1">
              <a:buFont typeface="Arial" panose="020B0604020202020204" pitchFamily="34" charset="0"/>
              <a:buNone/>
              <a:defRPr/>
            </a:pPr>
            <a:endParaRPr lang="en-US" b="0" dirty="0"/>
          </a:p>
          <a:p>
            <a:pPr marL="0" indent="0" eaLnBrk="1" hangingPunct="1">
              <a:buFont typeface="Arial" panose="020B0604020202020204" pitchFamily="34" charset="0"/>
              <a:buNone/>
              <a:defRPr/>
            </a:pPr>
            <a:r>
              <a:rPr lang="en-US" b="0" dirty="0"/>
              <a:t>Pike’s group reached the Arkansas River just east of </a:t>
            </a:r>
            <a:r>
              <a:rPr lang="en-US" b="0" dirty="0" err="1"/>
              <a:t>Larned</a:t>
            </a:r>
            <a:r>
              <a:rPr lang="en-US" b="0" dirty="0"/>
              <a:t>, Kansas and followed the river westward, generally continuing in the Spaniards’ footsteps, and encountering Pawnee groups and signs of perhaps the Comanche along the way.</a:t>
            </a:r>
          </a:p>
          <a:p>
            <a:pPr marL="0" indent="0" eaLnBrk="1" hangingPunct="1">
              <a:buFont typeface="Arial" panose="020B0604020202020204" pitchFamily="34" charset="0"/>
              <a:buNone/>
              <a:defRPr/>
            </a:pPr>
            <a:endParaRPr lang="en-US" b="0" dirty="0"/>
          </a:p>
          <a:p>
            <a:pPr marL="0" indent="0" eaLnBrk="1" hangingPunct="1">
              <a:buFont typeface="Arial" panose="020B0604020202020204" pitchFamily="34" charset="0"/>
              <a:buNone/>
              <a:defRPr/>
            </a:pPr>
            <a:r>
              <a:rPr lang="en-US" b="0" dirty="0"/>
              <a:t>His party reached the Pueblo, Colorado area in November 1806, and entered the Rocky Mountains in search of the Arkansas River’s headwaters. Pike and his men were ill-equipped to spend winter in the mountains, but he was determined to achieve his mission and spent most of December and January searching through the high country for the Arkansas headwaters. Most of the time his group was lost, exhausted, freezing cold, and desperately hungry.</a:t>
            </a:r>
          </a:p>
          <a:p>
            <a:pPr marL="0" indent="0" eaLnBrk="1" hangingPunct="1">
              <a:buFont typeface="Arial" panose="020B0604020202020204" pitchFamily="34" charset="0"/>
              <a:buNone/>
              <a:defRPr/>
            </a:pPr>
            <a:endParaRPr lang="en-US" b="0" dirty="0"/>
          </a:p>
          <a:p>
            <a:pPr marL="0" indent="0" eaLnBrk="1" hangingPunct="1">
              <a:buFont typeface="Arial" panose="020B0604020202020204" pitchFamily="34" charset="0"/>
              <a:buNone/>
              <a:defRPr/>
            </a:pPr>
            <a:r>
              <a:rPr lang="en-US" b="0" dirty="0"/>
              <a:t>He was unable to climb the highest mountain in the area, although he did try, and it eventually bore his name—Pike’s Peak—but he was ultimately able to identify the headwaters of the Arkansas.</a:t>
            </a:r>
          </a:p>
          <a:p>
            <a:pPr marL="0" indent="0" eaLnBrk="1" hangingPunct="1">
              <a:buFont typeface="Arial" panose="020B0604020202020204" pitchFamily="34" charset="0"/>
              <a:buNone/>
              <a:defRPr/>
            </a:pPr>
            <a:endParaRPr lang="en-US" b="0" dirty="0"/>
          </a:p>
          <a:p>
            <a:pPr marL="0" indent="0" eaLnBrk="1" hangingPunct="1">
              <a:buFont typeface="Arial" panose="020B0604020202020204" pitchFamily="34" charset="0"/>
              <a:buNone/>
              <a:defRPr/>
            </a:pPr>
            <a:r>
              <a:rPr lang="en-US" b="0" dirty="0"/>
              <a:t>By the end of January 1807, he descended into the San Luis Valley of southern Colorado in desperate condition but still intent on finding the Red River’s headwaters. He eventually set camp and bult a small stockade on the banks of the Conejos River, a small tributary of the Rio Grande, south of present-day Alamosa, where he intended to wait out the coldest part of the winter.</a:t>
            </a:r>
          </a:p>
          <a:p>
            <a:pPr marL="0" indent="0" eaLnBrk="1" hangingPunct="1">
              <a:buFont typeface="Arial" panose="020B0604020202020204" pitchFamily="34" charset="0"/>
              <a:buNone/>
              <a:defRPr/>
            </a:pPr>
            <a:endParaRPr lang="en-US" b="0" dirty="0"/>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endParaRPr lang="en-US" b="0" dirty="0"/>
          </a:p>
        </p:txBody>
      </p:sp>
      <p:sp>
        <p:nvSpPr>
          <p:cNvPr id="11268" name="Slide Number Placeholder 3">
            <a:extLst>
              <a:ext uri="{FF2B5EF4-FFF2-40B4-BE49-F238E27FC236}">
                <a16:creationId xmlns:a16="http://schemas.microsoft.com/office/drawing/2014/main" id="{CEBC6363-9D74-4A9F-8445-9CF8703AEB0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243C7E54-942D-4B62-A53B-2F4B6B4B9E1B}" type="slidenum">
              <a:rPr kumimoji="0" lang="en-US" alt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19</a:t>
            </a:fld>
            <a:endParaRPr kumimoji="0" lang="en-US" alt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3414711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t>First off, in Zoom, </a:t>
            </a:r>
          </a:p>
          <a:p>
            <a:endParaRPr lang="en-US" b="0" i="0" dirty="0"/>
          </a:p>
          <a:p>
            <a:r>
              <a:rPr lang="en-US" dirty="0"/>
              <a:t>To listed to the Spanish translation of the presentation today, click on the Interpretation icon, and select “Spanish”. This will bring you to a channel where you hear a Spanish translation of today’s presentation. </a:t>
            </a:r>
          </a:p>
          <a:p>
            <a:endParaRPr lang="en-US" dirty="0"/>
          </a:p>
          <a:p>
            <a:r>
              <a:rPr lang="en-US" dirty="0"/>
              <a:t>To fully silence our English presentation,, so that you only hear the translation in Spanish, select “mute original audio”.</a:t>
            </a:r>
          </a:p>
          <a:p>
            <a:endParaRPr lang="en-US" dirty="0"/>
          </a:p>
          <a:p>
            <a:r>
              <a:rPr lang="en-US" dirty="0"/>
              <a:t>We recommend that you “Mute original audio”. </a:t>
            </a:r>
          </a:p>
          <a:p>
            <a:r>
              <a:rPr lang="en-US" dirty="0"/>
              <a:t>In our experience this can help solve potential audio issues. </a:t>
            </a:r>
          </a:p>
          <a:p>
            <a:endParaRPr lang="en-US" dirty="0"/>
          </a:p>
          <a:p>
            <a:r>
              <a:rPr lang="en-US" b="0" i="0" dirty="0"/>
              <a:t>To turn on Closed Captioning for today’s meeting, click on the CC icon on the Zoom tool bar and select “Show Subtitles”</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2</a:t>
            </a:fld>
            <a:endParaRPr lang="en-US"/>
          </a:p>
        </p:txBody>
      </p:sp>
    </p:spTree>
    <p:extLst>
      <p:ext uri="{BB962C8B-B14F-4D97-AF65-F5344CB8AC3E}">
        <p14:creationId xmlns:p14="http://schemas.microsoft.com/office/powerpoint/2010/main" val="38662382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79788010-E176-4137-9C8D-9D6FD187D602}"/>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5D45FA88-9F50-4140-9DBE-EBED293B0425}"/>
              </a:ext>
            </a:extLst>
          </p:cNvPr>
          <p:cNvSpPr>
            <a:spLocks noGrp="1"/>
          </p:cNvSpPr>
          <p:nvPr>
            <p:ph type="body" idx="1"/>
          </p:nvPr>
        </p:nvSpPr>
        <p:spPr/>
        <p:txBody>
          <a:bodyPr/>
          <a:lstStyle/>
          <a:p>
            <a:pPr marL="0" indent="0" eaLnBrk="1" hangingPunct="1">
              <a:buFont typeface="Arial" panose="020B0604020202020204" pitchFamily="34" charset="0"/>
              <a:buNone/>
              <a:defRPr/>
            </a:pPr>
            <a:endParaRPr lang="en-US" b="1" dirty="0"/>
          </a:p>
          <a:p>
            <a:pPr marL="0" marR="0"/>
            <a:r>
              <a:rPr lang="en-US" sz="1200" kern="1200" dirty="0">
                <a:effectLst/>
                <a:latin typeface="Times New Roman" panose="02020603050405020304" pitchFamily="18" charset="0"/>
                <a:ea typeface="+mn-ea"/>
              </a:rPr>
              <a:t>It was here on the banks of the Conejos River that Pike’s journey began it’s third and final stage. </a:t>
            </a:r>
          </a:p>
          <a:p>
            <a:pPr marL="0" marR="0"/>
            <a:endParaRPr lang="en-US" sz="1200" kern="1200" dirty="0">
              <a:effectLst/>
              <a:latin typeface="Times New Roman" panose="02020603050405020304" pitchFamily="18" charset="0"/>
              <a:ea typeface="+mn-ea"/>
            </a:endParaRPr>
          </a:p>
          <a:p>
            <a:pPr marL="0" marR="0"/>
            <a:r>
              <a:rPr lang="en-US" sz="1200" kern="1200" dirty="0">
                <a:effectLst/>
                <a:latin typeface="Times New Roman" panose="02020603050405020304" pitchFamily="18" charset="0"/>
                <a:ea typeface="+mn-ea"/>
              </a:rPr>
              <a:t>As the next couple of maps will show, Pike was now in Spanish territory, and he was about to begin his long and unexpected journey home. </a:t>
            </a:r>
          </a:p>
          <a:p>
            <a:pPr marL="0" marR="0"/>
            <a:endParaRPr lang="en-US" sz="1200" kern="1200" dirty="0">
              <a:effectLst/>
              <a:latin typeface="Times New Roman" panose="02020603050405020304" pitchFamily="18" charset="0"/>
              <a:ea typeface="+mn-ea"/>
            </a:endParaRPr>
          </a:p>
          <a:p>
            <a:pPr marL="0" marR="0"/>
            <a:r>
              <a:rPr lang="en-US" sz="1200" kern="1200" dirty="0">
                <a:effectLst/>
                <a:latin typeface="Times New Roman" panose="02020603050405020304" pitchFamily="18" charset="0"/>
                <a:ea typeface="+mn-ea"/>
              </a:rPr>
              <a:t>Although Spain and the U.S. were not at war, Pike had led an unauthorized and unwanted military expedition into Spanish territory.</a:t>
            </a:r>
          </a:p>
          <a:p>
            <a:pPr marL="0" marR="0"/>
            <a:endParaRPr lang="en-US" sz="1200" dirty="0">
              <a:effectLst/>
              <a:latin typeface="Times New Roman" panose="02020603050405020304" pitchFamily="18" charset="0"/>
              <a:ea typeface="Times New Roman" panose="02020603050405020304" pitchFamily="18" charset="0"/>
            </a:endParaRPr>
          </a:p>
          <a:p>
            <a:pPr marL="0" marR="0"/>
            <a:r>
              <a:rPr lang="en-US" sz="1200" kern="1200" dirty="0">
                <a:effectLst/>
                <a:latin typeface="Times New Roman" panose="02020603050405020304" pitchFamily="18" charset="0"/>
                <a:ea typeface="+mn-ea"/>
              </a:rPr>
              <a:t>The Spaniards were aware of Pike’s presence and sent a large contingent form Santa Fe to capture his men and bring them to Santa Fe for questioning. Under guard he was brought to Santa Fe where he defended his exploration activities and Governor Joaquin </a:t>
            </a:r>
            <a:r>
              <a:rPr lang="en-US" sz="1200" kern="1200" dirty="0" err="1">
                <a:effectLst/>
                <a:latin typeface="Times New Roman" panose="02020603050405020304" pitchFamily="18" charset="0"/>
                <a:ea typeface="+mn-ea"/>
              </a:rPr>
              <a:t>Alencaster</a:t>
            </a:r>
            <a:r>
              <a:rPr lang="en-US" sz="1200" kern="1200" dirty="0">
                <a:effectLst/>
                <a:latin typeface="Times New Roman" panose="02020603050405020304" pitchFamily="18" charset="0"/>
                <a:ea typeface="+mn-ea"/>
              </a:rPr>
              <a:t> decided to send Pike and his men under guard to Chihuahua City by way of the Camino Real.</a:t>
            </a:r>
          </a:p>
          <a:p>
            <a:pPr marL="0" marR="0"/>
            <a:endParaRPr lang="en-US" sz="1200" dirty="0">
              <a:effectLst/>
              <a:latin typeface="Times New Roman" panose="02020603050405020304" pitchFamily="18" charset="0"/>
              <a:ea typeface="Times New Roman" panose="02020603050405020304" pitchFamily="18" charset="0"/>
            </a:endParaRPr>
          </a:p>
          <a:p>
            <a:pPr marL="0" marR="0"/>
            <a:r>
              <a:rPr lang="en-US" sz="1200" kern="1200" dirty="0">
                <a:effectLst/>
                <a:latin typeface="Times New Roman" panose="02020603050405020304" pitchFamily="18" charset="0"/>
                <a:ea typeface="+mn-ea"/>
              </a:rPr>
              <a:t>In Chihuahua City in April 1807, Commandant General </a:t>
            </a:r>
            <a:r>
              <a:rPr lang="en-US" sz="1200" kern="1200" dirty="0" err="1">
                <a:effectLst/>
                <a:latin typeface="Times New Roman" panose="02020603050405020304" pitchFamily="18" charset="0"/>
                <a:ea typeface="+mn-ea"/>
              </a:rPr>
              <a:t>Nemesio</a:t>
            </a:r>
            <a:r>
              <a:rPr lang="en-US" sz="1200" kern="1200" dirty="0">
                <a:effectLst/>
                <a:latin typeface="Times New Roman" panose="02020603050405020304" pitchFamily="18" charset="0"/>
                <a:ea typeface="+mn-ea"/>
              </a:rPr>
              <a:t> Salcedo decided to imprison most of Pike’s men, but sent the Lieutenant and a small group back to American territory, this time through northern Mexico to the Province of Texas.</a:t>
            </a:r>
            <a:endParaRPr lang="en-US" sz="1200" dirty="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0" dirty="0"/>
          </a:p>
          <a:p>
            <a:pPr marL="628650" lvl="1" indent="-171450" eaLnBrk="1" hangingPunct="1">
              <a:buFont typeface="Arial" panose="020B0604020202020204" pitchFamily="34" charset="0"/>
              <a:buChar char="•"/>
              <a:defRPr/>
            </a:pPr>
            <a:endParaRPr lang="en-US" b="0" dirty="0"/>
          </a:p>
        </p:txBody>
      </p:sp>
      <p:sp>
        <p:nvSpPr>
          <p:cNvPr id="11268" name="Slide Number Placeholder 3">
            <a:extLst>
              <a:ext uri="{FF2B5EF4-FFF2-40B4-BE49-F238E27FC236}">
                <a16:creationId xmlns:a16="http://schemas.microsoft.com/office/drawing/2014/main" id="{CEBC6363-9D74-4A9F-8445-9CF8703AEB0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243C7E54-942D-4B62-A53B-2F4B6B4B9E1B}" type="slidenum">
              <a:rPr kumimoji="0" lang="en-US" alt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20</a:t>
            </a:fld>
            <a:endParaRPr kumimoji="0" lang="en-US" alt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39239605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79788010-E176-4137-9C8D-9D6FD187D602}"/>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5D45FA88-9F50-4140-9DBE-EBED293B0425}"/>
              </a:ext>
            </a:extLst>
          </p:cNvPr>
          <p:cNvSpPr>
            <a:spLocks noGrp="1"/>
          </p:cNvSpPr>
          <p:nvPr>
            <p:ph type="body" idx="1"/>
          </p:nvPr>
        </p:nvSpPr>
        <p:spPr/>
        <p:txBody>
          <a:bodyPr/>
          <a:lstStyle/>
          <a:p>
            <a:pPr marL="0" marR="0"/>
            <a:r>
              <a:rPr lang="en-US" sz="1200" kern="1200" dirty="0">
                <a:effectLst/>
                <a:latin typeface="Times New Roman" panose="02020603050405020304" pitchFamily="18" charset="0"/>
                <a:ea typeface="+mn-ea"/>
              </a:rPr>
              <a:t>Under guard, Pike and his drastically-reduced party marched south and east from Chihuahua and eventually reached the Rio Grande just downriver from Piedras Negras, where they began their trek through Spanish Texas. </a:t>
            </a:r>
          </a:p>
          <a:p>
            <a:pPr marL="0" marR="0"/>
            <a:endParaRPr lang="en-US" sz="1200" kern="1200" dirty="0">
              <a:effectLst/>
              <a:latin typeface="Times New Roman" panose="02020603050405020304" pitchFamily="18" charset="0"/>
              <a:ea typeface="+mn-ea"/>
            </a:endParaRPr>
          </a:p>
          <a:p>
            <a:pPr marL="0" marR="0"/>
            <a:r>
              <a:rPr lang="en-US" sz="1200" kern="1200" dirty="0">
                <a:effectLst/>
                <a:latin typeface="Times New Roman" panose="02020603050405020304" pitchFamily="18" charset="0"/>
                <a:ea typeface="+mn-ea"/>
              </a:rPr>
              <a:t>They passed through San Antonio, and several Spanish encampments before reaching the Sabine River in July 1807, where Pike was released in US Territory, and marched to nearby Natchitoches LA.</a:t>
            </a:r>
            <a:endParaRPr lang="en-US" sz="1200" dirty="0">
              <a:effectLst/>
              <a:latin typeface="Times New Roman" panose="02020603050405020304" pitchFamily="18" charset="0"/>
              <a:ea typeface="Times New Roman" panose="02020603050405020304" pitchFamily="18" charset="0"/>
            </a:endParaRPr>
          </a:p>
          <a:p>
            <a:pPr marL="0" marR="0"/>
            <a:endParaRPr lang="en-US" sz="1200" kern="1200" dirty="0">
              <a:effectLst/>
              <a:latin typeface="Times New Roman" panose="02020603050405020304" pitchFamily="18" charset="0"/>
              <a:ea typeface="+mn-ea"/>
            </a:endParaRPr>
          </a:p>
          <a:p>
            <a:pPr marL="0" marR="0"/>
            <a:r>
              <a:rPr lang="en-US" sz="1200" kern="1200" dirty="0">
                <a:effectLst/>
                <a:latin typeface="Times New Roman" panose="02020603050405020304" pitchFamily="18" charset="0"/>
                <a:ea typeface="+mn-ea"/>
              </a:rPr>
              <a:t>This was the end of Pike’s Southwest expedition. </a:t>
            </a:r>
            <a:endParaRPr lang="en-US" sz="1200" dirty="0">
              <a:effectLst/>
              <a:latin typeface="Times New Roman" panose="02020603050405020304" pitchFamily="18" charset="0"/>
              <a:ea typeface="Times New Roman" panose="02020603050405020304" pitchFamily="18" charset="0"/>
            </a:endParaRPr>
          </a:p>
          <a:p>
            <a:pPr marL="0" marR="0"/>
            <a:endParaRPr lang="en-US" sz="1200" kern="1200" dirty="0">
              <a:effectLst/>
              <a:latin typeface="Times New Roman" panose="02020603050405020304" pitchFamily="18" charset="0"/>
              <a:ea typeface="+mn-ea"/>
            </a:endParaRPr>
          </a:p>
          <a:p>
            <a:pPr marL="0" marR="0"/>
            <a:r>
              <a:rPr lang="en-US" sz="1200" kern="1200" dirty="0">
                <a:effectLst/>
                <a:latin typeface="Times New Roman" panose="02020603050405020304" pitchFamily="18" charset="0"/>
                <a:ea typeface="+mn-ea"/>
              </a:rPr>
              <a:t>In almost 12 months he had travelled over 3600 miles. He had t</a:t>
            </a:r>
            <a:r>
              <a:rPr lang="en-US" sz="1200" kern="1200" dirty="0">
                <a:solidFill>
                  <a:srgbClr val="000000"/>
                </a:solidFill>
                <a:effectLst/>
                <a:latin typeface="Times New Roman" panose="02020603050405020304" pitchFamily="18" charset="0"/>
                <a:ea typeface="Times New Roman" panose="02020603050405020304" pitchFamily="18" charset="0"/>
              </a:rPr>
              <a:t>raversed the Mississippi woodlands, the Great Plains, the Rocky Mountains, the </a:t>
            </a:r>
            <a:r>
              <a:rPr lang="en-US" sz="1200" kern="1200" dirty="0" err="1">
                <a:solidFill>
                  <a:srgbClr val="000000"/>
                </a:solidFill>
                <a:effectLst/>
                <a:latin typeface="Times New Roman" panose="02020603050405020304" pitchFamily="18" charset="0"/>
                <a:ea typeface="Times New Roman" panose="02020603050405020304" pitchFamily="18" charset="0"/>
              </a:rPr>
              <a:t>Chihuahuan</a:t>
            </a:r>
            <a:r>
              <a:rPr lang="en-US" sz="1200" kern="1200" dirty="0">
                <a:solidFill>
                  <a:srgbClr val="000000"/>
                </a:solidFill>
                <a:effectLst/>
                <a:latin typeface="Times New Roman" panose="02020603050405020304" pitchFamily="18" charset="0"/>
                <a:ea typeface="Times New Roman" panose="02020603050405020304" pitchFamily="18" charset="0"/>
              </a:rPr>
              <a:t> Desert of New Mexico and northern Mexico, and the river valleys, hill country, coastal prairie, and southern pinelands of Texas.</a:t>
            </a:r>
            <a:endParaRPr lang="en-US" sz="1200" dirty="0">
              <a:effectLst/>
              <a:latin typeface="Times New Roman" panose="02020603050405020304" pitchFamily="18" charset="0"/>
              <a:ea typeface="Times New Roman" panose="02020603050405020304" pitchFamily="18" charset="0"/>
            </a:endParaRPr>
          </a:p>
          <a:p>
            <a:pPr marL="0" indent="0" eaLnBrk="1" hangingPunct="1">
              <a:buFont typeface="Arial" panose="020B0604020202020204" pitchFamily="34" charset="0"/>
              <a:buNone/>
              <a:defRPr/>
            </a:pPr>
            <a:endParaRPr lang="en-US" b="0" dirty="0"/>
          </a:p>
          <a:p>
            <a:pPr marL="171450" indent="-171450" eaLnBrk="1" hangingPunct="1">
              <a:buFont typeface="Arial" panose="020B0604020202020204" pitchFamily="34" charset="0"/>
              <a:buChar char="•"/>
              <a:defRPr/>
            </a:pPr>
            <a:endParaRPr lang="en-US" b="0" dirty="0"/>
          </a:p>
        </p:txBody>
      </p:sp>
      <p:sp>
        <p:nvSpPr>
          <p:cNvPr id="11268" name="Slide Number Placeholder 3">
            <a:extLst>
              <a:ext uri="{FF2B5EF4-FFF2-40B4-BE49-F238E27FC236}">
                <a16:creationId xmlns:a16="http://schemas.microsoft.com/office/drawing/2014/main" id="{CEBC6363-9D74-4A9F-8445-9CF8703AEB0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243C7E54-942D-4B62-A53B-2F4B6B4B9E1B}" type="slidenum">
              <a:rPr kumimoji="0" lang="en-US" alt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21</a:t>
            </a:fld>
            <a:endParaRPr kumimoji="0" lang="en-US" alt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42855982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79788010-E176-4137-9C8D-9D6FD187D602}"/>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5D45FA88-9F50-4140-9DBE-EBED293B0425}"/>
              </a:ext>
            </a:extLst>
          </p:cNvPr>
          <p:cNvSpPr>
            <a:spLocks noGrp="1"/>
          </p:cNvSpPr>
          <p:nvPr>
            <p:ph type="body" idx="1"/>
          </p:nvPr>
        </p:nvSpPr>
        <p:spPr/>
        <p:txBody>
          <a:bodyPr/>
          <a:lstStyle/>
          <a:p>
            <a:pPr marL="171450" indent="-171450" eaLnBrk="1" hangingPunct="1">
              <a:buFont typeface="Arial" panose="020B0604020202020204" pitchFamily="34" charset="0"/>
              <a:buChar char="•"/>
              <a:defRPr/>
            </a:pPr>
            <a:endParaRPr lang="en-US" dirty="0"/>
          </a:p>
          <a:p>
            <a:pPr marL="0" marR="0"/>
            <a:r>
              <a:rPr lang="en-US" sz="1200" kern="1200" dirty="0">
                <a:effectLst/>
                <a:latin typeface="Times New Roman" panose="02020603050405020304" pitchFamily="18" charset="0"/>
                <a:ea typeface="+mn-ea"/>
              </a:rPr>
              <a:t>What are the notable features of Pike’s expedition?</a:t>
            </a:r>
          </a:p>
          <a:p>
            <a:pPr marL="0" marR="0"/>
            <a:endParaRPr lang="en-US" sz="1200" dirty="0">
              <a:effectLst/>
              <a:latin typeface="Times New Roman" panose="02020603050405020304" pitchFamily="18" charset="0"/>
              <a:ea typeface="Times New Roman" panose="02020603050405020304" pitchFamily="18" charset="0"/>
            </a:endParaRPr>
          </a:p>
          <a:p>
            <a:pPr marL="0" marR="0"/>
            <a:r>
              <a:rPr lang="en-US" sz="1200" kern="1200" dirty="0">
                <a:effectLst/>
                <a:latin typeface="Times New Roman" panose="02020603050405020304" pitchFamily="18" charset="0"/>
                <a:ea typeface="+mn-ea"/>
              </a:rPr>
              <a:t>Well, in carrying out his mission, he interacted and continued dialog with the Osage, Kansas, and Pawnee. His meetings with these tribes produced no lasting peace, and he was unable to meet with the Comanche.</a:t>
            </a:r>
          </a:p>
          <a:p>
            <a:pPr marL="0" marR="0"/>
            <a:endParaRPr lang="en-US" sz="1200" dirty="0">
              <a:effectLst/>
              <a:latin typeface="Times New Roman" panose="02020603050405020304" pitchFamily="18" charset="0"/>
              <a:ea typeface="Times New Roman" panose="02020603050405020304" pitchFamily="18" charset="0"/>
            </a:endParaRPr>
          </a:p>
          <a:p>
            <a:pPr marL="0" marR="0"/>
            <a:r>
              <a:rPr lang="en-US" sz="1200" kern="1200" dirty="0">
                <a:effectLst/>
                <a:latin typeface="Times New Roman" panose="02020603050405020304" pitchFamily="18" charset="0"/>
                <a:ea typeface="+mn-ea"/>
              </a:rPr>
              <a:t>Also consistent with his orders, he found the headwaters of the Arkansas River deep in the high country of the Rocky Mountains.</a:t>
            </a:r>
          </a:p>
          <a:p>
            <a:pPr marL="0" marR="0"/>
            <a:endParaRPr lang="en-US" sz="1200" dirty="0">
              <a:effectLst/>
              <a:latin typeface="Times New Roman" panose="02020603050405020304" pitchFamily="18" charset="0"/>
              <a:ea typeface="Times New Roman" panose="02020603050405020304" pitchFamily="18" charset="0"/>
            </a:endParaRPr>
          </a:p>
          <a:p>
            <a:pPr marL="0" marR="0"/>
            <a:r>
              <a:rPr lang="en-US" sz="1200" kern="1200" dirty="0">
                <a:effectLst/>
                <a:latin typeface="Times New Roman" panose="02020603050405020304" pitchFamily="18" charset="0"/>
                <a:ea typeface="+mn-ea"/>
              </a:rPr>
              <a:t>Implied as part of his mission, he confirmed the feasibility of travelling over the Plains to the Spanish settlements along the Rio Grande—a precursor to the Santa Fe Trail.</a:t>
            </a:r>
          </a:p>
          <a:p>
            <a:pPr marL="0" marR="0"/>
            <a:endParaRPr lang="en-US" sz="1200" dirty="0">
              <a:effectLst/>
              <a:latin typeface="Times New Roman" panose="02020603050405020304" pitchFamily="18" charset="0"/>
              <a:ea typeface="Times New Roman" panose="02020603050405020304" pitchFamily="18" charset="0"/>
            </a:endParaRPr>
          </a:p>
          <a:p>
            <a:pPr marL="0" marR="0"/>
            <a:r>
              <a:rPr lang="en-US" sz="1200" kern="1200" dirty="0">
                <a:effectLst/>
                <a:latin typeface="Times New Roman" panose="02020603050405020304" pitchFamily="18" charset="0"/>
                <a:ea typeface="+mn-ea"/>
              </a:rPr>
              <a:t>He was unable to avoid the Spaniards, but in becoming their prisoner, he was permitted a certain freedom of movement and association that allowed him to make keen observations about the Spanish presence in North America, as he travelled through the towns of Santa Fe, Albuquerque, El Paso, Chihuahua, Presidio Rio Grande, and San Antonio, and he did this at a key time in the waning years of the Spanish presence in the Western Hemisphere.</a:t>
            </a:r>
          </a:p>
          <a:p>
            <a:pPr marL="0" marR="0"/>
            <a:endParaRPr lang="en-US" sz="1200" dirty="0">
              <a:effectLst/>
              <a:latin typeface="Times New Roman" panose="02020603050405020304" pitchFamily="18" charset="0"/>
              <a:ea typeface="Times New Roman" panose="02020603050405020304" pitchFamily="18" charset="0"/>
            </a:endParaRPr>
          </a:p>
          <a:p>
            <a:pPr marL="0" marR="0"/>
            <a:r>
              <a:rPr lang="en-US" sz="1200" kern="1200" dirty="0">
                <a:effectLst/>
                <a:latin typeface="Times New Roman" panose="02020603050405020304" pitchFamily="18" charset="0"/>
                <a:ea typeface="+mn-ea"/>
              </a:rPr>
              <a:t>He captured all of it in a journal, parts of which he was able to keep from the Spaniards and part reconstructed from memory. His journal was printed before Lewis and Clark’s journals were, and it was released to an eager public worldwide in 1810.</a:t>
            </a:r>
            <a:endParaRPr lang="en-US" sz="1200" dirty="0">
              <a:effectLst/>
              <a:latin typeface="Times New Roman" panose="02020603050405020304" pitchFamily="18" charset="0"/>
              <a:ea typeface="Times New Roman" panose="02020603050405020304" pitchFamily="18" charset="0"/>
            </a:endParaRPr>
          </a:p>
          <a:p>
            <a:pPr marL="0" marR="0"/>
            <a:endParaRPr lang="en-US" sz="1200" kern="1200" dirty="0">
              <a:effectLst/>
              <a:latin typeface="Times New Roman" panose="02020603050405020304" pitchFamily="18" charset="0"/>
              <a:ea typeface="+mn-ea"/>
            </a:endParaRPr>
          </a:p>
          <a:p>
            <a:pPr marL="0" marR="0"/>
            <a:r>
              <a:rPr lang="en-US" sz="1200" kern="1200" dirty="0">
                <a:effectLst/>
                <a:latin typeface="Times New Roman" panose="02020603050405020304" pitchFamily="18" charset="0"/>
                <a:ea typeface="+mn-ea"/>
              </a:rPr>
              <a:t>Pike’s name lives on in popular culture, most notably with Pike’s Peak (which he saw but did not summit).</a:t>
            </a:r>
          </a:p>
          <a:p>
            <a:pPr marL="0" marR="0"/>
            <a:endParaRPr lang="en-US" sz="1200" kern="1200" dirty="0">
              <a:effectLst/>
              <a:latin typeface="Times New Roman" panose="02020603050405020304" pitchFamily="18" charset="0"/>
              <a:ea typeface="+mn-ea"/>
            </a:endParaRPr>
          </a:p>
          <a:p>
            <a:pPr marL="0" marR="0"/>
            <a:r>
              <a:rPr lang="en-US" sz="1200" kern="1200" dirty="0">
                <a:effectLst/>
                <a:latin typeface="Times New Roman" panose="02020603050405020304" pitchFamily="18" charset="0"/>
                <a:ea typeface="+mn-ea"/>
              </a:rPr>
              <a:t>So with that background, I’ll turn the remainder of the presentation over to Lillis, who will take us through the feasibility study process.</a:t>
            </a:r>
            <a:endParaRPr lang="en-US" sz="1200" dirty="0">
              <a:effectLst/>
              <a:latin typeface="Times New Roman" panose="02020603050405020304" pitchFamily="18" charset="0"/>
              <a:ea typeface="Times New Roman" panose="02020603050405020304" pitchFamily="18" charset="0"/>
            </a:endParaRPr>
          </a:p>
          <a:p>
            <a:pPr marL="0" indent="0" eaLnBrk="1" hangingPunct="1">
              <a:buFont typeface="Arial" panose="020B0604020202020204" pitchFamily="34" charset="0"/>
              <a:buNone/>
              <a:defRPr/>
            </a:pPr>
            <a:endParaRPr lang="en-US" b="0" dirty="0"/>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endParaRPr lang="en-US" b="0" dirty="0"/>
          </a:p>
          <a:p>
            <a:pPr marL="171450" indent="-171450" eaLnBrk="1" hangingPunct="1">
              <a:buFont typeface="Arial" panose="020B0604020202020204" pitchFamily="34" charset="0"/>
              <a:buChar char="•"/>
              <a:defRPr/>
            </a:pPr>
            <a:endParaRPr lang="en-US" b="0" dirty="0"/>
          </a:p>
        </p:txBody>
      </p:sp>
      <p:sp>
        <p:nvSpPr>
          <p:cNvPr id="11268" name="Slide Number Placeholder 3">
            <a:extLst>
              <a:ext uri="{FF2B5EF4-FFF2-40B4-BE49-F238E27FC236}">
                <a16:creationId xmlns:a16="http://schemas.microsoft.com/office/drawing/2014/main" id="{CEBC6363-9D74-4A9F-8445-9CF8703AEB0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243C7E54-942D-4B62-A53B-2F4B6B4B9E1B}" type="slidenum">
              <a:rPr kumimoji="0" lang="en-US" alt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22</a:t>
            </a:fld>
            <a:endParaRPr kumimoji="0" lang="en-US" alt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14745596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(Aaron passes Presentation to Lillis)</a:t>
            </a:r>
          </a:p>
          <a:p>
            <a:endParaRPr lang="en-US" dirty="0"/>
          </a:p>
          <a:p>
            <a:r>
              <a:rPr lang="en-US" dirty="0"/>
              <a:t>Thanks, Aaron. </a:t>
            </a:r>
          </a:p>
          <a:p>
            <a:endParaRPr lang="en-US" dirty="0"/>
          </a:p>
          <a:p>
            <a:r>
              <a:rPr lang="en-US" dirty="0"/>
              <a:t>Greetings, again, my name is Lillis. </a:t>
            </a:r>
          </a:p>
          <a:p>
            <a:r>
              <a:rPr lang="en-US" dirty="0"/>
              <a:t>I am going to explain more about the trail study process  and  guide you through on how to provide comments on the study, which are incredibly important to the National Park Service and critical to the study process. </a:t>
            </a:r>
          </a:p>
          <a:p>
            <a:endParaRPr lang="en-US" dirty="0"/>
          </a:p>
          <a:p>
            <a:r>
              <a:rPr lang="en-US" dirty="0"/>
              <a:t>Again, please Feel free to enter questions in the chat – we will answer those after the presentation portion of our meeting.</a:t>
            </a:r>
            <a:endParaRPr lang="en-US" altLang="en-US" sz="2400" dirty="0">
              <a:latin typeface="Frutiger LT Std 45 Light" panose="020B0402020204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effectLst/>
              <a:latin typeface="Frutiger LT Std 45 Light" panose="020B0402020204020204" pitchFamily="34" charset="0"/>
            </a:endParaRPr>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23</a:t>
            </a:fld>
            <a:endParaRPr lang="en-US"/>
          </a:p>
        </p:txBody>
      </p:sp>
    </p:spTree>
    <p:extLst>
      <p:ext uri="{BB962C8B-B14F-4D97-AF65-F5344CB8AC3E}">
        <p14:creationId xmlns:p14="http://schemas.microsoft.com/office/powerpoint/2010/main" val="22892313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effectLst/>
                <a:latin typeface="Frutiger LT Std 45 Light" panose="020B0402020204020204" pitchFamily="34" charset="0"/>
              </a:rPr>
              <a:t>So first off, I am going to explain a bit more about the trail feasibility study process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effectLst/>
                <a:latin typeface="Frutiger LT Std 45 Light" panose="020B0402020204020204" pitchFamily="34" charset="0"/>
              </a:rPr>
              <a:t>and provide answers to questions like: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effectLst/>
              <a:latin typeface="Frutiger LT Std 45 Light" panose="020B0402020204020204" pitchFamily="34" charset="0"/>
            </a:endParaRPr>
          </a:p>
          <a:p>
            <a:pPr eaLnBrk="1" hangingPunct="1">
              <a:spcAft>
                <a:spcPts val="1200"/>
              </a:spcAft>
              <a:buClr>
                <a:schemeClr val="tx1"/>
              </a:buClr>
              <a:buSzPct val="82000"/>
              <a:buFont typeface="Arial" panose="020B0604020202020204" pitchFamily="34" charset="0"/>
              <a:buChar char="•"/>
              <a:defRPr/>
            </a:pPr>
            <a:r>
              <a:rPr lang="en-US" dirty="0">
                <a:effectLst>
                  <a:outerShdw blurRad="38100" dist="38100" dir="2700000" algn="tl">
                    <a:srgbClr val="000000">
                      <a:alpha val="43137"/>
                    </a:srgbClr>
                  </a:outerShdw>
                </a:effectLst>
              </a:rPr>
              <a:t>How does the Park Service carry out the study?</a:t>
            </a:r>
          </a:p>
          <a:p>
            <a:pPr eaLnBrk="1" hangingPunct="1">
              <a:spcAft>
                <a:spcPts val="1200"/>
              </a:spcAft>
              <a:buClr>
                <a:schemeClr val="tx1"/>
              </a:buClr>
              <a:buSzPct val="82000"/>
              <a:buFont typeface="Arial" panose="020B0604020202020204" pitchFamily="34" charset="0"/>
              <a:buChar char="•"/>
              <a:defRPr/>
            </a:pPr>
            <a:endParaRPr lang="en-US" dirty="0">
              <a:effectLst>
                <a:outerShdw blurRad="38100" dist="38100" dir="2700000" algn="tl">
                  <a:srgbClr val="000000">
                    <a:alpha val="43137"/>
                  </a:srgbClr>
                </a:outerShdw>
              </a:effectLst>
            </a:endParaRPr>
          </a:p>
          <a:p>
            <a:pPr eaLnBrk="1" hangingPunct="1">
              <a:spcAft>
                <a:spcPts val="1200"/>
              </a:spcAft>
              <a:buClr>
                <a:schemeClr val="tx1"/>
              </a:buClr>
              <a:buSzPct val="82000"/>
              <a:buFont typeface="Arial" panose="020B0604020202020204" pitchFamily="34" charset="0"/>
              <a:buChar char="•"/>
              <a:defRPr/>
            </a:pPr>
            <a:r>
              <a:rPr lang="en-US" altLang="en-US" sz="2400" dirty="0">
                <a:effectLst>
                  <a:outerShdw blurRad="38100" dist="38100" dir="2700000" algn="tl">
                    <a:srgbClr val="000000">
                      <a:alpha val="43137"/>
                    </a:srgbClr>
                  </a:outerShdw>
                </a:effectLst>
              </a:rPr>
              <a:t>How is the route assessed?    </a:t>
            </a:r>
          </a:p>
          <a:p>
            <a:pPr eaLnBrk="1" hangingPunct="1">
              <a:spcAft>
                <a:spcPts val="1200"/>
              </a:spcAft>
              <a:buClr>
                <a:schemeClr val="tx1"/>
              </a:buClr>
              <a:buSzPct val="82000"/>
              <a:buFont typeface="Arial" panose="020B0604020202020204" pitchFamily="34" charset="0"/>
              <a:buChar char="•"/>
              <a:defRPr/>
            </a:pPr>
            <a:endParaRPr lang="en-US" altLang="en-US" sz="2400" dirty="0">
              <a:effectLst>
                <a:outerShdw blurRad="38100" dist="38100" dir="2700000" algn="tl">
                  <a:srgbClr val="000000">
                    <a:alpha val="43137"/>
                  </a:srgbClr>
                </a:outerShdw>
              </a:effectLst>
            </a:endParaRPr>
          </a:p>
          <a:p>
            <a:pPr eaLnBrk="1" hangingPunct="1">
              <a:spcAft>
                <a:spcPts val="1200"/>
              </a:spcAft>
              <a:buClr>
                <a:schemeClr val="tx1"/>
              </a:buClr>
              <a:buSzPct val="82000"/>
              <a:buFont typeface="Arial" panose="020B0604020202020204" pitchFamily="34" charset="0"/>
              <a:buChar char="•"/>
              <a:defRPr/>
            </a:pPr>
            <a:r>
              <a:rPr lang="en-US" altLang="en-US" sz="2400" dirty="0">
                <a:effectLst>
                  <a:outerShdw blurRad="38100" dist="38100" dir="2700000" algn="tl">
                    <a:srgbClr val="000000">
                      <a:alpha val="43137"/>
                    </a:srgbClr>
                  </a:outerShdw>
                </a:effectLst>
              </a:rPr>
              <a:t>Who decides if the trail gets designated as a national historic trail? </a:t>
            </a:r>
          </a:p>
          <a:p>
            <a:pPr eaLnBrk="1" hangingPunct="1">
              <a:spcAft>
                <a:spcPts val="1200"/>
              </a:spcAft>
              <a:buClr>
                <a:schemeClr val="tx1"/>
              </a:buClr>
              <a:buSzPct val="82000"/>
              <a:buFont typeface="Arial" panose="020B0604020202020204" pitchFamily="34" charset="0"/>
              <a:buChar char="•"/>
              <a:defRPr/>
            </a:pPr>
            <a:endParaRPr lang="en-US" altLang="en-US" sz="2400" dirty="0">
              <a:effectLst>
                <a:outerShdw blurRad="38100" dist="38100" dir="2700000" algn="tl">
                  <a:srgbClr val="000000">
                    <a:alpha val="43137"/>
                  </a:srgbClr>
                </a:outerShdw>
              </a:effectLst>
            </a:endParaRPr>
          </a:p>
          <a:p>
            <a:pPr eaLnBrk="1" hangingPunct="1">
              <a:spcAft>
                <a:spcPts val="1200"/>
              </a:spcAft>
              <a:buClr>
                <a:schemeClr val="tx1"/>
              </a:buClr>
              <a:buSzPct val="82000"/>
              <a:buFont typeface="Arial" panose="020B0604020202020204" pitchFamily="34" charset="0"/>
              <a:buChar char="•"/>
              <a:defRPr/>
            </a:pPr>
            <a:r>
              <a:rPr lang="en-US" altLang="en-US" sz="2400" dirty="0">
                <a:effectLst>
                  <a:outerShdw blurRad="38100" dist="38100" dir="2700000" algn="tl">
                    <a:srgbClr val="000000">
                      <a:alpha val="43137"/>
                    </a:srgbClr>
                  </a:outerShdw>
                </a:effectLst>
              </a:rPr>
              <a:t>What would designation mean to the public and for landowners?</a:t>
            </a:r>
          </a:p>
          <a:p>
            <a:pPr marL="0" indent="0" eaLnBrk="1" hangingPunct="1">
              <a:spcAft>
                <a:spcPts val="2400"/>
              </a:spcAft>
              <a:buNone/>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marL="857264" lvl="1" indent="-457200" eaLnBrk="1" hangingPunct="1">
              <a:buClr>
                <a:schemeClr val="tx1"/>
              </a:buClr>
              <a:buAutoNum type="arabicPeriod"/>
              <a:defRPr/>
            </a:pPr>
            <a:endParaRPr lang="en-US" altLang="en-US" sz="2400" dirty="0">
              <a:latin typeface="Frutiger LT Std 45 Light" panose="020B0402020204020204" pitchFamily="34" charset="0"/>
            </a:endParaRPr>
          </a:p>
          <a:p>
            <a:pPr marL="857264" lvl="1" indent="-457200" eaLnBrk="1" hangingPunct="1">
              <a:buClr>
                <a:schemeClr val="tx1"/>
              </a:buClr>
              <a:buAutoNum type="arabicPeriod"/>
              <a:defRPr/>
            </a:pPr>
            <a:endParaRPr lang="en-US" altLang="en-US" sz="2400" dirty="0">
              <a:latin typeface="Frutiger LT Std 45 Light" panose="020B0402020204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effectLst/>
              <a:latin typeface="Frutiger LT Std 45 Light" panose="020B0402020204020204" pitchFamily="34" charset="0"/>
            </a:endParaRPr>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24</a:t>
            </a:fld>
            <a:endParaRPr lang="en-US"/>
          </a:p>
        </p:txBody>
      </p:sp>
    </p:spTree>
    <p:extLst>
      <p:ext uri="{BB962C8B-B14F-4D97-AF65-F5344CB8AC3E}">
        <p14:creationId xmlns:p14="http://schemas.microsoft.com/office/powerpoint/2010/main" val="36676911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effectLst/>
                <a:latin typeface="Frutiger LT Std 45 Light" panose="020B0402020204020204" pitchFamily="34" charset="0"/>
              </a:rPr>
              <a:t>Let’s tackle the first question.</a:t>
            </a:r>
            <a:endParaRPr lang="en-US" altLang="en-US" sz="2400" dirty="0">
              <a:latin typeface="Frutiger LT Std 45 Light" panose="020B0402020204020204" pitchFamily="34" charset="0"/>
            </a:endParaRPr>
          </a:p>
          <a:p>
            <a:pPr eaLnBrk="1" hangingPunct="1">
              <a:spcAft>
                <a:spcPts val="1200"/>
              </a:spcAft>
              <a:buClr>
                <a:schemeClr val="tx1"/>
              </a:buClr>
              <a:buSzPct val="82000"/>
              <a:buFont typeface="Arial" panose="020B0604020202020204" pitchFamily="34" charset="0"/>
              <a:buChar char="•"/>
              <a:defRPr/>
            </a:pPr>
            <a:r>
              <a:rPr lang="en-US" altLang="en-US" dirty="0">
                <a:effectLst>
                  <a:outerShdw blurRad="38100" dist="38100" dir="2700000" algn="tl">
                    <a:srgbClr val="000000">
                      <a:alpha val="43137"/>
                    </a:srgbClr>
                  </a:outerShdw>
                </a:effectLst>
              </a:rPr>
              <a:t> </a:t>
            </a:r>
            <a:r>
              <a:rPr lang="en-US" dirty="0">
                <a:effectLst>
                  <a:outerShdw blurRad="38100" dist="38100" dir="2700000" algn="tl">
                    <a:srgbClr val="000000">
                      <a:alpha val="43137"/>
                    </a:srgbClr>
                  </a:outerShdw>
                </a:effectLst>
              </a:rPr>
              <a:t>How does the Park Service carry out the study And h</a:t>
            </a:r>
            <a:r>
              <a:rPr lang="en-US" altLang="en-US" sz="1200" dirty="0">
                <a:effectLst>
                  <a:outerShdw blurRad="38100" dist="38100" dir="2700000" algn="tl">
                    <a:srgbClr val="000000">
                      <a:alpha val="43137"/>
                    </a:srgbClr>
                  </a:outerShdw>
                </a:effectLst>
              </a:rPr>
              <a:t>ow is the route assessed?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effectLst/>
              <a:latin typeface="Frutiger LT Std 45 Light" panose="020B0402020204020204" pitchFamily="34" charset="0"/>
            </a:endParaRPr>
          </a:p>
          <a:p>
            <a:pPr lvl="1">
              <a:spcAft>
                <a:spcPts val="600"/>
              </a:spcAft>
              <a:buClr>
                <a:schemeClr val="tx1"/>
              </a:buClr>
              <a:buSzPct val="100000"/>
              <a:buFont typeface="Arial" panose="020B0604020202020204" pitchFamily="34" charset="0"/>
              <a:buChar char="•"/>
            </a:pPr>
            <a:r>
              <a:rPr lang="en-US" dirty="0">
                <a:effectLst/>
                <a:latin typeface="Frutiger LT Std 45 Light" panose="020B0402020204020204" pitchFamily="34" charset="0"/>
              </a:rPr>
              <a:t>Aaron touched on this earlier in the presentation….</a:t>
            </a:r>
            <a:r>
              <a:rPr lang="en-US" sz="2000" dirty="0">
                <a:effectLst>
                  <a:outerShdw blurRad="38100" dist="38100" dir="2700000" algn="tl">
                    <a:srgbClr val="000000">
                      <a:alpha val="43137"/>
                    </a:srgbClr>
                  </a:outerShdw>
                </a:effectLst>
                <a:latin typeface="Frutiger LT Std 45 Light" panose="020B0402020204020204" pitchFamily="34" charset="0"/>
              </a:rPr>
              <a:t>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effectLst/>
              <a:latin typeface="Frutiger LT Std 45 Light" panose="020B0402020204020204" pitchFamily="34" charset="0"/>
            </a:endParaRPr>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25</a:t>
            </a:fld>
            <a:endParaRPr lang="en-US"/>
          </a:p>
        </p:txBody>
      </p:sp>
    </p:spTree>
    <p:extLst>
      <p:ext uri="{BB962C8B-B14F-4D97-AF65-F5344CB8AC3E}">
        <p14:creationId xmlns:p14="http://schemas.microsoft.com/office/powerpoint/2010/main" val="37906452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effectLst>
                  <a:outerShdw blurRad="38100" dist="38100" dir="2700000" algn="tl">
                    <a:srgbClr val="000000">
                      <a:alpha val="43137"/>
                    </a:srgbClr>
                  </a:outerShdw>
                </a:effectLst>
                <a:latin typeface="Frutiger LT Std 45 Light" panose="020B0402020204020204" pitchFamily="34" charset="0"/>
              </a:rPr>
              <a:t>The answer lies within the National Trails System Act – which was originally passed by Congress in 1968.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a:effectLst>
                <a:outerShdw blurRad="38100" dist="38100" dir="2700000" algn="tl">
                  <a:srgbClr val="000000">
                    <a:alpha val="43137"/>
                  </a:srgbClr>
                </a:outerShdw>
              </a:effectLst>
              <a:latin typeface="Frutiger LT Std 45 Light" panose="020B0402020204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effectLst/>
                <a:latin typeface="Frutiger LT Std 45 Light" panose="020B0402020204020204" pitchFamily="34" charset="0"/>
              </a:rPr>
              <a:t>The NTSA provides an explicit framework for the study of potential new national historic trails.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effectLst/>
                <a:latin typeface="Frutiger LT Std 45 Light" panose="020B0402020204020204" pitchFamily="34" charset="0"/>
              </a:rPr>
              <a:t>It lays out specific criteria – three of them – that potential routes must meet in order to qualify for designation as a new national historic trail.</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effectLst/>
              <a:latin typeface="Frutiger LT Std 45 Light" panose="020B0402020204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effectLst/>
              <a:latin typeface="Frutiger LT Std 45 Light" panose="020B0402020204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effectLst/>
                <a:latin typeface="Frutiger LT Std 45 Light" panose="020B0402020204020204" pitchFamily="34" charset="0"/>
              </a:rPr>
              <a:t>So, what are the three criteria?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effectLst/>
              <a:latin typeface="Frutiger LT Std 45 Light" panose="020B0402020204020204" pitchFamily="34" charset="0"/>
            </a:endParaRPr>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26</a:t>
            </a:fld>
            <a:endParaRPr lang="en-US"/>
          </a:p>
        </p:txBody>
      </p:sp>
    </p:spTree>
    <p:extLst>
      <p:ext uri="{BB962C8B-B14F-4D97-AF65-F5344CB8AC3E}">
        <p14:creationId xmlns:p14="http://schemas.microsoft.com/office/powerpoint/2010/main" val="7572736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effectLst>
                  <a:outerShdw blurRad="38100" dist="38100" dir="2700000" algn="tl">
                    <a:srgbClr val="000000">
                      <a:alpha val="43137"/>
                    </a:srgbClr>
                  </a:outerShdw>
                </a:effectLst>
                <a:latin typeface="Frutiger LT Std 45 Light" panose="020B0402020204020204" pitchFamily="34" charset="0"/>
              </a:rPr>
              <a:t>To qualify for designation as a new national historic trail, a trail must meet all three of the following Criteria: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effectLst/>
              <a:latin typeface="Frutiger LT Std 45 Light" panose="020B0402020204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effectLst/>
                <a:latin typeface="Frutiger LT Std 45 Light" panose="020B0402020204020204" pitchFamily="34" charset="0"/>
              </a:rPr>
              <a:t>The route or trail</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effectLst/>
              <a:latin typeface="Frutiger LT Std 45 Light" panose="020B0402020204020204" pitchFamily="34" charset="0"/>
            </a:endParaRPr>
          </a:p>
          <a:p>
            <a:pPr marL="0" indent="0" eaLnBrk="1" hangingPunct="1">
              <a:spcAft>
                <a:spcPts val="2400"/>
              </a:spcAft>
              <a:buNone/>
              <a:defRPr/>
            </a:pPr>
            <a:r>
              <a:rPr lang="en-US" altLang="en-US" dirty="0">
                <a:effectLst>
                  <a:outerShdw blurRad="38100" dist="38100" dir="2700000" algn="tl">
                    <a:srgbClr val="000000">
                      <a:alpha val="43137"/>
                    </a:srgbClr>
                  </a:outerShdw>
                </a:effectLst>
                <a:latin typeface="Frutiger LT Std 45 Light" panose="020B0402020204020204" pitchFamily="34" charset="0"/>
              </a:rPr>
              <a:t>1. Must be established by </a:t>
            </a:r>
            <a:r>
              <a:rPr lang="en-US" altLang="en-US" sz="1200" b="1" dirty="0">
                <a:effectLst>
                  <a:outerShdw blurRad="38100" dist="38100" dir="2700000" algn="tl">
                    <a:srgbClr val="000000">
                      <a:alpha val="43137"/>
                    </a:srgbClr>
                  </a:outerShdw>
                </a:effectLst>
                <a:latin typeface="Frutiger LT Std 45 Light" panose="020B0402020204020204" pitchFamily="34" charset="0"/>
              </a:rPr>
              <a:t>historic use &amp; historically significant </a:t>
            </a:r>
            <a:r>
              <a:rPr lang="en-US" altLang="en-US" sz="1200" dirty="0">
                <a:effectLst>
                  <a:outerShdw blurRad="38100" dist="38100" dir="2700000" algn="tl">
                    <a:srgbClr val="000000">
                      <a:alpha val="43137"/>
                    </a:srgbClr>
                  </a:outerShdw>
                </a:effectLst>
                <a:latin typeface="Frutiger LT Std 45 Light" panose="020B0402020204020204" pitchFamily="34" charset="0"/>
              </a:rPr>
              <a:t>as a    	result of that use.</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dirty="0">
                <a:effectLst>
                  <a:outerShdw blurRad="38100" dist="38100" dir="2700000" algn="tl">
                    <a:srgbClr val="000000">
                      <a:alpha val="43137"/>
                    </a:srgbClr>
                  </a:outerShdw>
                </a:effectLst>
                <a:latin typeface="Frutiger LT Std 45 Light" panose="020B0402020204020204" pitchFamily="34" charset="0"/>
              </a:rPr>
              <a:t>2. Must be of </a:t>
            </a:r>
            <a:r>
              <a:rPr lang="en-US" altLang="en-US" sz="1200" b="1" dirty="0">
                <a:effectLst>
                  <a:outerShdw blurRad="38100" dist="38100" dir="2700000" algn="tl">
                    <a:srgbClr val="000000">
                      <a:alpha val="43137"/>
                    </a:srgbClr>
                  </a:outerShdw>
                </a:effectLst>
                <a:latin typeface="Frutiger LT Std 45 Light" panose="020B0402020204020204" pitchFamily="34" charset="0"/>
              </a:rPr>
              <a:t>national significance </a:t>
            </a:r>
            <a:r>
              <a:rPr lang="en-US" altLang="en-US" sz="1200" dirty="0">
                <a:effectLst>
                  <a:outerShdw blurRad="38100" dist="38100" dir="2700000" algn="tl">
                    <a:srgbClr val="000000">
                      <a:alpha val="43137"/>
                    </a:srgbClr>
                  </a:outerShdw>
                </a:effectLst>
                <a:latin typeface="Frutiger LT Std 45 Light" panose="020B0402020204020204" pitchFamily="34" charset="0"/>
              </a:rPr>
              <a:t>in American history.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dirty="0">
                <a:effectLst>
                  <a:outerShdw blurRad="38100" dist="38100" dir="2700000" algn="tl">
                    <a:srgbClr val="000000">
                      <a:alpha val="43137"/>
                    </a:srgbClr>
                  </a:outerShdw>
                </a:effectLst>
                <a:latin typeface="Frutiger LT Std 45 Light" panose="020B0402020204020204" pitchFamily="34" charset="0"/>
              </a:rPr>
              <a:t>3. Must have </a:t>
            </a:r>
            <a:r>
              <a:rPr lang="en-US" altLang="en-US" sz="1200" b="1" dirty="0">
                <a:effectLst>
                  <a:outerShdw blurRad="38100" dist="38100" dir="2700000" algn="tl">
                    <a:srgbClr val="000000">
                      <a:alpha val="43137"/>
                    </a:srgbClr>
                  </a:outerShdw>
                </a:effectLst>
                <a:latin typeface="Frutiger LT Std 45 Light" panose="020B0402020204020204" pitchFamily="34" charset="0"/>
              </a:rPr>
              <a:t>significant potential for public recreational use, historic interest &amp; appreciation</a:t>
            </a:r>
            <a:r>
              <a:rPr lang="en-US" altLang="en-US" sz="1200" dirty="0">
                <a:effectLst>
                  <a:outerShdw blurRad="38100" dist="38100" dir="2700000" algn="tl">
                    <a:srgbClr val="000000">
                      <a:alpha val="43137"/>
                    </a:srgbClr>
                  </a:outerShdw>
                </a:effectLst>
                <a:latin typeface="Frutiger LT Std 45 Light" panose="020B0402020204020204" pitchFamily="34" charset="0"/>
              </a:rPr>
              <a:t>. </a:t>
            </a:r>
            <a:endParaRPr lang="en-US" dirty="0">
              <a:effectLst/>
              <a:latin typeface="Frutiger LT Std 45 Light" panose="020B0402020204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effectLst/>
              <a:latin typeface="Frutiger LT Std 45 Light" panose="020B0402020204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effectLst/>
                <a:latin typeface="Frutiger LT Std 45 Light" panose="020B0402020204020204" pitchFamily="34" charset="0"/>
              </a:rPr>
              <a:t>Let’s take a closer look at these Criteria together</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effectLst/>
              <a:latin typeface="Frutiger LT Std 45 Light" panose="020B0402020204020204" pitchFamily="34" charset="0"/>
            </a:endParaRPr>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27</a:t>
            </a:fld>
            <a:endParaRPr lang="en-US"/>
          </a:p>
        </p:txBody>
      </p:sp>
    </p:spTree>
    <p:extLst>
      <p:ext uri="{BB962C8B-B14F-4D97-AF65-F5344CB8AC3E}">
        <p14:creationId xmlns:p14="http://schemas.microsoft.com/office/powerpoint/2010/main" val="2833662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Criterion, </a:t>
            </a:r>
          </a:p>
          <a:p>
            <a:endParaRPr lang="en-US" dirty="0"/>
          </a:p>
          <a:p>
            <a:r>
              <a:rPr lang="en-US" dirty="0"/>
              <a:t>States that the trail or route must be established by historic use </a:t>
            </a:r>
          </a:p>
          <a:p>
            <a:endParaRPr lang="en-US" dirty="0"/>
          </a:p>
          <a:p>
            <a:r>
              <a:rPr lang="en-US" dirty="0"/>
              <a:t>And it must be historically significant as a result of that use. </a:t>
            </a:r>
          </a:p>
          <a:p>
            <a:endParaRPr lang="en-US" dirty="0"/>
          </a:p>
          <a:p>
            <a:r>
              <a:rPr lang="en-US" dirty="0"/>
              <a:t>In addition, the Location of a route or trail must sufficiently known – so, we need to know where the trail is located, not just that a trail or route existed. </a:t>
            </a:r>
          </a:p>
          <a:p>
            <a:endParaRPr lang="en-US" dirty="0"/>
          </a:p>
          <a:p>
            <a:endParaRPr lang="en-US" dirty="0"/>
          </a:p>
        </p:txBody>
      </p:sp>
      <p:sp>
        <p:nvSpPr>
          <p:cNvPr id="4" name="Slide Number Placeholder 3"/>
          <p:cNvSpPr>
            <a:spLocks noGrp="1"/>
          </p:cNvSpPr>
          <p:nvPr>
            <p:ph type="sldNum" sz="quarter" idx="5"/>
          </p:nvPr>
        </p:nvSpPr>
        <p:spPr/>
        <p:txBody>
          <a:bodyPr/>
          <a:lstStyle/>
          <a:p>
            <a:fld id="{A206BB5A-87CA-41FA-B693-6C671A8B4DDC}" type="slidenum">
              <a:rPr lang="en-US" smtClean="0"/>
              <a:t>28</a:t>
            </a:fld>
            <a:endParaRPr lang="en-US"/>
          </a:p>
        </p:txBody>
      </p:sp>
    </p:spTree>
    <p:extLst>
      <p:ext uri="{BB962C8B-B14F-4D97-AF65-F5344CB8AC3E}">
        <p14:creationId xmlns:p14="http://schemas.microsoft.com/office/powerpoint/2010/main" val="33849469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eaLnBrk="1" hangingPunct="1">
              <a:buClr>
                <a:schemeClr val="tx1"/>
              </a:buClr>
              <a:buFont typeface="Arial" panose="020B0604020202020204" pitchFamily="34" charset="0"/>
              <a:buChar char="•"/>
              <a:defRPr/>
            </a:pPr>
            <a:r>
              <a:rPr lang="en-US" dirty="0"/>
              <a:t>The second criterion states that the route must be of National Significance in American History  - this is in </a:t>
            </a:r>
            <a:r>
              <a:rPr lang="en-US" sz="1200" dirty="0">
                <a:effectLst>
                  <a:outerShdw blurRad="38100" dist="38100" dir="2700000" algn="tl">
                    <a:srgbClr val="000000">
                      <a:alpha val="43137"/>
                    </a:srgbClr>
                  </a:outerShdw>
                </a:effectLst>
                <a:latin typeface="Frutiger LT Std 45 Light" panose="020B0402020204020204" pitchFamily="34" charset="0"/>
              </a:rPr>
              <a:t>respect to any of several broad facets of American history, such as trade and commerce, exploration, migration and settlement, or military campaigns. </a:t>
            </a:r>
          </a:p>
          <a:p>
            <a:pPr marL="0" indent="0" eaLnBrk="1" hangingPunct="1">
              <a:buClr>
                <a:schemeClr val="tx1"/>
              </a:buClr>
              <a:buNone/>
              <a:defRPr/>
            </a:pPr>
            <a:endParaRPr lang="en-US" sz="1200" dirty="0">
              <a:effectLst>
                <a:outerShdw blurRad="38100" dist="38100" dir="2700000" algn="tl">
                  <a:srgbClr val="000000">
                    <a:alpha val="43137"/>
                  </a:srgbClr>
                </a:outerShdw>
              </a:effectLst>
              <a:latin typeface="Frutiger LT Std 45 Light" panose="020B0402020204020204" pitchFamily="34" charset="0"/>
            </a:endParaRPr>
          </a:p>
          <a:p>
            <a:pPr eaLnBrk="1" hangingPunct="1">
              <a:buClr>
                <a:schemeClr val="tx1"/>
              </a:buClr>
              <a:buFont typeface="Arial" panose="020B0604020202020204" pitchFamily="34" charset="0"/>
              <a:buChar char="•"/>
              <a:defRPr/>
            </a:pPr>
            <a:r>
              <a:rPr lang="en-US" sz="1200" dirty="0">
                <a:effectLst>
                  <a:outerShdw blurRad="38100" dist="38100" dir="2700000" algn="tl">
                    <a:srgbClr val="000000">
                      <a:alpha val="43137"/>
                    </a:srgbClr>
                  </a:outerShdw>
                </a:effectLst>
                <a:latin typeface="Frutiger LT Std 45 Light" panose="020B0402020204020204" pitchFamily="34" charset="0"/>
              </a:rPr>
              <a:t>To qualify as nationally significant, historic use of the trail must have had a far reaching effect on broad patterns of American culture. </a:t>
            </a:r>
          </a:p>
          <a:p>
            <a:pPr eaLnBrk="1" hangingPunct="1">
              <a:buClr>
                <a:schemeClr val="tx1"/>
              </a:buClr>
              <a:buFont typeface="Arial" panose="020B0604020202020204" pitchFamily="34" charset="0"/>
              <a:buChar char="•"/>
              <a:defRPr/>
            </a:pPr>
            <a:endParaRPr lang="en-US" sz="1200" dirty="0">
              <a:effectLst>
                <a:outerShdw blurRad="38100" dist="38100" dir="2700000" algn="tl">
                  <a:srgbClr val="000000">
                    <a:alpha val="43137"/>
                  </a:srgbClr>
                </a:outerShdw>
              </a:effectLst>
              <a:latin typeface="Frutiger LT Std 45 Light" panose="020B0402020204020204" pitchFamily="34" charset="0"/>
            </a:endParaRPr>
          </a:p>
          <a:p>
            <a:pPr eaLnBrk="1" hangingPunct="1">
              <a:buClr>
                <a:schemeClr val="tx1"/>
              </a:buClr>
              <a:buFont typeface="Arial" panose="020B0604020202020204" pitchFamily="34" charset="0"/>
              <a:buChar char="•"/>
              <a:defRPr/>
            </a:pPr>
            <a:r>
              <a:rPr lang="en-US" sz="1200" dirty="0">
                <a:effectLst>
                  <a:outerShdw blurRad="38100" dist="38100" dir="2700000" algn="tl">
                    <a:srgbClr val="000000">
                      <a:alpha val="43137"/>
                    </a:srgbClr>
                  </a:outerShdw>
                </a:effectLst>
                <a:latin typeface="Frutiger LT Std 45 Light" panose="020B0402020204020204" pitchFamily="34" charset="0"/>
              </a:rPr>
              <a:t>Trails significant in the history of Native Americans may be included. For example, the trail of teams and the Nez Perce</a:t>
            </a:r>
            <a:endParaRPr lang="en-US" dirty="0"/>
          </a:p>
          <a:p>
            <a:endParaRPr lang="en-US" dirty="0"/>
          </a:p>
          <a:p>
            <a:r>
              <a:rPr lang="en-US" dirty="0"/>
              <a:t>A note about how National Significance is assessed - the National Park Service applies the National Historic Landmark criteria in order to determine national significance. </a:t>
            </a:r>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29</a:t>
            </a:fld>
            <a:endParaRPr lang="en-US"/>
          </a:p>
        </p:txBody>
      </p:sp>
    </p:spTree>
    <p:extLst>
      <p:ext uri="{BB962C8B-B14F-4D97-AF65-F5344CB8AC3E}">
        <p14:creationId xmlns:p14="http://schemas.microsoft.com/office/powerpoint/2010/main" val="2675987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PRESENTED BY JMARK: </a:t>
            </a:r>
          </a:p>
          <a:p>
            <a:endParaRPr lang="en-US" dirty="0"/>
          </a:p>
          <a:p>
            <a:endParaRPr lang="en-US" dirty="0"/>
          </a:p>
          <a:p>
            <a:r>
              <a:rPr lang="en-US" dirty="0"/>
              <a:t>Before diving into the presentation, let’s take few moments to provide a short orientation to the Zoom platform to ensure that the meeting runs smoothly for you. </a:t>
            </a:r>
          </a:p>
          <a:p>
            <a:endParaRPr lang="en-US" dirty="0"/>
          </a:p>
          <a:p>
            <a:pPr marL="228600" marR="0" lvl="0" indent="-228600" algn="l" defTabSz="914400" rtl="0" eaLnBrk="0" fontAlgn="base" latinLnBrk="0" hangingPunct="0">
              <a:lnSpc>
                <a:spcPct val="100000"/>
              </a:lnSpc>
              <a:spcBef>
                <a:spcPct val="30000"/>
              </a:spcBef>
              <a:spcAft>
                <a:spcPct val="0"/>
              </a:spcAft>
              <a:buClrTx/>
              <a:buSzTx/>
              <a:buFontTx/>
              <a:buAutoNum type="arabicPeriod"/>
              <a:tabLst/>
              <a:defRPr/>
            </a:pPr>
            <a:r>
              <a:rPr lang="en-US" b="1" dirty="0"/>
              <a:t>close captioning, (</a:t>
            </a:r>
            <a:r>
              <a:rPr lang="en-US" b="1" dirty="0" err="1"/>
              <a:t>eg</a:t>
            </a:r>
            <a:r>
              <a:rPr lang="en-US" b="1" dirty="0"/>
              <a:t> </a:t>
            </a:r>
            <a:r>
              <a:rPr lang="en-US" dirty="0"/>
              <a:t>This slide has a red arrow pointing to the CC icon.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“Click here to turn on Closed Captioning”.</a:t>
            </a:r>
            <a:endParaRPr lang="en-US" b="1" dirty="0"/>
          </a:p>
          <a:p>
            <a:endParaRPr lang="en-US" b="1" dirty="0"/>
          </a:p>
          <a:p>
            <a:r>
              <a:rPr lang="en-US" b="1" dirty="0"/>
              <a:t>2. All are muted. </a:t>
            </a:r>
          </a:p>
          <a:p>
            <a:endParaRPr lang="en-US" b="1" dirty="0"/>
          </a:p>
          <a:p>
            <a:r>
              <a:rPr lang="en-US" b="1" dirty="0"/>
              <a:t>3. Chat box open. Comment or enter Qs anytime. </a:t>
            </a:r>
          </a:p>
          <a:p>
            <a:r>
              <a:rPr lang="en-US" dirty="0"/>
              <a:t>People are welcome to enter comments or questions at anytime during the meeting. </a:t>
            </a:r>
          </a:p>
          <a:p>
            <a:r>
              <a:rPr lang="en-US" dirty="0"/>
              <a:t>Aaron and Lillis will answer at end of presentation </a:t>
            </a:r>
          </a:p>
          <a:p>
            <a:r>
              <a:rPr lang="en-US" dirty="0"/>
              <a:t>The entire send half of the meeting is dedicated to answering questions and providing opportunity for comment.</a:t>
            </a:r>
          </a:p>
          <a:p>
            <a:endParaRPr lang="en-US" b="1" dirty="0"/>
          </a:p>
          <a:p>
            <a:r>
              <a:rPr lang="en-US" b="1" dirty="0"/>
              <a:t>4. How to access chat box</a:t>
            </a:r>
          </a:p>
          <a:p>
            <a:r>
              <a:rPr lang="en-US" dirty="0"/>
              <a:t> This slide shows you where the chat box is… We want to show you how to enter questions and comments into the chat box. </a:t>
            </a:r>
          </a:p>
          <a:p>
            <a:endParaRPr lang="en-US" dirty="0"/>
          </a:p>
          <a:p>
            <a:pPr marL="228600" marR="0" lvl="0" indent="-228600" algn="l" defTabSz="914400" rtl="0" eaLnBrk="0" fontAlgn="base" latinLnBrk="0" hangingPunct="0">
              <a:lnSpc>
                <a:spcPct val="100000"/>
              </a:lnSpc>
              <a:spcBef>
                <a:spcPct val="30000"/>
              </a:spcBef>
              <a:spcAft>
                <a:spcPct val="0"/>
              </a:spcAft>
              <a:buClrTx/>
              <a:buSzTx/>
              <a:buFontTx/>
              <a:buAutoNum type="arabicPeriod" startAt="5"/>
              <a:tabLst/>
              <a:defRPr/>
            </a:pPr>
            <a:r>
              <a:rPr lang="en-US" b="1" dirty="0"/>
              <a:t>IT Issues:</a:t>
            </a:r>
            <a:r>
              <a:rPr lang="en-US" dirty="0"/>
              <a:t> If you any connection or </a:t>
            </a:r>
            <a:r>
              <a:rPr lang="en-US" b="1" dirty="0"/>
              <a:t>IT issues </a:t>
            </a:r>
            <a:r>
              <a:rPr lang="en-US" dirty="0"/>
              <a:t>during the meeting, please either let us know through the chat box, or call (phone XXXXX) one of our IT specialists will help you.  We will place that IT number into the chat box right now.  - if you need to call in simply --- here is the call in number </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a:t>6. Any other HOW TO INFO NEEDED</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a:t>-how to turn on/off video</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1"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a:t>6. Addressing people on phone  - you are muted.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0" dirty="0"/>
              <a:t>Later in the presentation specifics on how you can comment on the study will be provided.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a:t>7. Pass presentation back to Aaron </a:t>
            </a:r>
            <a:r>
              <a:rPr lang="en-US" b="1" dirty="0" err="1"/>
              <a:t>Mahr</a:t>
            </a:r>
            <a:r>
              <a:rPr lang="en-US" b="1" dirty="0"/>
              <a:t>, Superintendent of National Trails. </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3</a:t>
            </a:fld>
            <a:endParaRPr lang="en-US"/>
          </a:p>
        </p:txBody>
      </p:sp>
    </p:spTree>
    <p:extLst>
      <p:ext uri="{BB962C8B-B14F-4D97-AF65-F5344CB8AC3E}">
        <p14:creationId xmlns:p14="http://schemas.microsoft.com/office/powerpoint/2010/main" val="18173348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the 3</a:t>
            </a:r>
            <a:r>
              <a:rPr lang="en-US" baseline="30000" dirty="0"/>
              <a:t>rd</a:t>
            </a:r>
            <a:r>
              <a:rPr lang="en-US" dirty="0"/>
              <a:t> and final Criteria is that a route or trail must have Significant potential for public recreational use, historic interest and appreciation.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key point to note is that the </a:t>
            </a:r>
            <a:r>
              <a:rPr lang="en-US" dirty="0">
                <a:effectLst>
                  <a:outerShdw blurRad="38100" dist="38100" dir="2700000" algn="tl">
                    <a:srgbClr val="000000">
                      <a:alpha val="43137"/>
                    </a:srgbClr>
                  </a:outerShdw>
                </a:effectLst>
                <a:latin typeface="Frutiger LT Std 45 Light" panose="020B0402020204020204" pitchFamily="34" charset="0"/>
              </a:rPr>
              <a:t>Presence of recreation potential not related to historic appreciation is not sufficient justification for designation under this category.</a:t>
            </a:r>
          </a:p>
          <a:p>
            <a:endParaRPr lang="en-US" dirty="0"/>
          </a:p>
        </p:txBody>
      </p:sp>
      <p:sp>
        <p:nvSpPr>
          <p:cNvPr id="4" name="Slide Number Placeholder 3"/>
          <p:cNvSpPr>
            <a:spLocks noGrp="1"/>
          </p:cNvSpPr>
          <p:nvPr>
            <p:ph type="sldNum" sz="quarter" idx="5"/>
          </p:nvPr>
        </p:nvSpPr>
        <p:spPr/>
        <p:txBody>
          <a:bodyPr/>
          <a:lstStyle/>
          <a:p>
            <a:fld id="{A206BB5A-87CA-41FA-B693-6C671A8B4DDC}" type="slidenum">
              <a:rPr lang="en-US" smtClean="0"/>
              <a:t>30</a:t>
            </a:fld>
            <a:endParaRPr lang="en-US"/>
          </a:p>
        </p:txBody>
      </p:sp>
    </p:spTree>
    <p:extLst>
      <p:ext uri="{BB962C8B-B14F-4D97-AF65-F5344CB8AC3E}">
        <p14:creationId xmlns:p14="http://schemas.microsoft.com/office/powerpoint/2010/main" val="7261975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effectLst/>
                <a:latin typeface="Frutiger LT Std 45 Light" panose="020B0402020204020204" pitchFamily="34" charset="0"/>
              </a:rPr>
              <a:t>So, lets turn to answer the Q of who decides if </a:t>
            </a:r>
            <a:r>
              <a:rPr lang="en-US" altLang="en-US" sz="1200" dirty="0">
                <a:effectLst>
                  <a:outerShdw blurRad="38100" dist="38100" dir="2700000" algn="tl">
                    <a:srgbClr val="000000">
                      <a:alpha val="43137"/>
                    </a:srgbClr>
                  </a:outerShdw>
                </a:effectLst>
                <a:latin typeface="Frutiger LT Std 45 Light" panose="020B0402020204020204" pitchFamily="34" charset="0"/>
              </a:rPr>
              <a:t>the Pike trail gets designated as a national historic trail?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effectLst>
                  <a:outerShdw blurRad="38100" dist="38100" dir="2700000" algn="tl">
                    <a:srgbClr val="000000">
                      <a:alpha val="43137"/>
                    </a:srgbClr>
                  </a:outerShdw>
                </a:effectLst>
                <a:latin typeface="Frutiger LT Std 45 Light" panose="020B0402020204020204" pitchFamily="34" charset="0"/>
              </a:rPr>
              <a:t>And talk about possible study outcomes</a:t>
            </a:r>
            <a:endParaRPr lang="en-US" dirty="0">
              <a:effectLst/>
              <a:latin typeface="Frutiger LT Std 45 Light" panose="020B0402020204020204" pitchFamily="34" charset="0"/>
            </a:endParaRPr>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31</a:t>
            </a:fld>
            <a:endParaRPr lang="en-US"/>
          </a:p>
        </p:txBody>
      </p:sp>
    </p:spTree>
    <p:extLst>
      <p:ext uri="{BB962C8B-B14F-4D97-AF65-F5344CB8AC3E}">
        <p14:creationId xmlns:p14="http://schemas.microsoft.com/office/powerpoint/2010/main" val="12947532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This slide shows possible outcomes</a:t>
            </a:r>
          </a:p>
          <a:p>
            <a:endParaRPr lang="en-US" dirty="0"/>
          </a:p>
          <a:p>
            <a:r>
              <a:rPr lang="en-US" altLang="en-US" sz="1200" dirty="0">
                <a:effectLst>
                  <a:outerShdw blurRad="38100" dist="38100" dir="2700000" algn="tl">
                    <a:srgbClr val="000000">
                      <a:alpha val="43137"/>
                    </a:srgbClr>
                  </a:outerShdw>
                </a:effectLst>
                <a:latin typeface="Frutiger LT Std 45 Light" panose="020B0402020204020204" pitchFamily="34" charset="0"/>
              </a:rPr>
              <a:t>The Study can have a </a:t>
            </a:r>
            <a:r>
              <a:rPr lang="en-US" altLang="en-US" sz="1200" u="sng" dirty="0">
                <a:effectLst>
                  <a:outerShdw blurRad="38100" dist="38100" dir="2700000" algn="tl">
                    <a:srgbClr val="000000">
                      <a:alpha val="43137"/>
                    </a:srgbClr>
                  </a:outerShdw>
                </a:effectLst>
                <a:latin typeface="Frutiger LT Std 45 Light" panose="020B0402020204020204" pitchFamily="34" charset="0"/>
              </a:rPr>
              <a:t>positive findings </a:t>
            </a:r>
            <a:r>
              <a:rPr lang="en-US" altLang="en-US" sz="1200" dirty="0">
                <a:effectLst>
                  <a:outerShdw blurRad="38100" dist="38100" dir="2700000" algn="tl">
                    <a:srgbClr val="000000">
                      <a:alpha val="43137"/>
                    </a:srgbClr>
                  </a:outerShdw>
                </a:effectLst>
                <a:latin typeface="Frutiger LT Std 45 Light" panose="020B0402020204020204" pitchFamily="34" charset="0"/>
              </a:rPr>
              <a:t>for the 3 criteria</a:t>
            </a:r>
          </a:p>
          <a:p>
            <a:r>
              <a:rPr lang="en-US" altLang="en-US" sz="1200" dirty="0">
                <a:effectLst>
                  <a:outerShdw blurRad="38100" dist="38100" dir="2700000" algn="tl">
                    <a:srgbClr val="000000">
                      <a:alpha val="43137"/>
                    </a:srgbClr>
                  </a:outerShdw>
                </a:effectLst>
                <a:latin typeface="Frutiger LT Std 45 Light" panose="020B0402020204020204" pitchFamily="34" charset="0"/>
              </a:rPr>
              <a:t>or </a:t>
            </a:r>
          </a:p>
          <a:p>
            <a:r>
              <a:rPr lang="en-US" altLang="en-US" sz="1200" dirty="0">
                <a:effectLst>
                  <a:outerShdw blurRad="38100" dist="38100" dir="2700000" algn="tl">
                    <a:srgbClr val="000000">
                      <a:alpha val="43137"/>
                    </a:srgbClr>
                  </a:outerShdw>
                </a:effectLst>
                <a:latin typeface="Frutiger LT Std 45 Light" panose="020B0402020204020204" pitchFamily="34" charset="0"/>
              </a:rPr>
              <a:t>The Study can </a:t>
            </a:r>
            <a:r>
              <a:rPr lang="en-US" altLang="en-US" sz="1200" u="sng" dirty="0">
                <a:effectLst>
                  <a:outerShdw blurRad="38100" dist="38100" dir="2700000" algn="tl">
                    <a:srgbClr val="000000">
                      <a:alpha val="43137"/>
                    </a:srgbClr>
                  </a:outerShdw>
                </a:effectLst>
                <a:latin typeface="Frutiger LT Std 45 Light" panose="020B0402020204020204" pitchFamily="34" charset="0"/>
              </a:rPr>
              <a:t>negative findings </a:t>
            </a:r>
            <a:r>
              <a:rPr lang="en-US" altLang="en-US" sz="1200" dirty="0">
                <a:effectLst>
                  <a:outerShdw blurRad="38100" dist="38100" dir="2700000" algn="tl">
                    <a:srgbClr val="000000">
                      <a:alpha val="43137"/>
                    </a:srgbClr>
                  </a:outerShdw>
                </a:effectLst>
                <a:latin typeface="Frutiger LT Std 45 Light" panose="020B0402020204020204" pitchFamily="34" charset="0"/>
              </a:rPr>
              <a:t>for 1 or all of the 3 criteria </a:t>
            </a:r>
          </a:p>
          <a:p>
            <a:endParaRPr lang="en-US" altLang="en-US" sz="1200" b="0" dirty="0">
              <a:effectLst>
                <a:outerShdw blurRad="38100" dist="38100" dir="2700000" algn="tl">
                  <a:srgbClr val="000000">
                    <a:alpha val="43137"/>
                  </a:srgbClr>
                </a:outerShdw>
              </a:effectLst>
              <a:latin typeface="Frutiger LT Std 45 Light" panose="020B0402020204020204" pitchFamily="34" charset="0"/>
            </a:endParaRPr>
          </a:p>
          <a:p>
            <a:r>
              <a:rPr lang="en-US" altLang="en-US" sz="1200" b="0" dirty="0">
                <a:effectLst>
                  <a:outerShdw blurRad="38100" dist="38100" dir="2700000" algn="tl">
                    <a:srgbClr val="000000">
                      <a:alpha val="43137"/>
                    </a:srgbClr>
                  </a:outerShdw>
                </a:effectLst>
                <a:latin typeface="Frutiger LT Std 45 Light" panose="020B0402020204020204" pitchFamily="34" charset="0"/>
              </a:rPr>
              <a:t>Upon completion of the study by the National Park Service, it is  Study sent  to Congress. </a:t>
            </a:r>
          </a:p>
          <a:p>
            <a:endParaRPr lang="en-US" altLang="en-US" sz="1200" b="0" dirty="0">
              <a:effectLst>
                <a:outerShdw blurRad="38100" dist="38100" dir="2700000" algn="tl">
                  <a:srgbClr val="000000">
                    <a:alpha val="43137"/>
                  </a:srgbClr>
                </a:outerShdw>
              </a:effectLst>
              <a:latin typeface="Frutiger LT Std 45 Light" panose="020B0402020204020204" pitchFamily="34" charset="0"/>
            </a:endParaRPr>
          </a:p>
          <a:p>
            <a:r>
              <a:rPr lang="en-US" altLang="en-US" sz="1200" b="0" dirty="0">
                <a:effectLst>
                  <a:outerShdw blurRad="38100" dist="38100" dir="2700000" algn="tl">
                    <a:srgbClr val="000000">
                      <a:alpha val="43137"/>
                    </a:srgbClr>
                  </a:outerShdw>
                </a:effectLst>
                <a:latin typeface="Frutiger LT Std 45 Light" panose="020B0402020204020204" pitchFamily="34" charset="0"/>
              </a:rPr>
              <a:t>From there - </a:t>
            </a:r>
          </a:p>
          <a:p>
            <a:r>
              <a:rPr lang="en-US" altLang="en-US" sz="1200" dirty="0">
                <a:effectLst>
                  <a:outerShdw blurRad="38100" dist="38100" dir="2700000" algn="tl">
                    <a:srgbClr val="000000">
                      <a:alpha val="43137"/>
                    </a:srgbClr>
                  </a:outerShdw>
                </a:effectLst>
                <a:latin typeface="Frutiger LT Std 45 Light" panose="020B0402020204020204" pitchFamily="34" charset="0"/>
              </a:rPr>
              <a:t>Congress can </a:t>
            </a:r>
            <a:r>
              <a:rPr lang="en-US" altLang="en-US" sz="1200" u="sng" dirty="0">
                <a:effectLst>
                  <a:outerShdw blurRad="38100" dist="38100" dir="2700000" algn="tl">
                    <a:srgbClr val="000000">
                      <a:alpha val="43137"/>
                    </a:srgbClr>
                  </a:outerShdw>
                </a:effectLst>
                <a:latin typeface="Frutiger LT Std 45 Light" panose="020B0402020204020204" pitchFamily="34" charset="0"/>
              </a:rPr>
              <a:t>act to </a:t>
            </a:r>
            <a:r>
              <a:rPr lang="en-US" altLang="en-US" sz="1200" dirty="0">
                <a:effectLst>
                  <a:outerShdw blurRad="38100" dist="38100" dir="2700000" algn="tl">
                    <a:srgbClr val="000000">
                      <a:alpha val="43137"/>
                    </a:srgbClr>
                  </a:outerShdw>
                </a:effectLst>
                <a:latin typeface="Frutiger LT Std 45 Light" panose="020B0402020204020204" pitchFamily="34" charset="0"/>
              </a:rPr>
              <a:t>designate the route as a new national historic trail or Congress can elect not to act to designate the route as a new national historic trail.</a:t>
            </a:r>
          </a:p>
          <a:p>
            <a:endParaRPr lang="en-US" altLang="en-US" sz="1200" dirty="0">
              <a:effectLst>
                <a:outerShdw blurRad="38100" dist="38100" dir="2700000" algn="tl">
                  <a:srgbClr val="000000">
                    <a:alpha val="43137"/>
                  </a:srgbClr>
                </a:outerShdw>
              </a:effectLst>
              <a:latin typeface="Frutiger LT Std 45 Light" panose="020B04020202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effectLst>
                  <a:outerShdw blurRad="38100" dist="38100" dir="2700000" algn="tl">
                    <a:srgbClr val="000000">
                      <a:alpha val="43137"/>
                    </a:srgbClr>
                  </a:outerShdw>
                </a:effectLst>
                <a:latin typeface="Frutiger LT Std 45 Light" panose="020B0402020204020204" pitchFamily="34" charset="0"/>
              </a:rPr>
              <a:t>So the answer to our question of Who decides if the Pike trail gets designated as a national historic trail? </a:t>
            </a:r>
          </a:p>
          <a:p>
            <a:r>
              <a:rPr lang="en-US" dirty="0"/>
              <a:t>The answer lies squarely with Congress. </a:t>
            </a:r>
          </a:p>
          <a:p>
            <a:endParaRPr lang="en-US" altLang="en-US" sz="1200" dirty="0">
              <a:effectLst>
                <a:outerShdw blurRad="38100" dist="38100" dir="2700000" algn="tl">
                  <a:srgbClr val="000000">
                    <a:alpha val="43137"/>
                  </a:srgbClr>
                </a:outerShdw>
              </a:effectLst>
              <a:latin typeface="Frutiger LT Std 45 Light" panose="020B0402020204020204" pitchFamily="34" charset="0"/>
            </a:endParaRPr>
          </a:p>
          <a:p>
            <a:r>
              <a:rPr lang="en-US" altLang="en-US" sz="1200" dirty="0">
                <a:effectLst>
                  <a:outerShdw blurRad="38100" dist="38100" dir="2700000" algn="tl">
                    <a:srgbClr val="000000">
                      <a:alpha val="43137"/>
                    </a:srgbClr>
                  </a:outerShdw>
                </a:effectLst>
                <a:latin typeface="Frutiger LT Std 45 Light" panose="020B0402020204020204" pitchFamily="34" charset="0"/>
              </a:rPr>
              <a:t>A couple more important points to note is that </a:t>
            </a:r>
            <a:endParaRPr lang="en-US" dirty="0"/>
          </a:p>
          <a:p>
            <a:r>
              <a:rPr lang="en-US" dirty="0"/>
              <a:t>There is no time-line for legislative action</a:t>
            </a:r>
          </a:p>
          <a:p>
            <a:r>
              <a:rPr lang="en-US" dirty="0"/>
              <a:t>and</a:t>
            </a:r>
          </a:p>
          <a:p>
            <a:r>
              <a:rPr lang="en-US" dirty="0"/>
              <a:t>Once the study is passed to congress it really become an issue of public advocacy. Public advocacy is an important point of congressional considerations. </a:t>
            </a:r>
          </a:p>
          <a:p>
            <a:endParaRPr lang="en-US" dirty="0"/>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32</a:t>
            </a:fld>
            <a:endParaRPr lang="en-US"/>
          </a:p>
        </p:txBody>
      </p:sp>
    </p:spTree>
    <p:extLst>
      <p:ext uri="{BB962C8B-B14F-4D97-AF65-F5344CB8AC3E}">
        <p14:creationId xmlns:p14="http://schemas.microsoft.com/office/powerpoint/2010/main" val="33410483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1" dirty="0">
                <a:latin typeface="Frutiger LT Std 45 Light" panose="020B0402020204020204" pitchFamily="34" charset="0"/>
              </a:rPr>
              <a:t>IN CHAT type: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b="1" dirty="0">
              <a:latin typeface="Frutiger LT Std 45 Light" panose="020B0402020204020204" pitchFamily="34" charset="0"/>
            </a:endParaRPr>
          </a:p>
          <a:p>
            <a:r>
              <a:rPr lang="en-US" sz="1200" b="1" kern="1200" dirty="0">
                <a:solidFill>
                  <a:schemeClr val="tx1"/>
                </a:solidFill>
                <a:effectLst/>
                <a:latin typeface="+mn-lt"/>
                <a:ea typeface="+mn-ea"/>
                <a:cs typeface="+mn-cs"/>
              </a:rPr>
              <a:t>Pike study – sign-up form:</a:t>
            </a:r>
            <a:endParaRPr lang="en-US" sz="1200" kern="1200" dirty="0">
              <a:solidFill>
                <a:schemeClr val="tx1"/>
              </a:solidFill>
              <a:effectLst/>
              <a:latin typeface="+mn-lt"/>
              <a:ea typeface="+mn-ea"/>
              <a:cs typeface="+mn-cs"/>
            </a:endParaRPr>
          </a:p>
          <a:p>
            <a:r>
              <a:rPr lang="en-US" sz="1200" b="1" u="sng" kern="1200" dirty="0">
                <a:solidFill>
                  <a:schemeClr val="tx1"/>
                </a:solidFill>
                <a:effectLst/>
                <a:latin typeface="+mn-lt"/>
                <a:ea typeface="+mn-ea"/>
                <a:cs typeface="+mn-cs"/>
              </a:rPr>
              <a:t>http://</a:t>
            </a:r>
            <a:r>
              <a:rPr lang="en-US" sz="1200" b="1" u="sng" kern="1200" dirty="0">
                <a:solidFill>
                  <a:schemeClr val="tx1"/>
                </a:solidFill>
                <a:effectLst/>
                <a:latin typeface="+mn-lt"/>
                <a:ea typeface="+mn-ea"/>
                <a:cs typeface="+mn-cs"/>
                <a:hlinkClick r:id="rId3"/>
              </a:rPr>
              <a:t>www.tinyurl.com/ynxdsfrn</a:t>
            </a:r>
            <a:endParaRPr lang="en-US" sz="1200" kern="1200" dirty="0">
              <a:solidFill>
                <a:schemeClr val="tx1"/>
              </a:solidFill>
              <a:effectLst/>
              <a:latin typeface="+mn-lt"/>
              <a:ea typeface="+mn-ea"/>
              <a:cs typeface="+mn-cs"/>
            </a:endParaRPr>
          </a:p>
          <a:p>
            <a:r>
              <a:rPr lang="en-US" dirty="0"/>
              <a:t>______________________________________________________________________</a:t>
            </a:r>
          </a:p>
          <a:p>
            <a:endParaRPr lang="en-US" dirty="0"/>
          </a:p>
          <a:p>
            <a:r>
              <a:rPr lang="en-US" dirty="0"/>
              <a:t>This slide has a table showing an Estimated Study Timeline. </a:t>
            </a:r>
          </a:p>
          <a:p>
            <a:r>
              <a:rPr lang="en-US" dirty="0"/>
              <a:t>In one column, 8 Study Milestones are listed. And in the other columns the projected time frame for each milestone is provided. </a:t>
            </a:r>
          </a:p>
          <a:p>
            <a:endParaRPr lang="en-US" dirty="0"/>
          </a:p>
          <a:p>
            <a:r>
              <a:rPr lang="en-US" dirty="0"/>
              <a:t>The Study process typically takes approximately two and a half years to complete. </a:t>
            </a:r>
          </a:p>
          <a:p>
            <a:endParaRPr lang="en-US" dirty="0"/>
          </a:p>
          <a:p>
            <a:r>
              <a:rPr lang="en-US" dirty="0"/>
              <a:t>I would like to call attention to two of the listed Study Milestones in the table – both are marked with a red asterisk and are in bold. </a:t>
            </a:r>
          </a:p>
          <a:p>
            <a:endParaRPr lang="en-US" dirty="0"/>
          </a:p>
          <a:p>
            <a:r>
              <a:rPr lang="en-US" dirty="0"/>
              <a:t>The first is Public Outreach, which marks the stage that we are presently in – it runs from April to the end of June 2021. </a:t>
            </a:r>
          </a:p>
          <a:p>
            <a:endParaRPr lang="en-US" dirty="0"/>
          </a:p>
          <a:p>
            <a:r>
              <a:rPr lang="en-US" dirty="0"/>
              <a:t>Following this period of public outreach, the National Park Service will assess the criteria that we just reviewed and prepare the study document. </a:t>
            </a:r>
          </a:p>
          <a:p>
            <a:endParaRPr lang="en-US" dirty="0"/>
          </a:p>
          <a:p>
            <a:r>
              <a:rPr lang="en-US" dirty="0"/>
              <a:t>Please note the other Study Milestone which is marked with a red asterisks. It is a </a:t>
            </a:r>
            <a:r>
              <a:rPr lang="en-US" dirty="0" err="1"/>
              <a:t>a</a:t>
            </a:r>
            <a:r>
              <a:rPr lang="en-US" dirty="0"/>
              <a:t> 30-day public comment period on the draft study.</a:t>
            </a:r>
          </a:p>
          <a:p>
            <a:r>
              <a:rPr lang="en-US" dirty="0"/>
              <a:t>This is scheduled to occur in September of 2022. </a:t>
            </a:r>
          </a:p>
          <a:p>
            <a:endParaRPr lang="en-US" altLang="en-US" dirty="0">
              <a:latin typeface="Frutiger LT Std 45 Light" panose="020B0402020204020204" pitchFamily="34" charset="0"/>
            </a:endParaRPr>
          </a:p>
          <a:p>
            <a:r>
              <a:rPr lang="en-US" dirty="0"/>
              <a:t>This period of public comment on the draft is not a required step– but the National Park Service is including this step in effort to ensure that the public has opportunity to comment on the study and its findings.</a:t>
            </a:r>
          </a:p>
          <a:p>
            <a:endParaRPr lang="en-US" altLang="en-US" dirty="0">
              <a:latin typeface="Frutiger LT Std 45 Light" panose="020B0402020204020204" pitchFamily="34" charset="0"/>
            </a:endParaRPr>
          </a:p>
          <a:p>
            <a:r>
              <a:rPr lang="en-US" dirty="0"/>
              <a:t>We are really hoping as a part of this comment period we can provide a series of in person meetings in your communities. This is our attempt </a:t>
            </a:r>
            <a:r>
              <a:rPr lang="en-US" dirty="0" err="1"/>
              <a:t>acklowledge</a:t>
            </a:r>
            <a:r>
              <a:rPr lang="en-US" dirty="0"/>
              <a:t> and alleviate the challenges that have come about from COVID and public engagement for the Study. As Aaron mentioned earlier, it is our preference and it the </a:t>
            </a:r>
            <a:r>
              <a:rPr lang="en-US" dirty="0" err="1"/>
              <a:t>nomr</a:t>
            </a:r>
            <a:r>
              <a:rPr lang="en-US" dirty="0"/>
              <a:t> to hold in person meetings for feasibility studies.</a:t>
            </a:r>
          </a:p>
          <a:p>
            <a:endParaRPr lang="en-US" dirty="0"/>
          </a:p>
          <a:p>
            <a:r>
              <a:rPr lang="en-US" dirty="0"/>
              <a:t>If you would like to be notified of this 30 public comment period, please add your email to the </a:t>
            </a:r>
            <a:r>
              <a:rPr lang="en-US" altLang="en-US" dirty="0">
                <a:latin typeface="Frutiger LT Std 45 Light" panose="020B0402020204020204" pitchFamily="34" charset="0"/>
              </a:rPr>
              <a:t>project mailing. </a:t>
            </a:r>
          </a:p>
          <a:p>
            <a:endParaRPr lang="en-US" altLang="en-US" dirty="0">
              <a:latin typeface="Frutiger LT Std 45 Light" panose="020B0402020204020204" pitchFamily="34" charset="0"/>
            </a:endParaRPr>
          </a:p>
          <a:p>
            <a:r>
              <a:rPr lang="en-US" altLang="en-US" dirty="0">
                <a:latin typeface="Frutiger LT Std 45 Light" panose="020B0402020204020204" pitchFamily="34" charset="0"/>
              </a:rPr>
              <a:t>We will place a link to that sign up sheet again the chat box. </a:t>
            </a:r>
          </a:p>
          <a:p>
            <a:endParaRPr lang="en-US" b="1" dirty="0"/>
          </a:p>
          <a:p>
            <a:r>
              <a:rPr lang="en-US" b="0" dirty="0"/>
              <a:t>A final note on this estimated study timeline: </a:t>
            </a:r>
          </a:p>
          <a:p>
            <a:r>
              <a:rPr lang="en-US" dirty="0"/>
              <a:t>Of course, the projected time frames in this table are subject to change. Things could move faster or slower depending on circumstances. </a:t>
            </a:r>
          </a:p>
          <a:p>
            <a:endParaRPr lang="en-US" dirty="0"/>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33</a:t>
            </a:fld>
            <a:endParaRPr lang="en-US"/>
          </a:p>
        </p:txBody>
      </p:sp>
    </p:spTree>
    <p:extLst>
      <p:ext uri="{BB962C8B-B14F-4D97-AF65-F5344CB8AC3E}">
        <p14:creationId xmlns:p14="http://schemas.microsoft.com/office/powerpoint/2010/main" val="382508722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eaLnBrk="1" hangingPunct="1">
              <a:spcAft>
                <a:spcPts val="1200"/>
              </a:spcAft>
              <a:buClr>
                <a:schemeClr val="tx1"/>
              </a:buClr>
              <a:buSzPct val="82000"/>
              <a:buFont typeface="Arial" panose="020B0604020202020204" pitchFamily="34" charset="0"/>
              <a:buChar char="•"/>
              <a:defRPr/>
            </a:pPr>
            <a:r>
              <a:rPr lang="en-US" altLang="en-US" sz="2400" dirty="0">
                <a:effectLst>
                  <a:outerShdw blurRad="38100" dist="38100" dir="2700000" algn="tl">
                    <a:srgbClr val="000000">
                      <a:alpha val="43137"/>
                    </a:srgbClr>
                  </a:outerShdw>
                </a:effectLst>
              </a:rPr>
              <a:t>Let’s turn the third question of “What would designation mean for the public and for landowners?”</a:t>
            </a:r>
          </a:p>
          <a:p>
            <a:pPr eaLnBrk="1" hangingPunct="1">
              <a:spcAft>
                <a:spcPts val="1200"/>
              </a:spcAft>
              <a:buClr>
                <a:schemeClr val="tx1"/>
              </a:buClr>
              <a:buSzPct val="82000"/>
              <a:buFont typeface="Arial" panose="020B0604020202020204" pitchFamily="34" charset="0"/>
              <a:buChar char="•"/>
              <a:defRPr/>
            </a:pPr>
            <a:endParaRPr lang="en-US" altLang="en-US" sz="2400" dirty="0">
              <a:effectLst>
                <a:outerShdw blurRad="38100" dist="38100" dir="2700000" algn="tl">
                  <a:srgbClr val="000000">
                    <a:alpha val="43137"/>
                  </a:srgbClr>
                </a:outerShdw>
              </a:effectLst>
            </a:endParaRPr>
          </a:p>
          <a:p>
            <a:pPr eaLnBrk="1" hangingPunct="1">
              <a:spcAft>
                <a:spcPts val="1200"/>
              </a:spcAft>
              <a:buClr>
                <a:schemeClr val="tx1"/>
              </a:buClr>
              <a:buSzPct val="82000"/>
              <a:buFont typeface="Arial" panose="020B0604020202020204" pitchFamily="34" charset="0"/>
              <a:buChar char="•"/>
              <a:defRPr/>
            </a:pPr>
            <a:r>
              <a:rPr lang="en-US" altLang="en-US" sz="2400" dirty="0">
                <a:effectLst>
                  <a:outerShdw blurRad="38100" dist="38100" dir="2700000" algn="tl">
                    <a:srgbClr val="000000">
                      <a:alpha val="43137"/>
                    </a:srgbClr>
                  </a:outerShdw>
                </a:effectLst>
              </a:rPr>
              <a:t>Aaron also touch on some of this information earlier in the presentation, and it worth clarifying</a:t>
            </a:r>
          </a:p>
          <a:p>
            <a:pPr marL="0" indent="0" eaLnBrk="1" hangingPunct="1">
              <a:spcAft>
                <a:spcPts val="2400"/>
              </a:spcAft>
              <a:buNone/>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effectLst/>
              <a:latin typeface="Frutiger LT Std 45 Light" panose="020B0402020204020204" pitchFamily="34" charset="0"/>
            </a:endParaRPr>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34</a:t>
            </a:fld>
            <a:endParaRPr lang="en-US"/>
          </a:p>
        </p:txBody>
      </p:sp>
    </p:spTree>
    <p:extLst>
      <p:ext uri="{BB962C8B-B14F-4D97-AF65-F5344CB8AC3E}">
        <p14:creationId xmlns:p14="http://schemas.microsoft.com/office/powerpoint/2010/main" val="1466057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eaLnBrk="1" hangingPunct="1">
              <a:spcAft>
                <a:spcPts val="1200"/>
              </a:spcAft>
              <a:buClr>
                <a:schemeClr val="tx1"/>
              </a:buClr>
              <a:buSzPct val="82000"/>
              <a:buFont typeface="Arial" panose="020B0604020202020204" pitchFamily="34" charset="0"/>
              <a:buChar char="•"/>
              <a:defRPr/>
            </a:pPr>
            <a:endParaRPr lang="en-US" altLang="en-US" sz="2400" dirty="0">
              <a:effectLst>
                <a:outerShdw blurRad="38100" dist="38100" dir="2700000" algn="tl">
                  <a:srgbClr val="000000">
                    <a:alpha val="43137"/>
                  </a:srgbClr>
                </a:outerShdw>
              </a:effectLst>
            </a:endParaRPr>
          </a:p>
          <a:p>
            <a:pPr eaLnBrk="1" hangingPunct="1">
              <a:spcAft>
                <a:spcPts val="1200"/>
              </a:spcAft>
              <a:buClr>
                <a:schemeClr val="tx1"/>
              </a:buClr>
              <a:buSzPct val="82000"/>
              <a:buFont typeface="Arial" panose="020B0604020202020204" pitchFamily="34" charset="0"/>
              <a:buNone/>
              <a:defRPr/>
            </a:pPr>
            <a:r>
              <a:rPr lang="en-US" altLang="en-US" sz="1200" dirty="0">
                <a:effectLst>
                  <a:outerShdw blurRad="38100" dist="38100" dir="2700000" algn="tl">
                    <a:srgbClr val="000000">
                      <a:alpha val="43137"/>
                    </a:srgbClr>
                  </a:outerShdw>
                </a:effectLst>
                <a:latin typeface="Frutiger LT Std 45 Light" panose="020B0402020204020204" pitchFamily="34" charset="0"/>
              </a:rPr>
              <a:t>Should Congress act to designate the Pike Trail as a new national historic trail</a:t>
            </a:r>
          </a:p>
          <a:p>
            <a:pPr eaLnBrk="1" hangingPunct="1">
              <a:spcAft>
                <a:spcPts val="1200"/>
              </a:spcAft>
              <a:buClr>
                <a:schemeClr val="tx1"/>
              </a:buClr>
              <a:buSzPct val="82000"/>
              <a:buFont typeface="Arial" panose="020B0604020202020204" pitchFamily="34" charset="0"/>
              <a:buNone/>
              <a:defRPr/>
            </a:pPr>
            <a:endParaRPr lang="en-US" altLang="en-US" sz="1200" dirty="0">
              <a:effectLst>
                <a:outerShdw blurRad="38100" dist="38100" dir="2700000" algn="tl">
                  <a:srgbClr val="000000">
                    <a:alpha val="43137"/>
                  </a:srgbClr>
                </a:outerShdw>
              </a:effectLst>
              <a:latin typeface="Frutiger LT Std 45 Light" panose="020B0402020204020204" pitchFamily="34" charset="0"/>
            </a:endParaRPr>
          </a:p>
          <a:p>
            <a:pPr eaLnBrk="1" hangingPunct="1">
              <a:spcAft>
                <a:spcPts val="1200"/>
              </a:spcAft>
              <a:buClr>
                <a:schemeClr val="tx1"/>
              </a:buClr>
              <a:buSzPct val="82000"/>
              <a:buFont typeface="Arial" panose="020B0604020202020204" pitchFamily="34" charset="0"/>
              <a:buNone/>
              <a:defRPr/>
            </a:pPr>
            <a:r>
              <a:rPr lang="en-US" altLang="en-US" sz="1200" dirty="0">
                <a:effectLst>
                  <a:outerShdw blurRad="38100" dist="38100" dir="2700000" algn="tl">
                    <a:srgbClr val="000000">
                      <a:alpha val="43137"/>
                    </a:srgbClr>
                  </a:outerShdw>
                </a:effectLst>
                <a:latin typeface="Frutiger LT Std 45 Light" panose="020B0402020204020204" pitchFamily="34" charset="0"/>
              </a:rPr>
              <a:t>It is important to know that the private government would have no authority over private lands along the route.</a:t>
            </a:r>
          </a:p>
          <a:p>
            <a:pPr eaLnBrk="1" hangingPunct="1">
              <a:spcAft>
                <a:spcPts val="1200"/>
              </a:spcAft>
              <a:buClr>
                <a:schemeClr val="tx1"/>
              </a:buClr>
              <a:buSzPct val="82000"/>
              <a:buFont typeface="Arial" panose="020B0604020202020204" pitchFamily="34" charset="0"/>
              <a:buNone/>
              <a:defRPr/>
            </a:pPr>
            <a:r>
              <a:rPr lang="en-US" altLang="en-US" sz="1200" dirty="0">
                <a:effectLst>
                  <a:outerShdw blurRad="38100" dist="38100" dir="2700000" algn="tl">
                    <a:srgbClr val="000000">
                      <a:alpha val="43137"/>
                    </a:srgbClr>
                  </a:outerShdw>
                </a:effectLst>
                <a:latin typeface="Frutiger LT Std 45 Light" panose="020B0402020204020204" pitchFamily="34" charset="0"/>
              </a:rPr>
              <a:t>and</a:t>
            </a:r>
          </a:p>
          <a:p>
            <a:pPr eaLnBrk="1" hangingPunct="1">
              <a:spcAft>
                <a:spcPts val="1200"/>
              </a:spcAft>
              <a:buClr>
                <a:schemeClr val="tx1"/>
              </a:buClr>
              <a:buSzPct val="82000"/>
              <a:buFont typeface="Arial" panose="020B0604020202020204" pitchFamily="34" charset="0"/>
              <a:buNone/>
              <a:defRPr/>
            </a:pPr>
            <a:r>
              <a:rPr lang="en-US" altLang="en-US" sz="1200" dirty="0">
                <a:effectLst>
                  <a:outerShdw blurRad="38100" dist="38100" dir="2700000" algn="tl">
                    <a:srgbClr val="000000">
                      <a:alpha val="43137"/>
                    </a:srgbClr>
                  </a:outerShdw>
                </a:effectLst>
                <a:latin typeface="Frutiger LT Std 45 Light" panose="020B0402020204020204" pitchFamily="34" charset="0"/>
              </a:rPr>
              <a:t>-Participation in trail development along the route by private landowners is </a:t>
            </a:r>
            <a:r>
              <a:rPr lang="en-US" altLang="en-US" sz="1200" b="1" dirty="0">
                <a:effectLst>
                  <a:outerShdw blurRad="38100" dist="38100" dir="2700000" algn="tl">
                    <a:srgbClr val="000000">
                      <a:alpha val="43137"/>
                    </a:srgbClr>
                  </a:outerShdw>
                </a:effectLst>
                <a:latin typeface="Frutiger LT Std 45 Light" panose="020B0402020204020204" pitchFamily="34" charset="0"/>
              </a:rPr>
              <a:t>entirely voluntary.</a:t>
            </a:r>
          </a:p>
          <a:p>
            <a:pPr eaLnBrk="1" hangingPunct="1">
              <a:spcAft>
                <a:spcPts val="1200"/>
              </a:spcAft>
              <a:buClr>
                <a:schemeClr val="tx1"/>
              </a:buClr>
              <a:buSzPct val="82000"/>
              <a:buFont typeface="Arial" panose="020B0604020202020204" pitchFamily="34" charset="0"/>
              <a:buNone/>
              <a:defRPr/>
            </a:pPr>
            <a:endParaRPr lang="en-US" altLang="en-US" sz="1200" b="1" dirty="0">
              <a:effectLst>
                <a:outerShdw blurRad="38100" dist="38100" dir="2700000" algn="tl">
                  <a:srgbClr val="000000">
                    <a:alpha val="43137"/>
                  </a:srgbClr>
                </a:outerShdw>
              </a:effectLst>
              <a:latin typeface="Frutiger LT Std 45 Light" panose="020B0402020204020204" pitchFamily="34" charset="0"/>
            </a:endParaRPr>
          </a:p>
          <a:p>
            <a:pPr eaLnBrk="1" hangingPunct="1">
              <a:spcAft>
                <a:spcPts val="1200"/>
              </a:spcAft>
              <a:buClr>
                <a:schemeClr val="tx1"/>
              </a:buClr>
              <a:buSzPct val="82000"/>
              <a:buFont typeface="Arial" panose="020B0604020202020204" pitchFamily="34" charset="0"/>
              <a:buNone/>
              <a:defRPr/>
            </a:pPr>
            <a:r>
              <a:rPr lang="en-US" altLang="en-US" sz="1200" b="1" dirty="0">
                <a:effectLst>
                  <a:outerShdw blurRad="38100" dist="38100" dir="2700000" algn="tl">
                    <a:srgbClr val="000000">
                      <a:alpha val="43137"/>
                    </a:srgbClr>
                  </a:outerShdw>
                </a:effectLst>
                <a:latin typeface="Frutiger LT Std 45 Light" panose="020B0402020204020204" pitchFamily="34" charset="0"/>
              </a:rPr>
              <a:t>-</a:t>
            </a:r>
            <a:r>
              <a:rPr lang="en-US" altLang="en-US" sz="1200" dirty="0">
                <a:effectLst>
                  <a:outerShdw blurRad="38100" dist="38100" dir="2700000" algn="tl">
                    <a:srgbClr val="000000">
                      <a:alpha val="43137"/>
                    </a:srgbClr>
                  </a:outerShdw>
                </a:effectLst>
                <a:latin typeface="Frutiger LT Std 45 Light" panose="020B0402020204020204" pitchFamily="34" charset="0"/>
              </a:rPr>
              <a:t>Private landowners are under no obligation to allow the public on their lands.  </a:t>
            </a:r>
          </a:p>
          <a:p>
            <a:pPr eaLnBrk="1" hangingPunct="1">
              <a:spcAft>
                <a:spcPts val="1200"/>
              </a:spcAft>
              <a:buClr>
                <a:schemeClr val="tx1"/>
              </a:buClr>
              <a:buSzPct val="82000"/>
              <a:buFont typeface="Arial" panose="020B0604020202020204" pitchFamily="34" charset="0"/>
              <a:buNone/>
              <a:defRPr/>
            </a:pPr>
            <a:endParaRPr lang="en-US" altLang="en-US" sz="1200" dirty="0">
              <a:effectLst>
                <a:outerShdw blurRad="38100" dist="38100" dir="2700000" algn="tl">
                  <a:srgbClr val="000000">
                    <a:alpha val="43137"/>
                  </a:srgbClr>
                </a:outerShdw>
              </a:effectLst>
              <a:latin typeface="Frutiger LT Std 45 Light" panose="020B0402020204020204" pitchFamily="34" charset="0"/>
            </a:endParaRPr>
          </a:p>
          <a:p>
            <a:pPr eaLnBrk="1" hangingPunct="1">
              <a:spcAft>
                <a:spcPts val="1200"/>
              </a:spcAft>
              <a:buClr>
                <a:schemeClr val="tx1"/>
              </a:buClr>
              <a:buSzPct val="82000"/>
              <a:buFont typeface="Arial" panose="020B0604020202020204" pitchFamily="34" charset="0"/>
              <a:buNone/>
              <a:defRPr/>
            </a:pPr>
            <a:r>
              <a:rPr lang="en-US" altLang="en-US" sz="1200" dirty="0">
                <a:effectLst>
                  <a:outerShdw blurRad="38100" dist="38100" dir="2700000" algn="tl">
                    <a:srgbClr val="000000">
                      <a:alpha val="43137"/>
                    </a:srgbClr>
                  </a:outerShdw>
                </a:effectLst>
                <a:latin typeface="Frutiger LT Std 45 Light" panose="020B0402020204020204" pitchFamily="34" charset="0"/>
              </a:rPr>
              <a:t>-Willing seller clauses are included in national historic trail legislation.</a:t>
            </a:r>
          </a:p>
          <a:p>
            <a:pPr eaLnBrk="1" hangingPunct="1">
              <a:spcAft>
                <a:spcPts val="1200"/>
              </a:spcAft>
              <a:buClr>
                <a:schemeClr val="tx1"/>
              </a:buClr>
              <a:buSzPct val="82000"/>
              <a:buFont typeface="Arial" panose="020B0604020202020204" pitchFamily="34" charset="0"/>
              <a:buNone/>
              <a:defRPr/>
            </a:pPr>
            <a:endParaRPr lang="en-US" altLang="en-US" sz="1200" dirty="0">
              <a:effectLst>
                <a:outerShdw blurRad="38100" dist="38100" dir="2700000" algn="tl">
                  <a:srgbClr val="000000">
                    <a:alpha val="43137"/>
                  </a:srgbClr>
                </a:outerShdw>
              </a:effectLst>
              <a:latin typeface="Frutiger LT Std 45 Light" panose="020B0402020204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effectLst/>
              <a:latin typeface="Frutiger LT Std 45 Light" panose="020B0402020204020204" pitchFamily="34" charset="0"/>
            </a:endParaRPr>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35</a:t>
            </a:fld>
            <a:endParaRPr lang="en-US"/>
          </a:p>
        </p:txBody>
      </p:sp>
    </p:spTree>
    <p:extLst>
      <p:ext uri="{BB962C8B-B14F-4D97-AF65-F5344CB8AC3E}">
        <p14:creationId xmlns:p14="http://schemas.microsoft.com/office/powerpoint/2010/main" val="24359754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a map of the United States with Pike’s Draft Route depicted as a black dashed line. </a:t>
            </a:r>
          </a:p>
          <a:p>
            <a:endParaRPr lang="en-US" dirty="0"/>
          </a:p>
          <a:p>
            <a:r>
              <a:rPr lang="en-US" dirty="0"/>
              <a:t>The map also depicts land ownership type – otherwise referred to as Surface Management Agency,</a:t>
            </a:r>
          </a:p>
          <a:p>
            <a:endParaRPr lang="en-US" dirty="0"/>
          </a:p>
          <a:p>
            <a:r>
              <a:rPr lang="en-US" dirty="0"/>
              <a:t>The legend on the right hand side of the slide depicts each category of land ownership that occurs along Pike’s route, and each category of ownership has been assigned a color, with those colors visualized on the map. </a:t>
            </a:r>
          </a:p>
          <a:p>
            <a:endParaRPr lang="en-US" dirty="0"/>
          </a:p>
          <a:p>
            <a:r>
              <a:rPr lang="en-US" dirty="0"/>
              <a:t>You will note that the Pike Trail falls predominately on privately owned land. </a:t>
            </a:r>
          </a:p>
          <a:p>
            <a:r>
              <a:rPr lang="en-US" dirty="0"/>
              <a:t>77% of land along the route is under private ownership</a:t>
            </a:r>
          </a:p>
          <a:p>
            <a:r>
              <a:rPr lang="en-US" dirty="0"/>
              <a:t>The remining 23% of lands along the route are owned by various federal or tribal agencies as well as state. </a:t>
            </a:r>
          </a:p>
          <a:p>
            <a:endParaRPr lang="en-US" altLang="en-US" sz="1200" dirty="0">
              <a:effectLst>
                <a:outerShdw blurRad="38100" dist="38100" dir="2700000" algn="tl">
                  <a:srgbClr val="000000">
                    <a:alpha val="43137"/>
                  </a:srgbClr>
                </a:outerShdw>
              </a:effectLst>
              <a:latin typeface="Frutiger LT Std 45 Light" panose="020B04020202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effectLst>
                  <a:outerShdw blurRad="38100" dist="38100" dir="2700000" algn="tl">
                    <a:srgbClr val="000000">
                      <a:alpha val="43137"/>
                    </a:srgbClr>
                  </a:outerShdw>
                </a:effectLst>
                <a:latin typeface="Frutiger LT Std 45 Light" panose="020B0402020204020204" pitchFamily="34" charset="0"/>
              </a:rPr>
              <a:t>So, tying to back to the question of What would designation mean to the public and for landowners?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effectLst>
                  <a:outerShdw blurRad="38100" dist="38100" dir="2700000" algn="tl">
                    <a:srgbClr val="000000">
                      <a:alpha val="43137"/>
                    </a:srgbClr>
                  </a:outerShdw>
                </a:effectLst>
                <a:latin typeface="Frutiger LT Std 45 Light" panose="020B0402020204020204" pitchFamily="34" charset="0"/>
              </a:rPr>
              <a:t>Should Congress act to designate the Pike Trail as a new national historic trail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effectLst>
                  <a:outerShdw blurRad="38100" dist="38100" dir="2700000" algn="tl">
                    <a:srgbClr val="000000">
                      <a:alpha val="43137"/>
                    </a:srgbClr>
                  </a:outerShdw>
                </a:effectLst>
                <a:latin typeface="Frutiger LT Std 45 Light" panose="020B0402020204020204" pitchFamily="34" charset="0"/>
              </a:rPr>
              <a:t>What that might mean on the ground in terms of access and visitor use would vary depending on landownership, the interest of private landowners, state or federal landholders to participate in trail development.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200" dirty="0">
              <a:effectLst>
                <a:outerShdw blurRad="38100" dist="38100" dir="2700000" algn="tl">
                  <a:srgbClr val="000000">
                    <a:alpha val="43137"/>
                  </a:srgbClr>
                </a:outerShdw>
              </a:effectLst>
              <a:latin typeface="Frutiger LT Std 45 Light" panose="020B04020202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effectLst>
                  <a:outerShdw blurRad="38100" dist="38100" dir="2700000" algn="tl">
                    <a:srgbClr val="000000">
                      <a:alpha val="43137"/>
                    </a:srgbClr>
                  </a:outerShdw>
                </a:effectLst>
                <a:latin typeface="Frutiger LT Std 45 Light" panose="020B0402020204020204" pitchFamily="34" charset="0"/>
              </a:rPr>
              <a:t>So, again, as Aaron mentioned earlier, although the designation of a national historic trail is continuous from end to end, designation does not create a through hiking trail, open to public access from end to end.</a:t>
            </a:r>
          </a:p>
          <a:p>
            <a:endParaRPr lang="en-US" altLang="en-US" sz="1200" dirty="0">
              <a:effectLst>
                <a:outerShdw blurRad="38100" dist="38100" dir="2700000" algn="tl">
                  <a:srgbClr val="000000">
                    <a:alpha val="43137"/>
                  </a:srgbClr>
                </a:outerShdw>
              </a:effectLst>
              <a:latin typeface="Frutiger LT Std 45 Light" panose="020B0402020204020204" pitchFamily="34" charset="0"/>
            </a:endParaRPr>
          </a:p>
          <a:p>
            <a:r>
              <a:rPr lang="en-US" altLang="en-US" sz="1200" dirty="0">
                <a:effectLst>
                  <a:outerShdw blurRad="38100" dist="38100" dir="2700000" algn="tl">
                    <a:srgbClr val="000000">
                      <a:alpha val="43137"/>
                    </a:srgbClr>
                  </a:outerShdw>
                </a:effectLst>
                <a:latin typeface="Frutiger LT Std 45 Light" panose="020B0402020204020204" pitchFamily="34" charset="0"/>
              </a:rPr>
              <a:t>Again:</a:t>
            </a:r>
          </a:p>
          <a:p>
            <a:r>
              <a:rPr lang="en-US" altLang="en-US" sz="1200" dirty="0">
                <a:effectLst>
                  <a:outerShdw blurRad="38100" dist="38100" dir="2700000" algn="tl">
                    <a:srgbClr val="000000">
                      <a:alpha val="43137"/>
                    </a:srgbClr>
                  </a:outerShdw>
                </a:effectLst>
                <a:latin typeface="Frutiger LT Std 45 Light" panose="020B0402020204020204" pitchFamily="34" charset="0"/>
              </a:rPr>
              <a:t>Participation in trail development or public access opportunities along the route by landowners is </a:t>
            </a:r>
            <a:r>
              <a:rPr lang="en-US" altLang="en-US" sz="1200" b="1" dirty="0">
                <a:effectLst>
                  <a:outerShdw blurRad="38100" dist="38100" dir="2700000" algn="tl">
                    <a:srgbClr val="000000">
                      <a:alpha val="43137"/>
                    </a:srgbClr>
                  </a:outerShdw>
                </a:effectLst>
                <a:latin typeface="Frutiger LT Std 45 Light" panose="020B0402020204020204" pitchFamily="34" charset="0"/>
              </a:rPr>
              <a:t>entirely voluntary.</a:t>
            </a:r>
          </a:p>
          <a:p>
            <a:r>
              <a:rPr lang="en-US" altLang="en-US" sz="1200" dirty="0">
                <a:effectLst>
                  <a:outerShdw blurRad="38100" dist="38100" dir="2700000" algn="tl">
                    <a:srgbClr val="000000">
                      <a:alpha val="43137"/>
                    </a:srgbClr>
                  </a:outerShdw>
                </a:effectLst>
                <a:latin typeface="Frutiger LT Std 45 Light" panose="020B0402020204020204" pitchFamily="34" charset="0"/>
              </a:rPr>
              <a:t>Private landowners are under no obligation to allow the public on their lands.</a:t>
            </a:r>
          </a:p>
          <a:p>
            <a:endParaRPr lang="en-US" dirty="0"/>
          </a:p>
          <a:p>
            <a:endParaRPr lang="en-US" dirty="0"/>
          </a:p>
        </p:txBody>
      </p:sp>
      <p:sp>
        <p:nvSpPr>
          <p:cNvPr id="4" name="Slide Number Placeholder 3"/>
          <p:cNvSpPr>
            <a:spLocks noGrp="1"/>
          </p:cNvSpPr>
          <p:nvPr>
            <p:ph type="sldNum" sz="quarter" idx="5"/>
          </p:nvPr>
        </p:nvSpPr>
        <p:spPr/>
        <p:txBody>
          <a:bodyPr/>
          <a:lstStyle/>
          <a:p>
            <a:fld id="{A206BB5A-87CA-41FA-B693-6C671A8B4DDC}" type="slidenum">
              <a:rPr lang="en-US" smtClean="0"/>
              <a:t>36</a:t>
            </a:fld>
            <a:endParaRPr lang="en-US"/>
          </a:p>
        </p:txBody>
      </p:sp>
    </p:spTree>
    <p:extLst>
      <p:ext uri="{BB962C8B-B14F-4D97-AF65-F5344CB8AC3E}">
        <p14:creationId xmlns:p14="http://schemas.microsoft.com/office/powerpoint/2010/main" val="314991547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eaLnBrk="1" hangingPunct="1">
              <a:spcAft>
                <a:spcPts val="1200"/>
              </a:spcAft>
              <a:buClr>
                <a:schemeClr val="tx1"/>
              </a:buClr>
              <a:buSzPct val="82000"/>
              <a:buFont typeface="Arial" panose="020B0604020202020204" pitchFamily="34" charset="0"/>
              <a:buChar char="•"/>
              <a:defRPr/>
            </a:pPr>
            <a:endParaRPr lang="en-US" altLang="en-US" sz="2400" dirty="0">
              <a:effectLst>
                <a:outerShdw blurRad="38100" dist="38100" dir="2700000" algn="tl">
                  <a:srgbClr val="000000">
                    <a:alpha val="43137"/>
                  </a:srgbClr>
                </a:outerShdw>
              </a:effectLst>
            </a:endParaRPr>
          </a:p>
          <a:p>
            <a:pPr eaLnBrk="1" hangingPunct="1">
              <a:spcAft>
                <a:spcPts val="1200"/>
              </a:spcAft>
              <a:buClr>
                <a:schemeClr val="tx1"/>
              </a:buClr>
              <a:buSzPct val="82000"/>
              <a:buFont typeface="Arial" panose="020B0604020202020204" pitchFamily="34" charset="0"/>
              <a:buChar char="•"/>
              <a:defRPr/>
            </a:pPr>
            <a:r>
              <a:rPr lang="en-US" altLang="en-US" sz="2400" dirty="0">
                <a:effectLst>
                  <a:outerShdw blurRad="38100" dist="38100" dir="2700000" algn="tl">
                    <a:srgbClr val="000000">
                      <a:alpha val="43137"/>
                    </a:srgbClr>
                  </a:outerShdw>
                </a:effectLst>
              </a:rPr>
              <a:t>What would designation mean to the public and for landowners?</a:t>
            </a:r>
          </a:p>
          <a:p>
            <a:pPr marL="0" marR="0" lvl="0" indent="0" algn="l" defTabSz="914400" rtl="0" eaLnBrk="1" fontAlgn="auto" latinLnBrk="0" hangingPunct="1">
              <a:lnSpc>
                <a:spcPct val="100000"/>
              </a:lnSpc>
              <a:spcBef>
                <a:spcPts val="0"/>
              </a:spcBef>
              <a:spcAft>
                <a:spcPts val="1200"/>
              </a:spcAft>
              <a:buClr>
                <a:schemeClr val="tx1"/>
              </a:buClr>
              <a:buSzPct val="82000"/>
              <a:buFont typeface="Arial" panose="020B0604020202020204" pitchFamily="34" charset="0"/>
              <a:buNone/>
              <a:tabLst/>
              <a:defRPr/>
            </a:pPr>
            <a:endParaRPr lang="en-US" altLang="en-US" sz="2399" dirty="0">
              <a:effectLst>
                <a:outerShdw blurRad="38100" dist="38100" dir="2700000" algn="tl">
                  <a:srgbClr val="000000">
                    <a:alpha val="43137"/>
                  </a:srgbClr>
                </a:outerShdw>
              </a:effectLst>
              <a:latin typeface="Frutiger LT Std 45 Light" panose="020B0402020204020204" pitchFamily="34" charset="0"/>
            </a:endParaRPr>
          </a:p>
          <a:p>
            <a:pPr marL="0" marR="0" lvl="0" indent="0" algn="l" defTabSz="914400" rtl="0" eaLnBrk="1" fontAlgn="auto" latinLnBrk="0" hangingPunct="1">
              <a:lnSpc>
                <a:spcPct val="100000"/>
              </a:lnSpc>
              <a:spcBef>
                <a:spcPts val="0"/>
              </a:spcBef>
              <a:spcAft>
                <a:spcPts val="1200"/>
              </a:spcAft>
              <a:buClr>
                <a:schemeClr val="tx1"/>
              </a:buClr>
              <a:buSzPct val="82000"/>
              <a:buFont typeface="Arial" panose="020B0604020202020204" pitchFamily="34" charset="0"/>
              <a:buNone/>
              <a:tabLst/>
              <a:defRPr/>
            </a:pPr>
            <a:r>
              <a:rPr lang="en-US" altLang="en-US" sz="2399" dirty="0">
                <a:effectLst>
                  <a:outerShdw blurRad="38100" dist="38100" dir="2700000" algn="tl">
                    <a:srgbClr val="000000">
                      <a:alpha val="43137"/>
                    </a:srgbClr>
                  </a:outerShdw>
                </a:effectLst>
                <a:latin typeface="Frutiger LT Std 45 Light" panose="020B0402020204020204" pitchFamily="34" charset="0"/>
              </a:rPr>
              <a:t>Should Congress act to designate the Pike Trail as a new national historic trail:</a:t>
            </a:r>
          </a:p>
          <a:p>
            <a:pPr eaLnBrk="1" hangingPunct="1">
              <a:spcAft>
                <a:spcPts val="1200"/>
              </a:spcAft>
              <a:buClr>
                <a:schemeClr val="tx1"/>
              </a:buClr>
              <a:buSzPct val="82000"/>
              <a:buFont typeface="Arial" panose="020B0604020202020204" pitchFamily="34" charset="0"/>
              <a:buChar char="•"/>
              <a:defRPr/>
            </a:pPr>
            <a:endParaRPr lang="en-US" altLang="en-US" sz="2400" dirty="0">
              <a:effectLst>
                <a:outerShdw blurRad="38100" dist="38100" dir="2700000" algn="tl">
                  <a:srgbClr val="000000">
                    <a:alpha val="43137"/>
                  </a:srgbClr>
                </a:outerShdw>
              </a:effectLst>
            </a:endParaRPr>
          </a:p>
          <a:p>
            <a:pPr eaLnBrk="1" hangingPunct="1">
              <a:spcAft>
                <a:spcPts val="1200"/>
              </a:spcAft>
              <a:buClr>
                <a:schemeClr val="tx1"/>
              </a:buClr>
              <a:buSzPct val="82000"/>
              <a:buFont typeface="Arial" panose="020B0604020202020204" pitchFamily="34" charset="0"/>
              <a:buNone/>
              <a:defRPr/>
            </a:pPr>
            <a:r>
              <a:rPr lang="en-US" altLang="en-US" sz="2400" dirty="0">
                <a:effectLst>
                  <a:outerShdw blurRad="38100" dist="38100" dir="2700000" algn="tl">
                    <a:srgbClr val="000000">
                      <a:alpha val="43137"/>
                    </a:srgbClr>
                  </a:outerShdw>
                </a:effectLst>
                <a:latin typeface="Frutiger LT Std 45 Light" panose="020B0402020204020204" pitchFamily="34" charset="0"/>
              </a:rPr>
              <a:t>A Comprehensive Management Plan for the Pike National Historic Trail would be developed. This is a separate and new process –entirely distinct from the trail feasibility study process. </a:t>
            </a:r>
          </a:p>
          <a:p>
            <a:pPr eaLnBrk="1" hangingPunct="1">
              <a:spcAft>
                <a:spcPts val="1200"/>
              </a:spcAft>
              <a:buClr>
                <a:schemeClr val="tx1"/>
              </a:buClr>
              <a:buSzPct val="82000"/>
              <a:buFont typeface="Arial" panose="020B0604020202020204" pitchFamily="34" charset="0"/>
              <a:buNone/>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eaLnBrk="1" hangingPunct="1">
              <a:spcAft>
                <a:spcPts val="1200"/>
              </a:spcAft>
              <a:buClr>
                <a:schemeClr val="tx1"/>
              </a:buClr>
              <a:buSzPct val="82000"/>
              <a:buFont typeface="Arial" panose="020B0604020202020204" pitchFamily="34" charset="0"/>
              <a:buNone/>
              <a:defRPr/>
            </a:pPr>
            <a:r>
              <a:rPr lang="en-US" altLang="en-US" sz="2400" dirty="0">
                <a:effectLst>
                  <a:outerShdw blurRad="38100" dist="38100" dir="2700000" algn="tl">
                    <a:srgbClr val="000000">
                      <a:alpha val="43137"/>
                    </a:srgbClr>
                  </a:outerShdw>
                </a:effectLst>
                <a:latin typeface="Frutiger LT Std 45 Light" panose="020B0402020204020204" pitchFamily="34" charset="0"/>
              </a:rPr>
              <a:t>The Comprehensive Management Plan is where the rubber hits the road, so to speak. </a:t>
            </a:r>
          </a:p>
          <a:p>
            <a:pPr eaLnBrk="1" hangingPunct="1">
              <a:spcAft>
                <a:spcPts val="1200"/>
              </a:spcAft>
              <a:buClr>
                <a:schemeClr val="tx1"/>
              </a:buClr>
              <a:buSzPct val="82000"/>
              <a:buFont typeface="Arial" panose="020B0604020202020204" pitchFamily="34" charset="0"/>
              <a:buNone/>
              <a:defRPr/>
            </a:pPr>
            <a:r>
              <a:rPr lang="en-US" altLang="en-US" sz="2400" dirty="0">
                <a:effectLst>
                  <a:outerShdw blurRad="38100" dist="38100" dir="2700000" algn="tl">
                    <a:srgbClr val="000000">
                      <a:alpha val="43137"/>
                    </a:srgbClr>
                  </a:outerShdw>
                </a:effectLst>
                <a:latin typeface="Frutiger LT Std 45 Light" panose="020B0402020204020204" pitchFamily="34" charset="0"/>
              </a:rPr>
              <a:t>It is where specifics on how he trail would be managed are addressed, including the creation and designation of a federally approved logo, which would mark and signify the trail. </a:t>
            </a:r>
          </a:p>
          <a:p>
            <a:pPr eaLnBrk="1" hangingPunct="1">
              <a:spcAft>
                <a:spcPts val="1200"/>
              </a:spcAft>
              <a:buClr>
                <a:schemeClr val="tx1"/>
              </a:buClr>
              <a:buSzPct val="82000"/>
              <a:buFont typeface="Arial" panose="020B0604020202020204" pitchFamily="34" charset="0"/>
              <a:buNone/>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eaLnBrk="1" hangingPunct="1">
              <a:spcAft>
                <a:spcPts val="1200"/>
              </a:spcAft>
              <a:buClr>
                <a:schemeClr val="tx1"/>
              </a:buClr>
              <a:buSzPct val="82000"/>
              <a:buFont typeface="Arial" panose="020B0604020202020204" pitchFamily="34" charset="0"/>
              <a:buNone/>
              <a:defRPr/>
            </a:pPr>
            <a:r>
              <a:rPr lang="en-US" altLang="en-US" sz="2400" dirty="0">
                <a:effectLst>
                  <a:outerShdw blurRad="38100" dist="38100" dir="2700000" algn="tl">
                    <a:srgbClr val="000000">
                      <a:alpha val="43137"/>
                    </a:srgbClr>
                  </a:outerShdw>
                </a:effectLst>
                <a:latin typeface="Frutiger LT Std 45 Light" panose="020B0402020204020204" pitchFamily="34" charset="0"/>
              </a:rPr>
              <a:t>Specific trail access locations and opportunities are identified in the Comprehensive Management Plan, as well as Interpretive and educational sites and opportunities. </a:t>
            </a:r>
          </a:p>
          <a:p>
            <a:pPr eaLnBrk="1" hangingPunct="1">
              <a:spcAft>
                <a:spcPts val="1200"/>
              </a:spcAft>
              <a:buClr>
                <a:schemeClr val="tx1"/>
              </a:buClr>
              <a:buSzPct val="82000"/>
              <a:buFont typeface="Arial" panose="020B0604020202020204" pitchFamily="34" charset="0"/>
              <a:buNone/>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eaLnBrk="1" hangingPunct="1">
              <a:spcAft>
                <a:spcPts val="1200"/>
              </a:spcAft>
              <a:buClr>
                <a:schemeClr val="tx1"/>
              </a:buClr>
              <a:buSzPct val="82000"/>
              <a:buFont typeface="Arial" panose="020B0604020202020204" pitchFamily="34" charset="0"/>
              <a:buNone/>
              <a:defRPr/>
            </a:pPr>
            <a:r>
              <a:rPr lang="en-US" altLang="en-US" sz="2400" dirty="0">
                <a:effectLst>
                  <a:outerShdw blurRad="38100" dist="38100" dir="2700000" algn="tl">
                    <a:srgbClr val="000000">
                      <a:alpha val="43137"/>
                    </a:srgbClr>
                  </a:outerShdw>
                </a:effectLst>
                <a:latin typeface="Frutiger LT Std 45 Light" panose="020B0402020204020204" pitchFamily="34" charset="0"/>
              </a:rPr>
              <a:t>The development of the Comprehensive Mange Plan would very much involve a great deal of</a:t>
            </a:r>
          </a:p>
          <a:p>
            <a:pPr lvl="2" eaLnBrk="1" hangingPunct="1">
              <a:spcBef>
                <a:spcPts val="0"/>
              </a:spcBef>
              <a:spcAft>
                <a:spcPts val="0"/>
              </a:spcAft>
              <a:buClr>
                <a:schemeClr val="tx1"/>
              </a:buClr>
              <a:buSzPct val="175000"/>
              <a:buFont typeface="Arial" panose="020B0604020202020204" pitchFamily="34" charset="0"/>
              <a:buChar char="•"/>
              <a:defRPr/>
            </a:pPr>
            <a:r>
              <a:rPr lang="en-US" altLang="en-US" sz="1999" dirty="0">
                <a:effectLst>
                  <a:outerShdw blurRad="38100" dist="38100" dir="2700000" algn="tl">
                    <a:srgbClr val="000000">
                      <a:alpha val="43137"/>
                    </a:srgbClr>
                  </a:outerShdw>
                </a:effectLst>
                <a:latin typeface="Frutiger LT Std 45 Light" panose="020B0402020204020204" pitchFamily="34" charset="0"/>
              </a:rPr>
              <a:t>Public Input and a there would be a fresh round of public meetings</a:t>
            </a:r>
          </a:p>
          <a:p>
            <a:pPr lvl="2" eaLnBrk="1" hangingPunct="1">
              <a:spcBef>
                <a:spcPts val="0"/>
              </a:spcBef>
              <a:spcAft>
                <a:spcPts val="0"/>
              </a:spcAft>
              <a:buClr>
                <a:schemeClr val="tx1"/>
              </a:buClr>
              <a:buSzPct val="175000"/>
              <a:buFont typeface="Arial" panose="020B0604020202020204" pitchFamily="34" charset="0"/>
              <a:buNone/>
              <a:defRPr/>
            </a:pPr>
            <a:r>
              <a:rPr lang="en-US" altLang="en-US" sz="1999" dirty="0">
                <a:effectLst>
                  <a:outerShdw blurRad="38100" dist="38100" dir="2700000" algn="tl">
                    <a:srgbClr val="000000">
                      <a:alpha val="43137"/>
                    </a:srgbClr>
                  </a:outerShdw>
                </a:effectLst>
                <a:latin typeface="Frutiger LT Std 45 Light" panose="020B0402020204020204" pitchFamily="34" charset="0"/>
              </a:rPr>
              <a:t>And </a:t>
            </a:r>
          </a:p>
          <a:p>
            <a:pPr lvl="2" eaLnBrk="1" hangingPunct="1">
              <a:spcBef>
                <a:spcPts val="0"/>
              </a:spcBef>
              <a:spcAft>
                <a:spcPts val="0"/>
              </a:spcAft>
              <a:buClr>
                <a:schemeClr val="tx1"/>
              </a:buClr>
              <a:buSzPct val="175000"/>
              <a:buFont typeface="Arial" panose="020B0604020202020204" pitchFamily="34" charset="0"/>
              <a:buChar char="•"/>
              <a:defRPr/>
            </a:pPr>
            <a:r>
              <a:rPr lang="en-US" altLang="en-US" sz="1999" dirty="0">
                <a:effectLst>
                  <a:outerShdw blurRad="38100" dist="38100" dir="2700000" algn="tl">
                    <a:srgbClr val="000000">
                      <a:alpha val="43137"/>
                    </a:srgbClr>
                  </a:outerShdw>
                </a:effectLst>
                <a:latin typeface="Frutiger LT Std 45 Light" panose="020B0402020204020204" pitchFamily="34" charset="0"/>
              </a:rPr>
              <a:t>Consultation and coordination with stakeholders across the length of the route would occur –to include federal, tribal, state, municipal governments, and the public.</a:t>
            </a:r>
          </a:p>
          <a:p>
            <a:pPr lvl="2" eaLnBrk="1" hangingPunct="1">
              <a:spcBef>
                <a:spcPts val="0"/>
              </a:spcBef>
              <a:spcAft>
                <a:spcPts val="0"/>
              </a:spcAft>
              <a:buClr>
                <a:schemeClr val="tx1"/>
              </a:buClr>
              <a:buSzPct val="175000"/>
              <a:buFont typeface="Arial" panose="020B0604020202020204" pitchFamily="34" charset="0"/>
              <a:buChar char="•"/>
              <a:defRPr/>
            </a:pPr>
            <a:endParaRPr lang="en-US" altLang="en-US" sz="1999" dirty="0">
              <a:effectLst>
                <a:outerShdw blurRad="38100" dist="38100" dir="2700000" algn="tl">
                  <a:srgbClr val="000000">
                    <a:alpha val="43137"/>
                  </a:srgbClr>
                </a:outerShdw>
              </a:effectLst>
              <a:latin typeface="Frutiger LT Std 45 Light" panose="020B0402020204020204" pitchFamily="34" charset="0"/>
            </a:endParaRPr>
          </a:p>
          <a:p>
            <a:pPr eaLnBrk="1" hangingPunct="1">
              <a:spcAft>
                <a:spcPts val="1200"/>
              </a:spcAft>
              <a:buClr>
                <a:schemeClr val="tx1"/>
              </a:buClr>
              <a:buSzPct val="82000"/>
              <a:buFont typeface="Arial" panose="020B0604020202020204" pitchFamily="34" charset="0"/>
              <a:buNone/>
              <a:defRPr/>
            </a:pPr>
            <a:endParaRPr lang="en-US" altLang="en-US" sz="2400" dirty="0">
              <a:latin typeface="Frutiger LT Std 45 Light" panose="020B0402020204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effectLst/>
              <a:latin typeface="Frutiger LT Std 45 Light" panose="020B0402020204020204" pitchFamily="34" charset="0"/>
            </a:endParaRPr>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37</a:t>
            </a:fld>
            <a:endParaRPr lang="en-US"/>
          </a:p>
        </p:txBody>
      </p:sp>
    </p:spTree>
    <p:extLst>
      <p:ext uri="{BB962C8B-B14F-4D97-AF65-F5344CB8AC3E}">
        <p14:creationId xmlns:p14="http://schemas.microsoft.com/office/powerpoint/2010/main" val="173890424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Now I would like to turn to what is in many ways the most important part of our meeting today –which is hearing from you – getting your feedback – and answering any questions . </a:t>
            </a:r>
          </a:p>
          <a:p>
            <a:endParaRPr lang="en-US" dirty="0"/>
          </a:p>
          <a:p>
            <a:r>
              <a:rPr lang="en-US" dirty="0"/>
              <a:t>The Pike National Historic Trail Feasibility Study is open to public comment through June 30</a:t>
            </a:r>
            <a:r>
              <a:rPr lang="en-US" baseline="30000" dirty="0"/>
              <a:t>th </a:t>
            </a:r>
            <a:r>
              <a:rPr lang="en-US" dirty="0"/>
              <a:t> 2021. </a:t>
            </a:r>
          </a:p>
          <a:p>
            <a:endParaRPr lang="en-US" dirty="0"/>
          </a:p>
          <a:p>
            <a:r>
              <a:rPr lang="en-US" dirty="0"/>
              <a:t>Your comments are critical to the study process. They inform the National Park Service’s assessment of the three trail criteria that we just reviewed. </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38</a:t>
            </a:fld>
            <a:endParaRPr lang="en-US"/>
          </a:p>
        </p:txBody>
      </p:sp>
    </p:spTree>
    <p:extLst>
      <p:ext uri="{BB962C8B-B14F-4D97-AF65-F5344CB8AC3E}">
        <p14:creationId xmlns:p14="http://schemas.microsoft.com/office/powerpoint/2010/main" val="28852850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1" dirty="0">
                <a:latin typeface="Frutiger LT Std 45 Light" panose="020B0402020204020204" pitchFamily="34" charset="0"/>
              </a:rPr>
              <a:t>IN CHAT type:  </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Pike study – sign-up form:</a:t>
            </a:r>
            <a:endParaRPr lang="en-US" sz="1200" kern="1200" dirty="0">
              <a:solidFill>
                <a:schemeClr val="tx1"/>
              </a:solidFill>
              <a:effectLst/>
              <a:latin typeface="+mn-lt"/>
              <a:ea typeface="+mn-ea"/>
              <a:cs typeface="+mn-cs"/>
            </a:endParaRPr>
          </a:p>
          <a:p>
            <a:r>
              <a:rPr lang="en-US" sz="1200" b="1" u="sng" kern="1200" dirty="0">
                <a:solidFill>
                  <a:schemeClr val="tx1"/>
                </a:solidFill>
                <a:effectLst/>
                <a:latin typeface="+mn-lt"/>
                <a:ea typeface="+mn-ea"/>
                <a:cs typeface="+mn-cs"/>
              </a:rPr>
              <a:t>http://</a:t>
            </a:r>
            <a:r>
              <a:rPr lang="en-US" sz="1200" b="1" u="sng" kern="1200" dirty="0">
                <a:solidFill>
                  <a:schemeClr val="tx1"/>
                </a:solidFill>
                <a:effectLst/>
                <a:latin typeface="+mn-lt"/>
                <a:ea typeface="+mn-ea"/>
                <a:cs typeface="+mn-cs"/>
                <a:hlinkClick r:id="rId3"/>
              </a:rPr>
              <a:t>www.tinyurl.com/ynxdsfrn</a:t>
            </a:r>
            <a:endParaRPr lang="en-US" sz="1200" kern="1200" dirty="0">
              <a:solidFill>
                <a:schemeClr val="tx1"/>
              </a:solidFill>
              <a:effectLst/>
              <a:latin typeface="+mn-lt"/>
              <a:ea typeface="+mn-ea"/>
              <a:cs typeface="+mn-cs"/>
            </a:endParaRPr>
          </a:p>
          <a:p>
            <a:pPr marL="0" indent="0">
              <a:buNone/>
              <a:defRPr/>
            </a:pPr>
            <a:endParaRPr lang="en-US" altLang="en-US" b="1" dirty="0">
              <a:latin typeface="Frutiger LT Std 45 Light" panose="020B0402020204020204" pitchFamily="34" charset="0"/>
            </a:endParaRPr>
          </a:p>
          <a:p>
            <a:pPr marL="0" indent="0">
              <a:buNone/>
              <a:defRPr/>
            </a:pPr>
            <a:r>
              <a:rPr lang="en-US" altLang="en-US" b="1" dirty="0">
                <a:latin typeface="Frutiger LT Std 45 Light" panose="020B0402020204020204" pitchFamily="34" charset="0"/>
              </a:rPr>
              <a:t>__________________________________________________________________</a:t>
            </a:r>
          </a:p>
          <a:p>
            <a:endParaRPr lang="en-US" dirty="0"/>
          </a:p>
          <a:p>
            <a:r>
              <a:rPr lang="en-US" dirty="0"/>
              <a:t>Again, we want to hear from you.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several ways to share your thoughts and comments with the National Park Service on the Pike study – which I will explain further on the next slide. </a:t>
            </a:r>
          </a:p>
          <a:p>
            <a:endParaRPr lang="en-US" dirty="0"/>
          </a:p>
          <a:p>
            <a:r>
              <a:rPr lang="en-US" dirty="0"/>
              <a:t>I would like to stress that Your thoughts and comments are important to us.  They inform the study, and your comments help us to accurately assess how the trail may or may not meet the three criteria that we reviewed earlier. </a:t>
            </a:r>
          </a:p>
          <a:p>
            <a:endParaRPr lang="en-US" dirty="0"/>
          </a:p>
          <a:p>
            <a:r>
              <a:rPr lang="en-US" dirty="0"/>
              <a:t>We recognize that virtual meetings like the one we are in, present both challenges and opportunities. </a:t>
            </a:r>
          </a:p>
          <a:p>
            <a:endParaRPr lang="en-US" dirty="0"/>
          </a:p>
          <a:p>
            <a:r>
              <a:rPr lang="en-US" dirty="0"/>
              <a:t>It is our aim to make </a:t>
            </a:r>
            <a:r>
              <a:rPr lang="en-US" dirty="0">
                <a:latin typeface="Frutiger LT Std 45 Light" panose="020B0402020204020204" pitchFamily="34" charset="0"/>
              </a:rPr>
              <a:t>commenting and engaging in the study process as easy and accessible as possible</a:t>
            </a:r>
          </a:p>
          <a:p>
            <a:pPr marL="0" indent="0">
              <a:buNone/>
            </a:pPr>
            <a:endParaRPr lang="en-US" dirty="0">
              <a:latin typeface="Frutiger LT Std 45 Light" panose="020B0402020204020204" pitchFamily="34" charset="0"/>
            </a:endParaRPr>
          </a:p>
          <a:p>
            <a:pPr marL="0" indent="0">
              <a:buNone/>
            </a:pPr>
            <a:r>
              <a:rPr lang="en-US" dirty="0">
                <a:latin typeface="Frutiger LT Std 45 Light" panose="020B0402020204020204" pitchFamily="34" charset="0"/>
              </a:rPr>
              <a:t>In that spirit, We hope to identify opportunities for future in-person meetings, so please add your name to the project mailing list so you can receive study updates and notifications. </a:t>
            </a:r>
          </a:p>
          <a:p>
            <a:pPr marL="0" indent="0">
              <a:buNone/>
            </a:pPr>
            <a:r>
              <a:rPr lang="en-US" dirty="0">
                <a:latin typeface="Frutiger LT Std 45 Light" panose="020B0402020204020204" pitchFamily="34" charset="0"/>
              </a:rPr>
              <a:t> </a:t>
            </a:r>
          </a:p>
          <a:p>
            <a:pPr marL="0" indent="0">
              <a:buNone/>
            </a:pPr>
            <a:r>
              <a:rPr lang="en-US" dirty="0">
                <a:latin typeface="Frutiger LT Std 45 Light" panose="020B0402020204020204" pitchFamily="34" charset="0"/>
              </a:rPr>
              <a:t>We have placed the link to the Pike Study’s sign-up form again here in the chat box. </a:t>
            </a:r>
          </a:p>
          <a:p>
            <a:pPr marL="0" indent="0">
              <a:buNone/>
            </a:pPr>
            <a:r>
              <a:rPr lang="en-US" dirty="0">
                <a:latin typeface="Frutiger LT Std 45 Light" panose="020B0402020204020204" pitchFamily="34" charset="0"/>
              </a:rPr>
              <a:t> </a:t>
            </a:r>
            <a:endParaRPr lang="en-US" sz="1200" u="sng" dirty="0">
              <a:latin typeface="Frutiger LT Std 45 Light" panose="020B0402020204020204" pitchFamily="34" charset="0"/>
            </a:endParaRPr>
          </a:p>
          <a:p>
            <a:pPr marL="0" indent="0">
              <a:buNone/>
            </a:pPr>
            <a:r>
              <a:rPr lang="en-US" dirty="0">
                <a:latin typeface="Frutiger LT Std 45 Light" panose="020B0402020204020204" pitchFamily="34" charset="0"/>
              </a:rPr>
              <a:t> </a:t>
            </a:r>
            <a:endParaRPr lang="en-US" sz="1200" u="sng" dirty="0">
              <a:latin typeface="Frutiger LT Std 45 Light" panose="020B04020202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Frutiger LT Std 45 Light" panose="020B0402020204020204" pitchFamily="34" charset="0"/>
            </a:endParaRPr>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39</a:t>
            </a:fld>
            <a:endParaRPr lang="en-US"/>
          </a:p>
        </p:txBody>
      </p:sp>
    </p:spTree>
    <p:extLst>
      <p:ext uri="{BB962C8B-B14F-4D97-AF65-F5344CB8AC3E}">
        <p14:creationId xmlns:p14="http://schemas.microsoft.com/office/powerpoint/2010/main" val="13944327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PRESENTED BY JMARK: </a:t>
            </a:r>
          </a:p>
          <a:p>
            <a:endParaRPr lang="en-US" dirty="0"/>
          </a:p>
          <a:p>
            <a:endParaRPr lang="en-US" dirty="0"/>
          </a:p>
          <a:p>
            <a:r>
              <a:rPr lang="en-US" dirty="0"/>
              <a:t>Before diving into the presentation, let’s take few moments to provide a short orientation to the Zoom platform to ensure that the meeting runs smoothly for you. </a:t>
            </a:r>
          </a:p>
          <a:p>
            <a:endParaRPr lang="en-US" dirty="0"/>
          </a:p>
          <a:p>
            <a:endParaRPr lang="en-US" dirty="0"/>
          </a:p>
          <a:p>
            <a:endParaRPr lang="en-US" dirty="0"/>
          </a:p>
          <a:p>
            <a:endParaRPr lang="en-US" b="1" dirty="0"/>
          </a:p>
          <a:p>
            <a:r>
              <a:rPr lang="en-US" b="1" dirty="0"/>
              <a:t>As a reminder, everyone is muted. </a:t>
            </a:r>
          </a:p>
          <a:p>
            <a:endParaRPr lang="en-US" b="1" dirty="0"/>
          </a:p>
          <a:p>
            <a:r>
              <a:rPr lang="en-US" b="1" dirty="0"/>
              <a:t>3. Chat box open. Comment or enter Qs anytime. </a:t>
            </a:r>
          </a:p>
          <a:p>
            <a:r>
              <a:rPr lang="en-US" dirty="0"/>
              <a:t>People are welcome to enter comments or questions at anytime during the meeting. </a:t>
            </a:r>
          </a:p>
          <a:p>
            <a:r>
              <a:rPr lang="en-US" dirty="0"/>
              <a:t>Aaron and Lillis will answer at end of presentation </a:t>
            </a:r>
          </a:p>
          <a:p>
            <a:r>
              <a:rPr lang="en-US" dirty="0"/>
              <a:t>The entire send half of the meeting is dedicated to answering questions and providing opportunity for comment.</a:t>
            </a:r>
          </a:p>
          <a:p>
            <a:endParaRPr lang="en-US" b="1" dirty="0"/>
          </a:p>
          <a:p>
            <a:r>
              <a:rPr lang="en-US" b="1" dirty="0"/>
              <a:t>4. How to access chat box</a:t>
            </a:r>
          </a:p>
          <a:p>
            <a:r>
              <a:rPr lang="en-US" dirty="0"/>
              <a:t> This slide shows you where the chat box is… We want to show you how to enter questions and comments into the chat box. </a:t>
            </a:r>
          </a:p>
          <a:p>
            <a:endParaRPr lang="en-US" dirty="0"/>
          </a:p>
          <a:p>
            <a:pPr marL="228600" marR="0" lvl="0" indent="-228600" algn="l" defTabSz="914400" rtl="0" eaLnBrk="0" fontAlgn="base" latinLnBrk="0" hangingPunct="0">
              <a:lnSpc>
                <a:spcPct val="100000"/>
              </a:lnSpc>
              <a:spcBef>
                <a:spcPct val="30000"/>
              </a:spcBef>
              <a:spcAft>
                <a:spcPct val="0"/>
              </a:spcAft>
              <a:buClrTx/>
              <a:buSzTx/>
              <a:buFontTx/>
              <a:buAutoNum type="arabicPeriod" startAt="5"/>
              <a:tabLst/>
              <a:defRPr/>
            </a:pPr>
            <a:r>
              <a:rPr lang="en-US" b="1" dirty="0"/>
              <a:t>IT Issues:</a:t>
            </a:r>
            <a:r>
              <a:rPr lang="en-US" dirty="0"/>
              <a:t> If you any connection or </a:t>
            </a:r>
            <a:r>
              <a:rPr lang="en-US" b="1" dirty="0"/>
              <a:t>IT issues </a:t>
            </a:r>
            <a:r>
              <a:rPr lang="en-US" dirty="0"/>
              <a:t>during the meeting, please either let us know through the chat box, or call (phone XXXXX) one of our IT specialists will help you.  We will place that IT number into the chat box right now.  - if you need to call in simply --- here is the call in number </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a:t>6. Any other HOW TO INFO NEEDED</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a:t>-how to turn on/off video</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1"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a:t>6. Addressing people on phone  - you are muted.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0" dirty="0"/>
              <a:t>Later in the presentation specifics on how you can comment on the study will be provided.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a:t>7. Pass presentation back to Aaron Mahr, Superintendent of National Trails. </a:t>
            </a:r>
          </a:p>
          <a:p>
            <a:endParaRPr lang="en-US" dirty="0"/>
          </a:p>
          <a:p>
            <a:endParaRPr lang="en-US" dirty="0"/>
          </a:p>
          <a:p>
            <a:endParaRPr lang="en-US" dirty="0"/>
          </a:p>
          <a:p>
            <a:endParaRPr lang="en-US" dirty="0"/>
          </a:p>
          <a:p>
            <a:endParaRPr lang="en-US" dirty="0"/>
          </a:p>
          <a:p>
            <a:endParaRPr lang="en-US" dirty="0"/>
          </a:p>
          <a:p>
            <a:pPr marL="228600" marR="0" lvl="0" indent="-228600" algn="l" defTabSz="914400" rtl="0" eaLnBrk="0" fontAlgn="base" latinLnBrk="0" hangingPunct="0">
              <a:lnSpc>
                <a:spcPct val="100000"/>
              </a:lnSpc>
              <a:spcBef>
                <a:spcPct val="30000"/>
              </a:spcBef>
              <a:spcAft>
                <a:spcPct val="0"/>
              </a:spcAft>
              <a:buClrTx/>
              <a:buSzTx/>
              <a:buFontTx/>
              <a:buAutoNum type="arabicPeriod"/>
              <a:tabLst/>
              <a:defRPr/>
            </a:pPr>
            <a:r>
              <a:rPr lang="en-US" b="1" dirty="0"/>
              <a:t>close captioning, (</a:t>
            </a:r>
            <a:r>
              <a:rPr lang="en-US" b="1" dirty="0" err="1"/>
              <a:t>eg</a:t>
            </a:r>
            <a:r>
              <a:rPr lang="en-US" b="1" dirty="0"/>
              <a:t> </a:t>
            </a:r>
            <a:r>
              <a:rPr lang="en-US" dirty="0"/>
              <a:t>This slide has a red arrow pointing to the CC icon.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“Click here to turn on Closed Captioning”.</a:t>
            </a:r>
            <a:endParaRPr lang="en-US" b="1" dirty="0"/>
          </a:p>
          <a:p>
            <a:endParaRPr lang="en-US" b="1" dirty="0"/>
          </a:p>
          <a:p>
            <a:r>
              <a:rPr lang="en-US" b="1" dirty="0"/>
              <a:t>2. All are muted. </a:t>
            </a:r>
          </a:p>
          <a:p>
            <a:endParaRPr lang="en-US" b="1" dirty="0"/>
          </a:p>
          <a:p>
            <a:r>
              <a:rPr lang="en-US" b="1" dirty="0"/>
              <a:t>3. Chat box open. Comment or enter Qs anytime. </a:t>
            </a:r>
          </a:p>
          <a:p>
            <a:r>
              <a:rPr lang="en-US" dirty="0"/>
              <a:t>People are welcome to enter comments or questions at anytime during the meeting. </a:t>
            </a:r>
          </a:p>
          <a:p>
            <a:r>
              <a:rPr lang="en-US" dirty="0"/>
              <a:t>Aaron and Lillis will answer at end of presentation </a:t>
            </a:r>
          </a:p>
          <a:p>
            <a:r>
              <a:rPr lang="en-US" dirty="0"/>
              <a:t>The entire send half of the meeting is dedicated to answering questions and providing opportunity for comment.</a:t>
            </a:r>
          </a:p>
          <a:p>
            <a:endParaRPr lang="en-US" b="1" dirty="0"/>
          </a:p>
          <a:p>
            <a:r>
              <a:rPr lang="en-US" b="1" dirty="0"/>
              <a:t>4. How to access chat box</a:t>
            </a:r>
          </a:p>
          <a:p>
            <a:r>
              <a:rPr lang="en-US" dirty="0"/>
              <a:t> This slide shows you where the chat box is… We want to show you how to enter questions and comments into the chat box. </a:t>
            </a:r>
          </a:p>
          <a:p>
            <a:endParaRPr lang="en-US" dirty="0"/>
          </a:p>
          <a:p>
            <a:pPr marL="228600" marR="0" lvl="0" indent="-228600" algn="l" defTabSz="914400" rtl="0" eaLnBrk="0" fontAlgn="base" latinLnBrk="0" hangingPunct="0">
              <a:lnSpc>
                <a:spcPct val="100000"/>
              </a:lnSpc>
              <a:spcBef>
                <a:spcPct val="30000"/>
              </a:spcBef>
              <a:spcAft>
                <a:spcPct val="0"/>
              </a:spcAft>
              <a:buClrTx/>
              <a:buSzTx/>
              <a:buFontTx/>
              <a:buAutoNum type="arabicPeriod" startAt="5"/>
              <a:tabLst/>
              <a:defRPr/>
            </a:pPr>
            <a:r>
              <a:rPr lang="en-US" b="1" dirty="0"/>
              <a:t>IT Issues:</a:t>
            </a:r>
            <a:r>
              <a:rPr lang="en-US" dirty="0"/>
              <a:t> If you any connection or </a:t>
            </a:r>
            <a:r>
              <a:rPr lang="en-US" b="1" dirty="0"/>
              <a:t>IT issues </a:t>
            </a:r>
            <a:r>
              <a:rPr lang="en-US" dirty="0"/>
              <a:t>during the meeting, please either let us know through the chat box, or call (phone XXXXX) one of our IT specialists will help you.  We will place that IT number into the chat box right now.  - if you need to call in simply --- here is the call in number </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a:t>6. Any other HOW TO INFO NEEDED</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a:t>-how to turn on/off video</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1"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a:t>6. Addressing people on phone  - you are muted.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0" dirty="0"/>
              <a:t>Later in the presentation specifics on how you can comment on the study will be provided.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a:t>7. Pass presentation back to Aaron Mahr, Superintendent of National Trails. </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4</a:t>
            </a:fld>
            <a:endParaRPr lang="en-US"/>
          </a:p>
        </p:txBody>
      </p:sp>
    </p:spTree>
    <p:extLst>
      <p:ext uri="{BB962C8B-B14F-4D97-AF65-F5344CB8AC3E}">
        <p14:creationId xmlns:p14="http://schemas.microsoft.com/office/powerpoint/2010/main" val="345650589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1" dirty="0">
                <a:latin typeface="Frutiger LT Std 45 Light" panose="020B0402020204020204" pitchFamily="34" charset="0"/>
              </a:rPr>
              <a:t>IN CHAT type:  </a:t>
            </a:r>
          </a:p>
          <a:p>
            <a:pPr marL="0" indent="0">
              <a:buNone/>
              <a:defRPr/>
            </a:pPr>
            <a:endParaRPr lang="en-US" altLang="en-US" b="1" dirty="0">
              <a:latin typeface="Frutiger LT Std 45 Light" panose="020B0402020204020204" pitchFamily="34" charset="0"/>
            </a:endParaRPr>
          </a:p>
          <a:p>
            <a:pPr marL="0" indent="0">
              <a:buNone/>
              <a:defRPr/>
            </a:pPr>
            <a:r>
              <a:rPr lang="en-US" altLang="en-US" b="1" dirty="0">
                <a:latin typeface="Frutiger LT Std 45 Light" panose="020B0402020204020204" pitchFamily="34" charset="0"/>
              </a:rPr>
              <a:t>Pike study – webpage: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https://</a:t>
            </a:r>
            <a:r>
              <a:rPr lang="en-US" sz="1200" b="1" u="sng" kern="1200" dirty="0">
                <a:solidFill>
                  <a:schemeClr val="tx1"/>
                </a:solidFill>
                <a:effectLst/>
                <a:latin typeface="+mn-lt"/>
                <a:ea typeface="+mn-ea"/>
                <a:cs typeface="+mn-cs"/>
                <a:hlinkClick r:id="rId3"/>
              </a:rPr>
              <a:t>parkplanning.nps.gov/pike</a:t>
            </a:r>
            <a:endParaRPr lang="en-US" dirty="0">
              <a:latin typeface="Frutiger LT Std 45 Light" panose="020B0402020204020204" pitchFamily="34" charset="0"/>
            </a:endParaRPr>
          </a:p>
          <a:p>
            <a:r>
              <a:rPr lang="en-US" dirty="0">
                <a:latin typeface="Frutiger LT Std 45 Light" panose="020B0402020204020204" pitchFamily="34" charset="0"/>
              </a:rPr>
              <a:t>_________________________________________________________________________________</a:t>
            </a:r>
            <a:endParaRPr lang="en-US" dirty="0"/>
          </a:p>
          <a:p>
            <a:endParaRPr lang="en-US" dirty="0"/>
          </a:p>
          <a:p>
            <a:r>
              <a:rPr lang="en-US" dirty="0"/>
              <a:t>Okay – let’s talk about how to submit comments on the study. </a:t>
            </a:r>
          </a:p>
          <a:p>
            <a:endParaRPr lang="en-US" dirty="0"/>
          </a:p>
          <a:p>
            <a:r>
              <a:rPr lang="en-US" dirty="0"/>
              <a:t>This slide presents three ways to submit your comment.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First on the list is to Visit the study’s webpage.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www.parkplanning.nps.gov/pike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Again, we have placed a link to the study’s webpage in the chat box.</a:t>
            </a:r>
          </a:p>
          <a:p>
            <a:endParaRPr lang="en-US" dirty="0"/>
          </a:p>
          <a:p>
            <a:r>
              <a:rPr lang="en-US" dirty="0"/>
              <a:t>I will walk you though how to submit comments on the study’s webpage in the coming slides. </a:t>
            </a:r>
          </a:p>
          <a:p>
            <a:r>
              <a:rPr lang="en-US" dirty="0"/>
              <a:t>IF you have any trouble, please reach out to me directly and send me an email,.</a:t>
            </a:r>
          </a:p>
          <a:p>
            <a:endParaRPr lang="en-US" dirty="0"/>
          </a:p>
          <a:p>
            <a:r>
              <a:rPr lang="en-US" dirty="0"/>
              <a:t>You can also mail comments to me at the following address:  </a:t>
            </a:r>
          </a:p>
          <a:p>
            <a:r>
              <a:rPr lang="en-US" sz="1200" dirty="0">
                <a:effectLst>
                  <a:outerShdw blurRad="38100" dist="38100" dir="2700000" algn="tl">
                    <a:srgbClr val="000000">
                      <a:alpha val="43137"/>
                    </a:srgbClr>
                  </a:outerShdw>
                </a:effectLst>
                <a:latin typeface="Frutiger LT Std 45 Light" panose="020B0402020204020204" pitchFamily="34" charset="0"/>
              </a:rPr>
              <a:t>Lillis Urban</a:t>
            </a:r>
          </a:p>
          <a:p>
            <a:r>
              <a:rPr lang="en-US" sz="1200" dirty="0">
                <a:effectLst>
                  <a:outerShdw blurRad="38100" dist="38100" dir="2700000" algn="tl">
                    <a:srgbClr val="000000">
                      <a:alpha val="43137"/>
                    </a:srgbClr>
                  </a:outerShdw>
                </a:effectLst>
                <a:latin typeface="Frutiger LT Std 45 Light" panose="020B0402020204020204" pitchFamily="34" charset="0"/>
              </a:rPr>
              <a:t>National Trails</a:t>
            </a:r>
          </a:p>
          <a:p>
            <a:r>
              <a:rPr lang="en-US" sz="1200" dirty="0">
                <a:effectLst>
                  <a:outerShdw blurRad="38100" dist="38100" dir="2700000" algn="tl">
                    <a:srgbClr val="000000">
                      <a:alpha val="43137"/>
                    </a:srgbClr>
                  </a:outerShdw>
                </a:effectLst>
                <a:latin typeface="Frutiger LT Std 45 Light" panose="020B0402020204020204" pitchFamily="34" charset="0"/>
              </a:rPr>
              <a:t>National Park Service </a:t>
            </a:r>
          </a:p>
          <a:p>
            <a:r>
              <a:rPr lang="en-US" sz="1200" dirty="0">
                <a:effectLst>
                  <a:outerShdw blurRad="38100" dist="38100" dir="2700000" algn="tl">
                    <a:srgbClr val="000000">
                      <a:alpha val="43137"/>
                    </a:srgbClr>
                  </a:outerShdw>
                </a:effectLst>
                <a:latin typeface="Frutiger LT Std 45 Light" panose="020B0402020204020204" pitchFamily="34" charset="0"/>
              </a:rPr>
              <a:t>1100 Old Santa Fe Trail</a:t>
            </a:r>
          </a:p>
          <a:p>
            <a:r>
              <a:rPr lang="en-US" sz="1200" dirty="0">
                <a:effectLst>
                  <a:outerShdw blurRad="38100" dist="38100" dir="2700000" algn="tl">
                    <a:srgbClr val="000000">
                      <a:alpha val="43137"/>
                    </a:srgbClr>
                  </a:outerShdw>
                </a:effectLst>
                <a:latin typeface="Frutiger LT Std 45 Light" panose="020B0402020204020204" pitchFamily="34" charset="0"/>
              </a:rPr>
              <a:t>Santa Fe, NM, 87505</a:t>
            </a:r>
          </a:p>
          <a:p>
            <a:endParaRPr lang="en-US" sz="1200" dirty="0">
              <a:effectLst>
                <a:outerShdw blurRad="38100" dist="38100" dir="2700000" algn="tl">
                  <a:srgbClr val="000000">
                    <a:alpha val="43137"/>
                  </a:srgbClr>
                </a:outerShdw>
              </a:effectLst>
              <a:latin typeface="Frutiger LT Std 45 Light" panose="020B0402020204020204" pitchFamily="34" charset="0"/>
            </a:endParaRPr>
          </a:p>
          <a:p>
            <a:pPr>
              <a:spcBef>
                <a:spcPts val="600"/>
              </a:spcBef>
            </a:pPr>
            <a:r>
              <a:rPr lang="en-US" sz="1200" dirty="0">
                <a:effectLst>
                  <a:outerShdw blurRad="38100" dist="38100" dir="2700000" algn="tl">
                    <a:srgbClr val="000000">
                      <a:alpha val="43137"/>
                    </a:srgbClr>
                  </a:outerShdw>
                </a:effectLst>
                <a:latin typeface="Frutiger LT Std 45 Light" panose="020B0402020204020204" pitchFamily="34" charset="0"/>
              </a:rPr>
              <a:t>My Email is lillis_urban@nps.gov</a:t>
            </a:r>
          </a:p>
          <a:p>
            <a:pPr>
              <a:spcBef>
                <a:spcPts val="600"/>
              </a:spcBef>
            </a:pPr>
            <a:endParaRPr lang="en-US" sz="1200" dirty="0">
              <a:effectLst>
                <a:outerShdw blurRad="38100" dist="38100" dir="2700000" algn="tl">
                  <a:srgbClr val="000000">
                    <a:alpha val="43137"/>
                  </a:srgbClr>
                </a:outerShdw>
              </a:effectLst>
              <a:latin typeface="Frutiger LT Std 45 Light" panose="020B0402020204020204" pitchFamily="34" charset="0"/>
            </a:endParaRPr>
          </a:p>
          <a:p>
            <a:pPr>
              <a:spcBef>
                <a:spcPts val="600"/>
              </a:spcBef>
            </a:pPr>
            <a:r>
              <a:rPr lang="en-US" sz="1200" dirty="0">
                <a:effectLst>
                  <a:outerShdw blurRad="38100" dist="38100" dir="2700000" algn="tl">
                    <a:srgbClr val="000000">
                      <a:alpha val="43137"/>
                    </a:srgbClr>
                  </a:outerShdw>
                </a:effectLst>
                <a:latin typeface="Frutiger LT Std 45 Light" panose="020B0402020204020204" pitchFamily="34" charset="0"/>
              </a:rPr>
              <a:t>And the third way that you comment on the study, is right now in the chat box. We will be reading your comments back at the end of the presentation. </a:t>
            </a:r>
          </a:p>
          <a:p>
            <a:pPr>
              <a:spcBef>
                <a:spcPts val="600"/>
              </a:spcBef>
            </a:pPr>
            <a:r>
              <a:rPr lang="en-US" sz="1200" dirty="0">
                <a:effectLst>
                  <a:outerShdw blurRad="38100" dist="38100" dir="2700000" algn="tl">
                    <a:srgbClr val="000000">
                      <a:alpha val="43137"/>
                    </a:srgbClr>
                  </a:outerShdw>
                </a:effectLst>
                <a:latin typeface="Frutiger LT Std 45 Light" panose="020B0402020204020204" pitchFamily="34" charset="0"/>
              </a:rPr>
              <a:t>And the entire chat record from our meeting today will be reviewed by the National Park Service. Comments that were received on the study though the chat will be incorporated into the feasibility study document that will shared with Congress.</a:t>
            </a:r>
          </a:p>
          <a:p>
            <a:pPr>
              <a:spcBef>
                <a:spcPts val="600"/>
              </a:spcBef>
            </a:pPr>
            <a:endParaRPr lang="en-US" sz="1200" dirty="0">
              <a:effectLst>
                <a:outerShdw blurRad="38100" dist="38100" dir="2700000" algn="tl">
                  <a:srgbClr val="000000">
                    <a:alpha val="43137"/>
                  </a:srgbClr>
                </a:outerShdw>
              </a:effectLst>
              <a:latin typeface="Frutiger LT Std 45 Light" panose="020B0402020204020204" pitchFamily="34" charset="0"/>
            </a:endParaRPr>
          </a:p>
          <a:p>
            <a:pPr>
              <a:spcBef>
                <a:spcPts val="600"/>
              </a:spcBef>
            </a:pPr>
            <a:r>
              <a:rPr lang="en-US" sz="1200" dirty="0">
                <a:effectLst>
                  <a:outerShdw blurRad="38100" dist="38100" dir="2700000" algn="tl">
                    <a:srgbClr val="000000">
                      <a:alpha val="43137"/>
                    </a:srgbClr>
                  </a:outerShdw>
                </a:effectLst>
                <a:latin typeface="Frutiger LT Std 45 Light" panose="020B0402020204020204" pitchFamily="34" charset="0"/>
              </a:rPr>
              <a:t>Ok, let’s walk through the project’s webpage and show you how to submit comments. </a:t>
            </a:r>
          </a:p>
          <a:p>
            <a:endParaRPr lang="en-US" dirty="0"/>
          </a:p>
        </p:txBody>
      </p:sp>
      <p:sp>
        <p:nvSpPr>
          <p:cNvPr id="4" name="Slide Number Placeholder 3"/>
          <p:cNvSpPr>
            <a:spLocks noGrp="1"/>
          </p:cNvSpPr>
          <p:nvPr>
            <p:ph type="sldNum" sz="quarter" idx="5"/>
          </p:nvPr>
        </p:nvSpPr>
        <p:spPr/>
        <p:txBody>
          <a:bodyPr/>
          <a:lstStyle/>
          <a:p>
            <a:fld id="{A206BB5A-87CA-41FA-B693-6C671A8B4DDC}" type="slidenum">
              <a:rPr lang="en-US" smtClean="0"/>
              <a:t>40</a:t>
            </a:fld>
            <a:endParaRPr lang="en-US"/>
          </a:p>
        </p:txBody>
      </p:sp>
    </p:spTree>
    <p:extLst>
      <p:ext uri="{BB962C8B-B14F-4D97-AF65-F5344CB8AC3E}">
        <p14:creationId xmlns:p14="http://schemas.microsoft.com/office/powerpoint/2010/main" val="2319799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project’s home page. This is the screen that you will see when you visit www.parkplanning.nps.gov/pike </a:t>
            </a:r>
          </a:p>
          <a:p>
            <a:r>
              <a:rPr lang="en-US" dirty="0"/>
              <a:t>In the left hand side tool bar of the project’s webpage are a number of links that you can select from. </a:t>
            </a:r>
          </a:p>
          <a:p>
            <a:r>
              <a:rPr lang="en-US" dirty="0"/>
              <a:t>To comment, click on the “open for comment” link. It is circled in red on this slide. </a:t>
            </a:r>
          </a:p>
          <a:p>
            <a:endParaRPr lang="en-US" dirty="0"/>
          </a:p>
        </p:txBody>
      </p:sp>
      <p:sp>
        <p:nvSpPr>
          <p:cNvPr id="4" name="Slide Number Placeholder 3"/>
          <p:cNvSpPr>
            <a:spLocks noGrp="1"/>
          </p:cNvSpPr>
          <p:nvPr>
            <p:ph type="sldNum" sz="quarter" idx="5"/>
          </p:nvPr>
        </p:nvSpPr>
        <p:spPr/>
        <p:txBody>
          <a:bodyPr/>
          <a:lstStyle/>
          <a:p>
            <a:fld id="{A206BB5A-87CA-41FA-B693-6C671A8B4DDC}" type="slidenum">
              <a:rPr lang="en-US" smtClean="0"/>
              <a:t>41</a:t>
            </a:fld>
            <a:endParaRPr lang="en-US"/>
          </a:p>
        </p:txBody>
      </p:sp>
    </p:spTree>
    <p:extLst>
      <p:ext uri="{BB962C8B-B14F-4D97-AF65-F5344CB8AC3E}">
        <p14:creationId xmlns:p14="http://schemas.microsoft.com/office/powerpoint/2010/main" val="310941752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you click on ‘open for comment’ you will be brought to this page – </a:t>
            </a:r>
          </a:p>
          <a:p>
            <a:endParaRPr lang="en-US" dirty="0"/>
          </a:p>
          <a:p>
            <a:r>
              <a:rPr lang="en-US" dirty="0"/>
              <a:t>The title of the page is Document Open for Review. </a:t>
            </a:r>
          </a:p>
          <a:p>
            <a:endParaRPr lang="en-US" dirty="0"/>
          </a:p>
          <a:p>
            <a:r>
              <a:rPr lang="en-US" dirty="0"/>
              <a:t>To comment on the Study, Click on the folder – “Public Comment – Pike National Historic Trail Feasibility Study” </a:t>
            </a:r>
          </a:p>
          <a:p>
            <a:r>
              <a:rPr lang="en-US" dirty="0"/>
              <a:t>That folder is circled here in red. </a:t>
            </a:r>
          </a:p>
        </p:txBody>
      </p:sp>
      <p:sp>
        <p:nvSpPr>
          <p:cNvPr id="4" name="Slide Number Placeholder 3"/>
          <p:cNvSpPr>
            <a:spLocks noGrp="1"/>
          </p:cNvSpPr>
          <p:nvPr>
            <p:ph type="sldNum" sz="quarter" idx="5"/>
          </p:nvPr>
        </p:nvSpPr>
        <p:spPr/>
        <p:txBody>
          <a:bodyPr/>
          <a:lstStyle/>
          <a:p>
            <a:fld id="{A206BB5A-87CA-41FA-B693-6C671A8B4DDC}" type="slidenum">
              <a:rPr lang="en-US" smtClean="0"/>
              <a:t>42</a:t>
            </a:fld>
            <a:endParaRPr lang="en-US"/>
          </a:p>
        </p:txBody>
      </p:sp>
    </p:spTree>
    <p:extLst>
      <p:ext uri="{BB962C8B-B14F-4D97-AF65-F5344CB8AC3E}">
        <p14:creationId xmlns:p14="http://schemas.microsoft.com/office/powerpoint/2010/main" val="291916647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clicking on Documents Open for Review, you will be brought to the Submit Comments slide – shown here on the Power Point. </a:t>
            </a:r>
          </a:p>
          <a:p>
            <a:endParaRPr lang="en-US" dirty="0"/>
          </a:p>
          <a:p>
            <a:r>
              <a:rPr lang="en-US" dirty="0"/>
              <a:t>On this page you will submit your comments. </a:t>
            </a:r>
          </a:p>
        </p:txBody>
      </p:sp>
      <p:sp>
        <p:nvSpPr>
          <p:cNvPr id="4" name="Slide Number Placeholder 3"/>
          <p:cNvSpPr>
            <a:spLocks noGrp="1"/>
          </p:cNvSpPr>
          <p:nvPr>
            <p:ph type="sldNum" sz="quarter" idx="5"/>
          </p:nvPr>
        </p:nvSpPr>
        <p:spPr/>
        <p:txBody>
          <a:bodyPr/>
          <a:lstStyle/>
          <a:p>
            <a:fld id="{A206BB5A-87CA-41FA-B693-6C671A8B4DDC}" type="slidenum">
              <a:rPr lang="en-US" smtClean="0"/>
              <a:t>43</a:t>
            </a:fld>
            <a:endParaRPr lang="en-US"/>
          </a:p>
        </p:txBody>
      </p:sp>
    </p:spTree>
    <p:extLst>
      <p:ext uri="{BB962C8B-B14F-4D97-AF65-F5344CB8AC3E}">
        <p14:creationId xmlns:p14="http://schemas.microsoft.com/office/powerpoint/2010/main" val="84107297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1" dirty="0">
                <a:latin typeface="Frutiger LT Std 45 Light" panose="020B0402020204020204" pitchFamily="34" charset="0"/>
              </a:rPr>
              <a:t>IN CHAT type:  </a:t>
            </a:r>
          </a:p>
          <a:p>
            <a:pPr marL="0" indent="0">
              <a:buNone/>
              <a:defRPr/>
            </a:pPr>
            <a:endParaRPr lang="en-US" altLang="en-US" b="0" dirty="0">
              <a:latin typeface="Frutiger LT Std 45 Light" panose="020B0402020204020204" pitchFamily="34" charset="0"/>
            </a:endParaRPr>
          </a:p>
          <a:p>
            <a:r>
              <a:rPr lang="en-US" b="1" dirty="0"/>
              <a:t>Problems submitting comments </a:t>
            </a:r>
          </a:p>
          <a:p>
            <a:r>
              <a:rPr lang="en-US" b="1" dirty="0"/>
              <a:t>Email: lillis_urban@nps.gov</a:t>
            </a:r>
          </a:p>
          <a:p>
            <a:endParaRPr lang="en-US" dirty="0"/>
          </a:p>
          <a:p>
            <a:r>
              <a:rPr lang="en-US" dirty="0"/>
              <a:t>__________________________________________________________________________</a:t>
            </a:r>
          </a:p>
          <a:p>
            <a:r>
              <a:rPr lang="en-US" dirty="0"/>
              <a:t>At the bottom of the Submit Comments page – after you have provided you comments, there is a ‘Submit’ button.</a:t>
            </a:r>
          </a:p>
          <a:p>
            <a:r>
              <a:rPr lang="en-US" dirty="0"/>
              <a:t>The submit button is circled in red on the slide here. </a:t>
            </a:r>
          </a:p>
          <a:p>
            <a:endParaRPr lang="en-US" dirty="0"/>
          </a:p>
          <a:p>
            <a:r>
              <a:rPr lang="en-US" dirty="0"/>
              <a:t>Be sure to click Submit when you are done commenting.   </a:t>
            </a:r>
          </a:p>
          <a:p>
            <a:endParaRPr lang="en-US" dirty="0"/>
          </a:p>
          <a:p>
            <a:r>
              <a:rPr lang="en-US" dirty="0"/>
              <a:t>After you submit your comments – please know that  your comments ARE NOT VISIBLE TO ALL. It is not like Facebook. </a:t>
            </a:r>
          </a:p>
          <a:p>
            <a:r>
              <a:rPr lang="en-US" dirty="0"/>
              <a:t>Your comments will be sent directly to the National Park Service. </a:t>
            </a:r>
          </a:p>
          <a:p>
            <a:endParaRPr lang="en-US" dirty="0"/>
          </a:p>
          <a:p>
            <a:r>
              <a:rPr lang="en-US" dirty="0"/>
              <a:t>However, </a:t>
            </a:r>
          </a:p>
          <a:p>
            <a:r>
              <a:rPr lang="en-US" dirty="0"/>
              <a:t>Your comments are a part of the public record. </a:t>
            </a:r>
          </a:p>
          <a:p>
            <a:r>
              <a:rPr lang="en-US" dirty="0"/>
              <a:t>They will be incorporated into the feasibility study document that will be shared with Congress. </a:t>
            </a:r>
          </a:p>
          <a:p>
            <a:endParaRPr lang="en-US" dirty="0"/>
          </a:p>
          <a:p>
            <a:r>
              <a:rPr lang="en-US" dirty="0"/>
              <a:t>Again, if you have any trouble navigating these sites please contact me directly. </a:t>
            </a:r>
          </a:p>
          <a:p>
            <a:r>
              <a:rPr lang="en-US" dirty="0"/>
              <a:t>We will place my email in the chat box. </a:t>
            </a:r>
          </a:p>
          <a:p>
            <a:endParaRPr lang="en-US" dirty="0"/>
          </a:p>
          <a:p>
            <a:endParaRPr lang="en-US" dirty="0"/>
          </a:p>
        </p:txBody>
      </p:sp>
      <p:sp>
        <p:nvSpPr>
          <p:cNvPr id="4" name="Slide Number Placeholder 3"/>
          <p:cNvSpPr>
            <a:spLocks noGrp="1"/>
          </p:cNvSpPr>
          <p:nvPr>
            <p:ph type="sldNum" sz="quarter" idx="5"/>
          </p:nvPr>
        </p:nvSpPr>
        <p:spPr/>
        <p:txBody>
          <a:bodyPr/>
          <a:lstStyle/>
          <a:p>
            <a:fld id="{A206BB5A-87CA-41FA-B693-6C671A8B4DDC}" type="slidenum">
              <a:rPr lang="en-US" smtClean="0"/>
              <a:t>44</a:t>
            </a:fld>
            <a:endParaRPr lang="en-US"/>
          </a:p>
        </p:txBody>
      </p:sp>
    </p:spTree>
    <p:extLst>
      <p:ext uri="{BB962C8B-B14F-4D97-AF65-F5344CB8AC3E}">
        <p14:creationId xmlns:p14="http://schemas.microsoft.com/office/powerpoint/2010/main" val="344246870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order to facilitate feedback, the NPS has developed 5 study questions.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listed in the study website when you go to provide comment. I will also walk us through them in this presentation.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The questions are designed to provide us with the info we need to make determinations of the eligibility of the Pike trail as a national historic trail.  </a:t>
            </a:r>
          </a:p>
          <a:p>
            <a:endParaRPr lang="en-US" dirty="0"/>
          </a:p>
          <a:p>
            <a:endParaRPr lang="en-US" dirty="0"/>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45</a:t>
            </a:fld>
            <a:endParaRPr lang="en-US"/>
          </a:p>
        </p:txBody>
      </p:sp>
    </p:spTree>
    <p:extLst>
      <p:ext uri="{BB962C8B-B14F-4D97-AF65-F5344CB8AC3E}">
        <p14:creationId xmlns:p14="http://schemas.microsoft.com/office/powerpoint/2010/main" val="257028490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order to facilitate feedback, the NPS has developed a series questions that are presented on the study website – Let me walk you through the Qs now. </a:t>
            </a:r>
          </a:p>
          <a:p>
            <a:endParaRPr lang="en-US" dirty="0"/>
          </a:p>
          <a:p>
            <a:r>
              <a:rPr lang="en-US" dirty="0"/>
              <a:t>These questions are designed to provide us with the info we need to make determinations of the eligibility. </a:t>
            </a:r>
          </a:p>
          <a:p>
            <a:endParaRPr lang="en-US" dirty="0"/>
          </a:p>
          <a:p>
            <a:endParaRPr lang="en-US" dirty="0"/>
          </a:p>
          <a:p>
            <a:pPr marL="0" indent="0">
              <a:buNone/>
              <a:defRPr/>
            </a:pPr>
            <a:r>
              <a:rPr lang="en-US" sz="1200" dirty="0">
                <a:latin typeface="Frutiger LT Std 45 Light" panose="020B0402020204020204" pitchFamily="34" charset="0"/>
                <a:cs typeface="Times New Roman" panose="02020603050405020304" pitchFamily="18" charset="0"/>
              </a:rPr>
              <a:t>1. Are there sites or areas on or adjacent to the route that are, or could be, visited by the public for recreational opportunities or historic</a:t>
            </a:r>
            <a:r>
              <a:rPr lang="en-US" sz="1200" b="1" dirty="0">
                <a:latin typeface="Frutiger LT Std 45 Light" panose="020B0402020204020204" pitchFamily="34" charset="0"/>
                <a:cs typeface="Times New Roman" panose="02020603050405020304" pitchFamily="18" charset="0"/>
              </a:rPr>
              <a:t> </a:t>
            </a:r>
            <a:r>
              <a:rPr lang="en-US" sz="1200" dirty="0">
                <a:latin typeface="Frutiger LT Std 45 Light" panose="020B0402020204020204" pitchFamily="34" charset="0"/>
                <a:cs typeface="Times New Roman" panose="02020603050405020304" pitchFamily="18" charset="0"/>
              </a:rPr>
              <a:t>appreciation (e.g. hiking or outdoor access, museums, historic sites, educational exhibits)? If so, please tell us about them.</a:t>
            </a:r>
          </a:p>
          <a:p>
            <a:pPr marL="0" indent="0">
              <a:buNone/>
              <a:defRPr/>
            </a:pPr>
            <a:r>
              <a:rPr lang="en-US" sz="1200" dirty="0">
                <a:latin typeface="Frutiger LT Std 45 Light" panose="020B0402020204020204" pitchFamily="34" charset="0"/>
                <a:cs typeface="Times New Roman" panose="02020603050405020304" pitchFamily="18" charset="0"/>
              </a:rPr>
              <a:t> </a:t>
            </a:r>
          </a:p>
          <a:p>
            <a:pPr marL="0" indent="0">
              <a:buNone/>
              <a:defRPr/>
            </a:pPr>
            <a:endParaRPr lang="en-US" sz="1200" dirty="0">
              <a:latin typeface="Frutiger LT Std 45 Light" panose="020B0402020204020204" pitchFamily="34" charset="0"/>
              <a:cs typeface="Times New Roman" panose="02020603050405020304" pitchFamily="18" charset="0"/>
            </a:endParaRPr>
          </a:p>
          <a:p>
            <a:pPr marL="0" indent="0" fontAlgn="t">
              <a:spcAft>
                <a:spcPts val="1350"/>
              </a:spcAft>
              <a:buNone/>
              <a:defRPr/>
            </a:pPr>
            <a:r>
              <a:rPr lang="en-US" sz="1200" dirty="0">
                <a:latin typeface="Frutiger LT Std 45 Light" panose="020B0402020204020204" pitchFamily="34" charset="0"/>
                <a:cs typeface="Times New Roman" panose="02020603050405020304" pitchFamily="18" charset="0"/>
              </a:rPr>
              <a:t>2. Does the study route accurately identify Pike’s 1806-1807 route? If not, where does it differ? Is there anything else you want the National Park Service to know about this route and its associated sites? </a:t>
            </a:r>
          </a:p>
          <a:p>
            <a:endParaRPr lang="en-US" dirty="0"/>
          </a:p>
        </p:txBody>
      </p:sp>
      <p:sp>
        <p:nvSpPr>
          <p:cNvPr id="4" name="Slide Number Placeholder 3"/>
          <p:cNvSpPr>
            <a:spLocks noGrp="1"/>
          </p:cNvSpPr>
          <p:nvPr>
            <p:ph type="sldNum" sz="quarter" idx="5"/>
          </p:nvPr>
        </p:nvSpPr>
        <p:spPr/>
        <p:txBody>
          <a:bodyPr/>
          <a:lstStyle/>
          <a:p>
            <a:pPr>
              <a:defRPr/>
            </a:pPr>
            <a:fld id="{19BF5C16-6141-41E4-B15E-D1220914ED88}" type="slidenum">
              <a:rPr lang="en-US" smtClean="0"/>
              <a:pPr>
                <a:defRPr/>
              </a:pPr>
              <a:t>46</a:t>
            </a:fld>
            <a:endParaRPr lang="en-US"/>
          </a:p>
        </p:txBody>
      </p:sp>
    </p:spTree>
    <p:extLst>
      <p:ext uri="{BB962C8B-B14F-4D97-AF65-F5344CB8AC3E}">
        <p14:creationId xmlns:p14="http://schemas.microsoft.com/office/powerpoint/2010/main" val="237906924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06BB5A-87CA-41FA-B693-6C671A8B4DDC}" type="slidenum">
              <a:rPr lang="en-US" smtClean="0"/>
              <a:t>47</a:t>
            </a:fld>
            <a:endParaRPr lang="en-US"/>
          </a:p>
        </p:txBody>
      </p:sp>
    </p:spTree>
    <p:extLst>
      <p:ext uri="{BB962C8B-B14F-4D97-AF65-F5344CB8AC3E}">
        <p14:creationId xmlns:p14="http://schemas.microsoft.com/office/powerpoint/2010/main" val="8252819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now we would like to move into the Question and Answer and Comments portion of our meeting. In many ways, this is the most important part of our meeting today. </a:t>
            </a:r>
          </a:p>
          <a:p>
            <a:endParaRPr lang="en-US" dirty="0"/>
          </a:p>
          <a:p>
            <a:r>
              <a:rPr lang="en-US" dirty="0"/>
              <a:t>But before I pull the PowerPoint down, so we can see all our faces again, I am going to share the state level map of Pike’s Draft Route for the State of (FILL IN THE BLANK OF STATE MEETING WE ARE IN) – so that folks can see more closely where Pike’ Routes falls within your state. Perhaps seeing the route more closely in your state may prompt comments or question. </a:t>
            </a:r>
          </a:p>
          <a:p>
            <a:endParaRPr lang="en-US" b="1" dirty="0"/>
          </a:p>
          <a:p>
            <a:endParaRPr lang="en-US" dirty="0"/>
          </a:p>
        </p:txBody>
      </p:sp>
      <p:sp>
        <p:nvSpPr>
          <p:cNvPr id="4" name="Slide Number Placeholder 3"/>
          <p:cNvSpPr>
            <a:spLocks noGrp="1"/>
          </p:cNvSpPr>
          <p:nvPr>
            <p:ph type="sldNum" sz="quarter" idx="5"/>
          </p:nvPr>
        </p:nvSpPr>
        <p:spPr/>
        <p:txBody>
          <a:bodyPr/>
          <a:lstStyle/>
          <a:p>
            <a:fld id="{A206BB5A-87CA-41FA-B693-6C671A8B4DDC}" type="slidenum">
              <a:rPr lang="en-US" smtClean="0"/>
              <a:t>48</a:t>
            </a:fld>
            <a:endParaRPr lang="en-US"/>
          </a:p>
        </p:txBody>
      </p:sp>
    </p:spTree>
    <p:extLst>
      <p:ext uri="{BB962C8B-B14F-4D97-AF65-F5344CB8AC3E}">
        <p14:creationId xmlns:p14="http://schemas.microsoft.com/office/powerpoint/2010/main" val="174366037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Pike’s Draft Route within the Mexico. You can see that Pike’s 1806-107 </a:t>
            </a:r>
            <a:r>
              <a:rPr lang="en-US" dirty="0" err="1"/>
              <a:t>Expeditionc</a:t>
            </a:r>
            <a:r>
              <a:rPr lang="en-US" dirty="0"/>
              <a:t> passed though present day towns X, X, X.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 can pull this map back should there be comments or questions specific to it. </a:t>
            </a:r>
          </a:p>
          <a:p>
            <a:endParaRPr lang="en-US" dirty="0"/>
          </a:p>
          <a:p>
            <a:r>
              <a:rPr lang="en-US" dirty="0"/>
              <a:t>For now I am going to stop the PP so that Aaron and I can see all of you and take your comments and questions. </a:t>
            </a:r>
          </a:p>
          <a:p>
            <a:endParaRPr lang="en-US" dirty="0"/>
          </a:p>
          <a:p>
            <a:r>
              <a:rPr lang="en-US" dirty="0"/>
              <a:t>A member of our team at National Trails staff, Carol Clark, will be serving as chat moderator today, reading back your comments and questions to Aaron and I. </a:t>
            </a:r>
          </a:p>
          <a:p>
            <a:endParaRPr lang="en-US" dirty="0"/>
          </a:p>
          <a:p>
            <a:r>
              <a:rPr lang="en-US" i="1" dirty="0"/>
              <a:t>STOP SHARING PP –</a:t>
            </a:r>
          </a:p>
          <a:p>
            <a:endParaRPr lang="en-US" i="1" dirty="0"/>
          </a:p>
          <a:p>
            <a:r>
              <a:rPr lang="en-US" i="0" u="sng" dirty="0"/>
              <a:t>[Key Support Staff from National Trails: </a:t>
            </a:r>
          </a:p>
          <a:p>
            <a:r>
              <a:rPr lang="en-US" i="1" dirty="0"/>
              <a:t>read back, in order of appearance, and as written verbatim, questions and comments in the chat box.</a:t>
            </a:r>
          </a:p>
          <a:p>
            <a:r>
              <a:rPr lang="en-US" i="1" dirty="0"/>
              <a:t>IF THERE ARE No comments or questions be prepared to type into the chat, one at a time, the Study Questions. Lillis will move us through the questions.]</a:t>
            </a:r>
          </a:p>
          <a:p>
            <a:endParaRPr lang="en-US" dirty="0"/>
          </a:p>
          <a:p>
            <a:r>
              <a:rPr lang="en-US" b="1" dirty="0"/>
              <a:t>[Potentially type into CHAT: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kern="1200" dirty="0">
                <a:solidFill>
                  <a:schemeClr val="tx1"/>
                </a:solidFill>
                <a:effectLst/>
                <a:latin typeface="+mn-lt"/>
                <a:ea typeface="+mn-ea"/>
                <a:cs typeface="+mn-cs"/>
              </a:rPr>
              <a:t>Study Sign up sheet: </a:t>
            </a:r>
            <a:r>
              <a:rPr lang="en-US" sz="1200" b="0" i="0" kern="1200" dirty="0">
                <a:solidFill>
                  <a:schemeClr val="tx1"/>
                </a:solidFill>
                <a:effectLst/>
                <a:latin typeface="+mn-lt"/>
                <a:ea typeface="+mn-ea"/>
                <a:cs typeface="+mn-cs"/>
              </a:rPr>
              <a:t>https://tinyurl.com/ynxdsfrn</a:t>
            </a:r>
            <a:endParaRPr lang="en-US" b="0" dirty="0"/>
          </a:p>
          <a:p>
            <a:r>
              <a:rPr lang="en-US" b="1" dirty="0"/>
              <a:t>Study webpage:</a:t>
            </a:r>
            <a:r>
              <a:rPr lang="en-US" b="0" dirty="0"/>
              <a:t> </a:t>
            </a:r>
            <a:r>
              <a:rPr lang="en-US" sz="1200" b="0" i="0" kern="1200" dirty="0">
                <a:solidFill>
                  <a:schemeClr val="tx1"/>
                </a:solidFill>
                <a:effectLst/>
                <a:latin typeface="+mn-lt"/>
                <a:ea typeface="+mn-ea"/>
                <a:cs typeface="+mn-cs"/>
              </a:rPr>
              <a:t>https://</a:t>
            </a:r>
            <a:r>
              <a:rPr lang="en-US" b="0" dirty="0"/>
              <a:t>parkplanning.nps.gov/pike</a:t>
            </a:r>
          </a:p>
          <a:p>
            <a:r>
              <a:rPr lang="en-US" b="1" dirty="0"/>
              <a:t>Lillis’s email:  </a:t>
            </a:r>
            <a:r>
              <a:rPr lang="en-US" b="0" dirty="0"/>
              <a:t>lillis_urban@nps.gov</a:t>
            </a:r>
            <a:endParaRPr lang="en-US" b="1" dirty="0"/>
          </a:p>
          <a:p>
            <a:endParaRPr lang="en-US" b="1" dirty="0"/>
          </a:p>
          <a:p>
            <a:r>
              <a:rPr lang="en-US" b="1" dirty="0"/>
              <a:t>STUDY QUESTIONS:  </a:t>
            </a:r>
          </a:p>
          <a:p>
            <a:pPr marL="0" indent="0">
              <a:buNone/>
              <a:defRPr/>
            </a:pPr>
            <a:r>
              <a:rPr lang="en-US" sz="1200" b="1" dirty="0">
                <a:latin typeface="Frutiger LT Std 45 Light" panose="020B0402020204020204" pitchFamily="34" charset="0"/>
                <a:cs typeface="Times New Roman" panose="02020603050405020304" pitchFamily="18" charset="0"/>
              </a:rPr>
              <a:t>1. Are there sites or areas on or adjacent to the route that are, or could be, visited by the public for recreational opportunities or historic appreciation (e.g. hiking or outdoor access, museums, historic sites, educational exhibits)? If so, please tell us about them.</a:t>
            </a:r>
          </a:p>
          <a:p>
            <a:pPr marL="0" indent="0">
              <a:buNone/>
              <a:defRPr/>
            </a:pPr>
            <a:r>
              <a:rPr lang="en-US" sz="1200" b="1" dirty="0">
                <a:latin typeface="Frutiger LT Std 45 Light" panose="020B0402020204020204" pitchFamily="34" charset="0"/>
                <a:cs typeface="Times New Roman" panose="02020603050405020304" pitchFamily="18" charset="0"/>
              </a:rPr>
              <a:t> </a:t>
            </a:r>
          </a:p>
          <a:p>
            <a:pPr marL="0" indent="0" fontAlgn="t">
              <a:spcAft>
                <a:spcPts val="1350"/>
              </a:spcAft>
              <a:buNone/>
              <a:defRPr/>
            </a:pPr>
            <a:r>
              <a:rPr lang="en-US" sz="1200" b="1" dirty="0">
                <a:latin typeface="Frutiger LT Std 45 Light" panose="020B0402020204020204" pitchFamily="34" charset="0"/>
                <a:cs typeface="Times New Roman" panose="02020603050405020304" pitchFamily="18" charset="0"/>
              </a:rPr>
              <a:t>2. Does the study route accurately identify Pike’s 1806-1807 route? If not, where does it differ? Is there anything else you want the National Park Service to know about this route and its associated sites? </a:t>
            </a:r>
          </a:p>
          <a:p>
            <a:pPr marL="0" indent="0" fontAlgn="t">
              <a:spcAft>
                <a:spcPts val="1350"/>
              </a:spcAft>
              <a:buNone/>
              <a:defRPr/>
            </a:pPr>
            <a:endParaRPr lang="en-US" sz="1200" b="1" dirty="0">
              <a:latin typeface="Frutiger LT Std 45 Light" panose="020B0402020204020204" pitchFamily="34" charset="0"/>
              <a:cs typeface="Times New Roman" panose="02020603050405020304" pitchFamily="18" charset="0"/>
            </a:endParaRPr>
          </a:p>
          <a:p>
            <a:pPr marL="0" indent="0" fontAlgn="t">
              <a:spcAft>
                <a:spcPts val="1350"/>
              </a:spcAft>
              <a:buNone/>
              <a:defRPr/>
            </a:pPr>
            <a:r>
              <a:rPr lang="en-US" sz="1200" b="1" dirty="0">
                <a:latin typeface="Frutiger LT Std 45 Light" panose="020B0402020204020204" pitchFamily="34" charset="0"/>
                <a:cs typeface="Times New Roman" panose="02020603050405020304" pitchFamily="18" charset="0"/>
              </a:rPr>
              <a:t>3. How might designation of this route as a National Historic Trail affect you and your community? Do you have concerns? What benefits do you see?</a:t>
            </a:r>
          </a:p>
          <a:p>
            <a:pPr marL="0" indent="0" fontAlgn="t">
              <a:spcAft>
                <a:spcPts val="1350"/>
              </a:spcAft>
              <a:buNone/>
              <a:defRPr/>
            </a:pPr>
            <a:endParaRPr lang="en-US" sz="1200" b="1" dirty="0">
              <a:latin typeface="Frutiger LT Std 45 Light" panose="020B0402020204020204" pitchFamily="34" charset="0"/>
              <a:cs typeface="Times New Roman" panose="02020603050405020304" pitchFamily="18" charset="0"/>
            </a:endParaRPr>
          </a:p>
          <a:p>
            <a:pPr marL="0" indent="0" fontAlgn="t">
              <a:spcAft>
                <a:spcPts val="1350"/>
              </a:spcAft>
              <a:buNone/>
              <a:defRPr/>
            </a:pPr>
            <a:r>
              <a:rPr lang="en-US" sz="1200" b="1" dirty="0">
                <a:latin typeface="Frutiger LT Std 45 Light" panose="020B0402020204020204" pitchFamily="34" charset="0"/>
                <a:cs typeface="Times New Roman" panose="02020603050405020304" pitchFamily="18" charset="0"/>
              </a:rPr>
              <a:t>4. Would you like to see Pike’s 1806-1807 expedition designated as a National Historic Trail? Why or why not?</a:t>
            </a:r>
          </a:p>
          <a:p>
            <a:pPr marL="0" indent="0" fontAlgn="t">
              <a:spcAft>
                <a:spcPts val="1350"/>
              </a:spcAft>
              <a:buNone/>
              <a:defRPr/>
            </a:pPr>
            <a:endParaRPr lang="en-US" sz="1200" b="1" dirty="0">
              <a:latin typeface="Frutiger LT Std 45 Light" panose="020B0402020204020204" pitchFamily="34" charset="0"/>
              <a:cs typeface="Times New Roman" panose="02020603050405020304" pitchFamily="18" charset="0"/>
            </a:endParaRPr>
          </a:p>
          <a:p>
            <a:pPr marL="0" indent="0" fontAlgn="t">
              <a:spcAft>
                <a:spcPts val="1350"/>
              </a:spcAft>
              <a:buNone/>
              <a:defRPr/>
            </a:pPr>
            <a:r>
              <a:rPr lang="en-US" sz="1200" b="1" dirty="0">
                <a:latin typeface="Frutiger LT Std 45 Light" panose="020B0402020204020204" pitchFamily="34" charset="0"/>
                <a:cs typeface="Times New Roman" panose="02020603050405020304" pitchFamily="18" charset="0"/>
              </a:rPr>
              <a:t>5. Do you think this route is important in America’s history? Why or why not?</a:t>
            </a:r>
          </a:p>
          <a:p>
            <a:pPr marL="0" indent="0" fontAlgn="t">
              <a:spcAft>
                <a:spcPts val="1350"/>
              </a:spcAft>
              <a:buNone/>
              <a:defRPr/>
            </a:pPr>
            <a:endParaRPr lang="en-US" sz="1200" b="1" dirty="0">
              <a:latin typeface="Frutiger LT Std 45 Light" panose="020B0402020204020204" pitchFamily="34" charset="0"/>
              <a:cs typeface="Times New Roman" panose="02020603050405020304" pitchFamily="18" charset="0"/>
            </a:endParaRPr>
          </a:p>
          <a:p>
            <a:endParaRPr lang="en-US" b="1" dirty="0"/>
          </a:p>
          <a:p>
            <a:endParaRPr lang="en-US" dirty="0"/>
          </a:p>
        </p:txBody>
      </p:sp>
      <p:sp>
        <p:nvSpPr>
          <p:cNvPr id="4" name="Slide Number Placeholder 3"/>
          <p:cNvSpPr>
            <a:spLocks noGrp="1"/>
          </p:cNvSpPr>
          <p:nvPr>
            <p:ph type="sldNum" sz="quarter" idx="5"/>
          </p:nvPr>
        </p:nvSpPr>
        <p:spPr/>
        <p:txBody>
          <a:bodyPr/>
          <a:lstStyle/>
          <a:p>
            <a:fld id="{A206BB5A-87CA-41FA-B693-6C671A8B4DDC}" type="slidenum">
              <a:rPr lang="en-US" smtClean="0"/>
              <a:t>49</a:t>
            </a:fld>
            <a:endParaRPr lang="en-US"/>
          </a:p>
        </p:txBody>
      </p:sp>
    </p:spTree>
    <p:extLst>
      <p:ext uri="{BB962C8B-B14F-4D97-AF65-F5344CB8AC3E}">
        <p14:creationId xmlns:p14="http://schemas.microsoft.com/office/powerpoint/2010/main" val="32177042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fontAlgn="t">
              <a:spcBef>
                <a:spcPts val="0"/>
              </a:spcBef>
              <a:spcAft>
                <a:spcPts val="0"/>
              </a:spcAft>
            </a:pPr>
            <a:r>
              <a:rPr lang="en-US" sz="1200" b="1" kern="1200" dirty="0">
                <a:solidFill>
                  <a:srgbClr val="000000"/>
                </a:solidFill>
                <a:effectLst/>
                <a:latin typeface="Calibri" panose="020F0502020204030204" pitchFamily="34" charset="0"/>
                <a:ea typeface="+mn-ea"/>
                <a:cs typeface="+mn-cs"/>
              </a:rPr>
              <a:t>Aaron : </a:t>
            </a:r>
            <a:endParaRPr lang="en-US" sz="1200" dirty="0">
              <a:effectLst/>
              <a:latin typeface="Times New Roman" panose="02020603050405020304" pitchFamily="18" charset="0"/>
              <a:ea typeface="Times New Roman" panose="02020603050405020304" pitchFamily="18" charset="0"/>
            </a:endParaRPr>
          </a:p>
          <a:p>
            <a:pPr marL="0" marR="0" fontAlgn="t">
              <a:spcBef>
                <a:spcPts val="0"/>
              </a:spcBef>
              <a:spcAft>
                <a:spcPts val="0"/>
              </a:spcAft>
            </a:pPr>
            <a:r>
              <a:rPr lang="en-US" sz="1200" kern="1200" dirty="0">
                <a:solidFill>
                  <a:srgbClr val="000000"/>
                </a:solidFill>
                <a:effectLst/>
                <a:latin typeface="Calibri" panose="020F0502020204030204" pitchFamily="34" charset="0"/>
                <a:ea typeface="+mn-ea"/>
                <a:cs typeface="+mn-cs"/>
              </a:rPr>
              <a:t>Good afternoon, and welcome to the (STATE NAME) virtual public meeting for the Pike National Historic Trail Feasibility Study. </a:t>
            </a:r>
            <a:endParaRPr lang="en-US" sz="1200" dirty="0">
              <a:effectLst/>
              <a:latin typeface="Times New Roman" panose="02020603050405020304" pitchFamily="18" charset="0"/>
              <a:ea typeface="Times New Roman" panose="02020603050405020304" pitchFamily="18" charset="0"/>
            </a:endParaRPr>
          </a:p>
          <a:p>
            <a:pPr marL="0" marR="0" fontAlgn="t">
              <a:spcBef>
                <a:spcPts val="0"/>
              </a:spcBef>
              <a:spcAft>
                <a:spcPts val="0"/>
              </a:spcAft>
            </a:pPr>
            <a:r>
              <a:rPr lang="en-US" sz="1200" kern="1200" dirty="0">
                <a:solidFill>
                  <a:srgbClr val="000000"/>
                </a:solidFill>
                <a:effectLst/>
                <a:latin typeface="Calibri" panose="020F0502020204030204" pitchFamily="34" charset="0"/>
                <a:ea typeface="+mn-ea"/>
                <a:cs typeface="+mn-cs"/>
              </a:rPr>
              <a:t> </a:t>
            </a:r>
            <a:endParaRPr lang="en-US" sz="1200" dirty="0">
              <a:effectLst/>
              <a:latin typeface="Times New Roman" panose="02020603050405020304" pitchFamily="18" charset="0"/>
              <a:ea typeface="Times New Roman" panose="02020603050405020304" pitchFamily="18" charset="0"/>
            </a:endParaRPr>
          </a:p>
          <a:p>
            <a:pPr marL="0" marR="0" fontAlgn="t">
              <a:spcBef>
                <a:spcPts val="0"/>
              </a:spcBef>
              <a:spcAft>
                <a:spcPts val="0"/>
              </a:spcAft>
            </a:pPr>
            <a:r>
              <a:rPr lang="en-US" sz="1200" kern="1200" dirty="0">
                <a:solidFill>
                  <a:srgbClr val="000000"/>
                </a:solidFill>
                <a:effectLst/>
                <a:latin typeface="Calibri" panose="020F0502020204030204" pitchFamily="34" charset="0"/>
                <a:ea typeface="+mn-ea"/>
                <a:cs typeface="+mn-cs"/>
              </a:rPr>
              <a:t>My name is Aaron Mahr and I’m the Superintendent of the National Park Service’s National Trails Office in Santa Fe, New Mexico. I’m joined today by my colleague Dr. Lillis Urban, and together we’ll lead you through the meeting this afternoon. </a:t>
            </a:r>
            <a:endParaRPr lang="en-US" sz="1200" dirty="0">
              <a:effectLst/>
              <a:latin typeface="Times New Roman" panose="02020603050405020304" pitchFamily="18" charset="0"/>
              <a:ea typeface="Times New Roman" panose="02020603050405020304" pitchFamily="18" charset="0"/>
            </a:endParaRPr>
          </a:p>
          <a:p>
            <a:pPr marL="0" marR="0" fontAlgn="t">
              <a:spcBef>
                <a:spcPts val="0"/>
              </a:spcBef>
              <a:spcAft>
                <a:spcPts val="0"/>
              </a:spcAft>
            </a:pPr>
            <a:r>
              <a:rPr lang="en-US" sz="1200" kern="1200" dirty="0">
                <a:solidFill>
                  <a:srgbClr val="000000"/>
                </a:solidFill>
                <a:effectLst/>
                <a:latin typeface="Calibri" panose="020F0502020204030204" pitchFamily="34" charset="0"/>
                <a:ea typeface="+mn-ea"/>
                <a:cs typeface="+mn-cs"/>
              </a:rPr>
              <a:t>Lillis would you like to introduce yourself? </a:t>
            </a:r>
            <a:endParaRPr lang="en-US" sz="1200" dirty="0">
              <a:effectLst/>
              <a:latin typeface="Times New Roman" panose="02020603050405020304" pitchFamily="18" charset="0"/>
              <a:ea typeface="Times New Roman" panose="02020603050405020304" pitchFamily="18" charset="0"/>
            </a:endParaRPr>
          </a:p>
          <a:p>
            <a:pPr marL="0" marR="0" fontAlgn="t">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457200" marR="0" fontAlgn="t">
              <a:spcBef>
                <a:spcPts val="0"/>
              </a:spcBef>
              <a:spcAft>
                <a:spcPts val="0"/>
              </a:spcAft>
            </a:pPr>
            <a:r>
              <a:rPr lang="en-US" sz="1200" b="1" kern="1200" dirty="0">
                <a:solidFill>
                  <a:srgbClr val="000000"/>
                </a:solidFill>
                <a:effectLst/>
                <a:latin typeface="Calibri" panose="020F0502020204030204" pitchFamily="34" charset="0"/>
                <a:ea typeface="+mn-ea"/>
                <a:cs typeface="+mn-cs"/>
              </a:rPr>
              <a:t>Lillis:  </a:t>
            </a:r>
            <a:r>
              <a:rPr lang="en-US" sz="1200" kern="1200" dirty="0">
                <a:solidFill>
                  <a:srgbClr val="000000"/>
                </a:solidFill>
                <a:effectLst/>
                <a:latin typeface="Calibri" panose="020F0502020204030204" pitchFamily="34" charset="0"/>
                <a:ea typeface="+mn-ea"/>
                <a:cs typeface="+mn-cs"/>
              </a:rPr>
              <a:t>Greetings. Thank you for joining us today. My name is Lillis Urban, I’m the Chief of Planning for the National Trails Office.  I will be co-presenting with Aaron today.</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b="1" kern="1200" dirty="0">
                <a:solidFill>
                  <a:srgbClr val="000000"/>
                </a:solidFill>
                <a:effectLst/>
                <a:latin typeface="Calibri" panose="020F0502020204030204" pitchFamily="34" charset="0"/>
                <a:ea typeface="+mn-ea"/>
                <a:cs typeface="+mn-cs"/>
              </a:rPr>
              <a:t> </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b="1" kern="1200" dirty="0">
                <a:solidFill>
                  <a:srgbClr val="000000"/>
                </a:solidFill>
                <a:effectLst/>
                <a:latin typeface="Calibri" panose="020F0502020204030204" pitchFamily="34" charset="0"/>
                <a:ea typeface="+mn-ea"/>
                <a:cs typeface="+mn-cs"/>
              </a:rPr>
              <a:t> Aaron: </a:t>
            </a:r>
            <a:r>
              <a:rPr lang="en-US" sz="1200" kern="1200" dirty="0">
                <a:solidFill>
                  <a:srgbClr val="000000"/>
                </a:solidFill>
                <a:effectLst/>
                <a:latin typeface="Calibri" panose="020F0502020204030204" pitchFamily="34" charset="0"/>
                <a:ea typeface="+mn-ea"/>
                <a:cs typeface="+mn-cs"/>
              </a:rPr>
              <a:t>Thanks, Lillis.</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kern="1200" dirty="0">
                <a:solidFill>
                  <a:srgbClr val="000000"/>
                </a:solidFill>
                <a:effectLst/>
                <a:latin typeface="Calibri" panose="020F0502020204030204" pitchFamily="34" charset="0"/>
                <a:ea typeface="+mn-ea"/>
              </a:rPr>
              <a:t> </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kern="1200" dirty="0">
                <a:solidFill>
                  <a:srgbClr val="000000"/>
                </a:solidFill>
                <a:effectLst/>
                <a:latin typeface="Calibri" panose="020F0502020204030204" pitchFamily="34" charset="0"/>
                <a:ea typeface="+mn-ea"/>
              </a:rPr>
              <a:t>First let's address the elephant in the room. This is a public outreach meeting. And this is in a remote, virtual setting on the Zoom platform. Due to the considerable amount of planning that goes into these meetings, and in order to meet public, congressional, and agency expectations on the study's timeline, we needed to make the go/no go decision on holding these meetings about two months ago. Remember, this is a federal action. As such, we're guided by CDC and department of interior guidelines on travel and limits on gathering and occupancy numbers. So in compliance with those guidelines we decided to move forward with this remote setting two months ago. As we know features of those guidelines are changing now or hopefully soon, but we're still under the cautious pandemic protocols so we're moving forward in this virtual setting.  </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kern="1200" dirty="0">
                <a:solidFill>
                  <a:srgbClr val="000000"/>
                </a:solidFill>
                <a:effectLst/>
                <a:latin typeface="Calibri" panose="020F0502020204030204" pitchFamily="34" charset="0"/>
                <a:ea typeface="+mn-ea"/>
              </a:rPr>
              <a:t> </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kern="1200" dirty="0">
                <a:solidFill>
                  <a:srgbClr val="000000"/>
                </a:solidFill>
                <a:effectLst/>
                <a:latin typeface="Calibri" panose="020F0502020204030204" pitchFamily="34" charset="0"/>
                <a:ea typeface="+mn-ea"/>
              </a:rPr>
              <a:t>In person meetings are preferred, but in this virtual setting we've sought pathways for maximum access for public comment, and </a:t>
            </a:r>
            <a:r>
              <a:rPr lang="en-US" sz="1200" kern="1200" dirty="0">
                <a:solidFill>
                  <a:srgbClr val="000000"/>
                </a:solidFill>
                <a:effectLst/>
                <a:latin typeface="Calibri" panose="020F0502020204030204" pitchFamily="34" charset="0"/>
                <a:ea typeface="+mn-ea"/>
                <a:cs typeface="+mn-cs"/>
              </a:rPr>
              <a:t>Lillis will talk more about how we will try to achieve that--and how to make this easy and accessible for everybody. </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kern="1200" dirty="0">
                <a:solidFill>
                  <a:srgbClr val="000000"/>
                </a:solidFill>
                <a:effectLst/>
                <a:latin typeface="Calibri" panose="020F0502020204030204" pitchFamily="34" charset="0"/>
                <a:ea typeface="+mn-ea"/>
                <a:cs typeface="+mn-cs"/>
              </a:rPr>
              <a:t> </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kern="1200" dirty="0">
                <a:solidFill>
                  <a:srgbClr val="000000"/>
                </a:solidFill>
                <a:effectLst/>
                <a:latin typeface="Calibri" panose="020F0502020204030204" pitchFamily="34" charset="0"/>
                <a:ea typeface="+mn-ea"/>
                <a:cs typeface="+mn-cs"/>
              </a:rPr>
              <a:t>We'll also speak in a moment about how to use and participate on Zoom. </a:t>
            </a:r>
            <a:endParaRPr lang="en-US" sz="1200" dirty="0">
              <a:effectLst/>
              <a:latin typeface="Times New Roman" panose="02020603050405020304" pitchFamily="18" charset="0"/>
              <a:ea typeface="Times New Roman" panose="02020603050405020304" pitchFamily="18" charset="0"/>
            </a:endParaRPr>
          </a:p>
          <a:p>
            <a:r>
              <a:rPr lang="en-US" dirty="0"/>
              <a:t> </a:t>
            </a:r>
            <a:endParaRPr lang="en-US" dirty="0">
              <a:cs typeface="Calibri"/>
            </a:endParaRPr>
          </a:p>
          <a:p>
            <a:endParaRPr lang="en-US" dirty="0">
              <a:cs typeface="Calibri"/>
            </a:endParaRPr>
          </a:p>
          <a:p>
            <a:r>
              <a:rPr lang="en-US" sz="1200" b="0" i="1" kern="1200" dirty="0">
                <a:solidFill>
                  <a:schemeClr val="tx1"/>
                </a:solidFill>
                <a:effectLst/>
                <a:latin typeface="+mn-lt"/>
                <a:ea typeface="+mn-ea"/>
                <a:cs typeface="+mn-cs"/>
              </a:rPr>
              <a:t>_______________</a:t>
            </a:r>
            <a:endParaRPr lang="en-US" sz="1200" b="0" i="1" kern="1200" dirty="0">
              <a:solidFill>
                <a:schemeClr val="tx1"/>
              </a:solidFill>
              <a:effectLst/>
              <a:latin typeface="+mn-lt"/>
              <a:cs typeface="Calibri"/>
            </a:endParaRPr>
          </a:p>
          <a:p>
            <a:r>
              <a:rPr lang="en-US" sz="1200" b="0" i="1" kern="1200" dirty="0">
                <a:solidFill>
                  <a:schemeClr val="tx1"/>
                </a:solidFill>
                <a:effectLst/>
                <a:latin typeface="+mn-lt"/>
                <a:ea typeface="+mn-ea"/>
                <a:cs typeface="+mn-cs"/>
              </a:rPr>
              <a:t>NOT TO BE READ: this is the NPS standard protocol language for public participation. It is pasted here in the case we end up needing to pull from it.</a:t>
            </a:r>
            <a:r>
              <a:rPr lang="en-US" i="1" dirty="0"/>
              <a:t> </a:t>
            </a:r>
            <a:endParaRPr lang="en-US" sz="1200" b="0" i="1" kern="1200" dirty="0">
              <a:solidFill>
                <a:schemeClr val="tx1"/>
              </a:solidFill>
              <a:effectLst/>
              <a:latin typeface="+mn-lt"/>
              <a:cs typeface="Calibri"/>
            </a:endParaRPr>
          </a:p>
          <a:p>
            <a:r>
              <a:rPr lang="en-US" sz="1200" b="0" i="1" kern="1200" dirty="0">
                <a:solidFill>
                  <a:schemeClr val="tx1"/>
                </a:solidFill>
                <a:effectLst/>
                <a:latin typeface="+mn-lt"/>
                <a:ea typeface="+mn-ea"/>
                <a:cs typeface="+mn-cs"/>
              </a:rPr>
              <a:t>While this is an open forum, it is also a family friendly one, so please keep your comments and wall posts clean. In addition to keeping it family friendly, we ask that you follow our posting guidelines. If you don't comply, your message will be removed.</a:t>
            </a:r>
            <a:endParaRPr lang="en-US" sz="1200" b="0" i="0" kern="1200" dirty="0">
              <a:solidFill>
                <a:schemeClr val="tx1"/>
              </a:solidFill>
              <a:effectLst/>
              <a:latin typeface="+mn-lt"/>
              <a:ea typeface="+mn-ea"/>
              <a:cs typeface="+mn-cs"/>
            </a:endParaRPr>
          </a:p>
          <a:p>
            <a:r>
              <a:rPr lang="en-US" sz="1200" b="0" i="1" kern="1200" dirty="0">
                <a:solidFill>
                  <a:schemeClr val="tx1"/>
                </a:solidFill>
                <a:effectLst/>
                <a:latin typeface="+mn-lt"/>
                <a:ea typeface="+mn-ea"/>
                <a:cs typeface="+mn-cs"/>
              </a:rPr>
              <a:t>We do not allow graphic, obscene, explicit or racist comments or submissions, nor do we allow comments that are abusive, hateful or intended to defame anyone or any organization.</a:t>
            </a:r>
            <a:r>
              <a:rPr lang="en-US" dirty="0"/>
              <a:t> </a:t>
            </a:r>
            <a:endParaRPr lang="en-US" sz="1200" b="0" i="0" kern="1200" dirty="0">
              <a:solidFill>
                <a:schemeClr val="tx1"/>
              </a:solidFill>
              <a:effectLst/>
              <a:latin typeface="+mn-lt"/>
              <a:cs typeface="Calibri"/>
            </a:endParaRPr>
          </a:p>
          <a:p>
            <a:r>
              <a:rPr lang="en-US" sz="1200" b="0" i="1" kern="1200" dirty="0">
                <a:solidFill>
                  <a:schemeClr val="tx1"/>
                </a:solidFill>
                <a:effectLst/>
                <a:latin typeface="+mn-lt"/>
                <a:ea typeface="+mn-ea"/>
                <a:cs typeface="+mn-cs"/>
              </a:rPr>
              <a:t>We do not allow solicitations or advertisements. This includes promotion or endorsement of any financial, commercial or non-governmental agency. Similarly, we do not allow attempts to defame or defraud any financial, commercial or non-governmental agency.</a:t>
            </a:r>
            <a:r>
              <a:rPr lang="en-US" dirty="0"/>
              <a:t> </a:t>
            </a:r>
            <a:endParaRPr lang="en-US" sz="1200" b="0" i="0" kern="1200" dirty="0">
              <a:solidFill>
                <a:schemeClr val="tx1"/>
              </a:solidFill>
              <a:effectLst/>
              <a:latin typeface="+mn-lt"/>
              <a:cs typeface="Calibri"/>
            </a:endParaRPr>
          </a:p>
          <a:p>
            <a:r>
              <a:rPr lang="en-US" sz="1200" b="0" i="1" kern="1200" dirty="0">
                <a:solidFill>
                  <a:schemeClr val="tx1"/>
                </a:solidFill>
                <a:effectLst/>
                <a:latin typeface="+mn-lt"/>
                <a:ea typeface="+mn-ea"/>
                <a:cs typeface="+mn-cs"/>
              </a:rPr>
              <a:t>We do not allow comments that suggest or encourage illegal activity.</a:t>
            </a:r>
            <a:r>
              <a:rPr lang="en-US" dirty="0"/>
              <a:t> </a:t>
            </a:r>
            <a:endParaRPr lang="en-US" sz="1200" b="0" i="0" kern="1200" dirty="0">
              <a:solidFill>
                <a:schemeClr val="tx1"/>
              </a:solidFill>
              <a:effectLst/>
              <a:latin typeface="+mn-lt"/>
              <a:cs typeface="Calibri"/>
            </a:endParaRPr>
          </a:p>
          <a:p>
            <a:r>
              <a:rPr lang="en-US" sz="1200" b="0" i="1" kern="1200" dirty="0">
                <a:solidFill>
                  <a:schemeClr val="tx1"/>
                </a:solidFill>
                <a:effectLst/>
                <a:latin typeface="+mn-lt"/>
                <a:ea typeface="+mn-ea"/>
                <a:cs typeface="+mn-cs"/>
              </a:rPr>
              <a:t>You participate at your own risk, taking personal responsibility for your comments, your username and any information provided.</a:t>
            </a:r>
            <a:r>
              <a:rPr lang="en-US" dirty="0"/>
              <a:t> </a:t>
            </a:r>
            <a:endParaRPr lang="en-US" sz="1200" b="0" i="0" kern="1200" dirty="0">
              <a:solidFill>
                <a:schemeClr val="tx1"/>
              </a:solidFill>
              <a:effectLst/>
              <a:latin typeface="+mn-lt"/>
              <a:cs typeface="Calibri"/>
            </a:endParaRPr>
          </a:p>
          <a:p>
            <a:r>
              <a:rPr lang="en-US" sz="1200" b="0" i="1" kern="1200" dirty="0">
                <a:solidFill>
                  <a:schemeClr val="tx1"/>
                </a:solidFill>
                <a:effectLst/>
                <a:latin typeface="+mn-lt"/>
                <a:ea typeface="+mn-ea"/>
                <a:cs typeface="+mn-cs"/>
              </a:rPr>
              <a:t>Finally, the appearance of external links on this site does not constitute an official endorsement on behalf of the U.S. National Park Service or the U.S. Department of the Interior.</a:t>
            </a:r>
            <a:endParaRPr lang="en-US" sz="1200" b="0" i="0" kern="1200" dirty="0">
              <a:solidFill>
                <a:schemeClr val="tx1"/>
              </a:solidFill>
              <a:effectLst/>
              <a:latin typeface="+mn-lt"/>
              <a:ea typeface="+mn-ea"/>
              <a:cs typeface="+mn-cs"/>
            </a:endParaRPr>
          </a:p>
          <a:p>
            <a:pPr marL="457200" marR="0" lvl="0" indent="0" algn="l" defTabSz="914400" rtl="0" eaLnBrk="1" fontAlgn="t" latinLnBrk="0" hangingPunct="1">
              <a:lnSpc>
                <a:spcPct val="100000"/>
              </a:lnSpc>
              <a:spcBef>
                <a:spcPts val="0"/>
              </a:spcBef>
              <a:spcAft>
                <a:spcPts val="0"/>
              </a:spcAft>
              <a:buClrTx/>
              <a:buSzTx/>
              <a:buFontTx/>
              <a:buNone/>
              <a:tabLst/>
              <a:defRPr/>
            </a:pPr>
            <a:endParaRPr lang="en-US" sz="1200" dirty="0">
              <a:latin typeface="+mn-lt"/>
            </a:endParaRPr>
          </a:p>
          <a:p>
            <a:pPr marL="457200" eaLnBrk="1" fontAlgn="t" hangingPunct="1">
              <a:spcBef>
                <a:spcPts val="0"/>
              </a:spcBef>
              <a:spcAft>
                <a:spcPts val="0"/>
              </a:spcAft>
              <a:defRPr/>
            </a:pPr>
            <a:endParaRPr lang="en-US" dirty="0"/>
          </a:p>
          <a:p>
            <a:pPr marL="457200" eaLnBrk="1" fontAlgn="t" hangingPunct="1">
              <a:spcBef>
                <a:spcPts val="0"/>
              </a:spcBef>
              <a:spcAft>
                <a:spcPts val="0"/>
              </a:spcAft>
              <a:defRP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9BF5C16-6141-41E4-B15E-D1220914ED88}" type="slidenum">
              <a:rPr kumimoji="0" 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5925336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a:spcBef>
                <a:spcPts val="0"/>
              </a:spcBef>
              <a:spcAft>
                <a:spcPts val="0"/>
              </a:spcAft>
            </a:pPr>
            <a:r>
              <a:rPr lang="en-US" sz="1200" kern="1200" dirty="0">
                <a:solidFill>
                  <a:srgbClr val="000000"/>
                </a:solidFill>
                <a:effectLst/>
                <a:latin typeface="Calibri" panose="020F0502020204030204" pitchFamily="34" charset="0"/>
                <a:ea typeface="+mn-ea"/>
              </a:rPr>
              <a:t>But before we do that, let's quickly lay out the plan for what to expect this evening. We have two basic objectives: </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kern="1200" dirty="0">
                <a:solidFill>
                  <a:srgbClr val="000000"/>
                </a:solidFill>
                <a:effectLst/>
                <a:latin typeface="Calibri" panose="020F0502020204030204" pitchFamily="34" charset="0"/>
                <a:ea typeface="+mn-ea"/>
              </a:rPr>
              <a:t>First, in the next 45 minutes we will make a presentation in an easy-going but informative way about the National Trails System and the proposed Pike National Historic Trail. We'll look at Zebulon Pike's Southwest Expedition, and its place in American history. </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kern="1200" dirty="0">
                <a:solidFill>
                  <a:srgbClr val="000000"/>
                </a:solidFill>
                <a:effectLst/>
                <a:latin typeface="Calibri" panose="020F0502020204030204" pitchFamily="34" charset="0"/>
                <a:ea typeface="+mn-ea"/>
              </a:rPr>
              <a:t>We'll then explore in depth the Feasibility Study process.</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kern="1200" dirty="0">
                <a:solidFill>
                  <a:srgbClr val="000000"/>
                </a:solidFill>
                <a:effectLst/>
                <a:latin typeface="Calibri" panose="020F0502020204030204" pitchFamily="34" charset="0"/>
                <a:ea typeface="+mn-ea"/>
              </a:rPr>
              <a:t> </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kern="1200" dirty="0">
                <a:solidFill>
                  <a:srgbClr val="000000"/>
                </a:solidFill>
                <a:effectLst/>
                <a:latin typeface="Calibri" panose="020F0502020204030204" pitchFamily="34" charset="0"/>
                <a:ea typeface="+mn-ea"/>
              </a:rPr>
              <a:t>And then, we want to listen to you. We can answer any questions you have about the study process and the National Trails System. But most important is to hear your concerns and thoughts about the proposed national historic trail. To help the discussion along, we'll also propose some study questions. </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kern="1200" dirty="0">
                <a:solidFill>
                  <a:srgbClr val="000000"/>
                </a:solidFill>
                <a:effectLst/>
                <a:latin typeface="Calibri" panose="020F0502020204030204" pitchFamily="34" charset="0"/>
                <a:ea typeface="+mn-ea"/>
              </a:rPr>
              <a:t> </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kern="1200" dirty="0">
                <a:solidFill>
                  <a:srgbClr val="000000"/>
                </a:solidFill>
                <a:effectLst/>
                <a:latin typeface="Calibri" panose="020F0502020204030204" pitchFamily="34" charset="0"/>
                <a:ea typeface="+mn-ea"/>
              </a:rPr>
              <a:t>The meeting will not exceed two hours. And we hope that when we finish, you'll feel more informed and satisfied that you have expressed, or have the means to express, your thoughts or concerns about this potential addition to the National Trails System.</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kern="1200" dirty="0">
                <a:solidFill>
                  <a:srgbClr val="000000"/>
                </a:solidFill>
                <a:effectLst/>
                <a:latin typeface="Calibri" panose="020F0502020204030204" pitchFamily="34" charset="0"/>
                <a:ea typeface="+mn-ea"/>
              </a:rPr>
              <a:t> </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kern="1200" dirty="0">
                <a:solidFill>
                  <a:srgbClr val="000000"/>
                </a:solidFill>
                <a:effectLst/>
                <a:latin typeface="Calibri" panose="020F0502020204030204" pitchFamily="34" charset="0"/>
                <a:ea typeface="+mn-ea"/>
              </a:rPr>
              <a:t>Throughout the meeting this evening, you have the ability to enter comments and questions into the Chat box. You can do that at any time. Lillis and I will read those and address them after the presentation portion of the meeting,</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kern="1200" dirty="0">
                <a:solidFill>
                  <a:srgbClr val="000000"/>
                </a:solidFill>
                <a:effectLst/>
                <a:latin typeface="Calibri" panose="020F0502020204030204" pitchFamily="34" charset="0"/>
                <a:ea typeface="+mn-ea"/>
              </a:rPr>
              <a:t> </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kern="1200" dirty="0">
                <a:solidFill>
                  <a:srgbClr val="000000"/>
                </a:solidFill>
                <a:effectLst/>
                <a:latin typeface="Calibri" panose="020F0502020204030204" pitchFamily="34" charset="0"/>
                <a:ea typeface="+mn-ea"/>
              </a:rPr>
              <a:t>And now </a:t>
            </a:r>
            <a:r>
              <a:rPr lang="en-US" sz="1200" kern="1200" dirty="0">
                <a:solidFill>
                  <a:srgbClr val="000000"/>
                </a:solidFill>
                <a:effectLst/>
                <a:latin typeface="Frutiger LT Std 45 Light" panose="020B0402020204020204"/>
                <a:ea typeface="+mn-ea"/>
                <a:cs typeface="Calibri" panose="020F0502020204030204" pitchFamily="34" charset="0"/>
              </a:rPr>
              <a:t>Lillis</a:t>
            </a:r>
            <a:r>
              <a:rPr lang="en-US" sz="1200" kern="1200" dirty="0">
                <a:solidFill>
                  <a:srgbClr val="000000"/>
                </a:solidFill>
                <a:effectLst/>
                <a:latin typeface="Frutiger LT Std 45 Light" panose="020B0402020204020204"/>
                <a:ea typeface="+mn-ea"/>
                <a:cs typeface="+mn-cs"/>
              </a:rPr>
              <a:t>, would you please tell us about the Pike Study’s website and help us with some of the detail on how to work Zoom. </a:t>
            </a:r>
            <a:endParaRPr lang="en-US" sz="1200" dirty="0">
              <a:effectLst/>
              <a:latin typeface="Times New Roman" panose="02020603050405020304" pitchFamily="18" charset="0"/>
              <a:ea typeface="Times New Roman" panose="02020603050405020304" pitchFamily="18" charset="0"/>
            </a:endParaRPr>
          </a:p>
          <a:p>
            <a:pPr marL="0" indent="0">
              <a:buNone/>
              <a:defRPr/>
            </a:pPr>
            <a:endParaRPr lang="en-US" altLang="en-US" dirty="0">
              <a:latin typeface="Frutiger LT Std 45 Light"/>
            </a:endParaRPr>
          </a:p>
          <a:p>
            <a:pPr marL="0" indent="0">
              <a:buNone/>
              <a:defRPr/>
            </a:pPr>
            <a:endParaRPr lang="en-US" altLang="en-US" dirty="0">
              <a:latin typeface="Frutiger LT Std 45 Light" panose="020B0402020204020204" pitchFamily="34" charset="0"/>
            </a:endParaRPr>
          </a:p>
          <a:p>
            <a:pPr marL="0" indent="0">
              <a:buNone/>
              <a:defRPr/>
            </a:pPr>
            <a:endParaRPr lang="en-US" altLang="en-US" dirty="0">
              <a:latin typeface="Frutiger LT Std 45 Light" panose="020B0402020204020204" pitchFamily="34" charset="0"/>
            </a:endParaRPr>
          </a:p>
          <a:p>
            <a:pPr marL="0" indent="0">
              <a:buNone/>
              <a:defRPr/>
            </a:pPr>
            <a:endParaRPr lang="en-US" altLang="en-US" dirty="0">
              <a:latin typeface="Frutiger LT Std 45 Light" panose="020B040202020402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9BF5C16-6141-41E4-B15E-D1220914ED88}" type="slidenum">
              <a:rPr kumimoji="0" 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5857730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1" dirty="0">
                <a:latin typeface="Frutiger LT Std 45 Light" panose="020B0402020204020204" pitchFamily="34" charset="0"/>
              </a:rPr>
              <a:t>IN CHAT type:  </a:t>
            </a:r>
          </a:p>
          <a:p>
            <a:pPr marL="0" indent="0">
              <a:buNone/>
              <a:defRPr/>
            </a:pPr>
            <a:endParaRPr lang="en-US" altLang="en-US" b="1" dirty="0">
              <a:latin typeface="Frutiger LT Std 45 Light" panose="020B0402020204020204" pitchFamily="34" charset="0"/>
            </a:endParaRPr>
          </a:p>
          <a:p>
            <a:pPr marL="0" indent="0">
              <a:buNone/>
              <a:defRPr/>
            </a:pPr>
            <a:r>
              <a:rPr lang="en-US" altLang="en-US" b="1" dirty="0">
                <a:latin typeface="Frutiger LT Std 45 Light" panose="020B0402020204020204" pitchFamily="34" charset="0"/>
              </a:rPr>
              <a:t>Pike study – webpage: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https://</a:t>
            </a:r>
            <a:r>
              <a:rPr lang="en-US" sz="1200" b="1" u="sng" kern="1200" dirty="0">
                <a:solidFill>
                  <a:schemeClr val="tx1"/>
                </a:solidFill>
                <a:effectLst/>
                <a:latin typeface="+mn-lt"/>
                <a:ea typeface="+mn-ea"/>
                <a:cs typeface="+mn-cs"/>
                <a:hlinkClick r:id="rId3"/>
              </a:rPr>
              <a:t>parkplanning.nps.gov/pike</a:t>
            </a:r>
            <a:endParaRPr lang="en-US" sz="1200" b="1" u="sng"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b="1" dirty="0">
              <a:latin typeface="Frutiger LT Std 45 Light" panose="020B04020202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1" dirty="0">
                <a:latin typeface="Frutiger LT Std 45 Light" panose="020B0402020204020204" pitchFamily="34" charset="0"/>
              </a:rPr>
              <a:t>Pike study – sign-up form:</a:t>
            </a:r>
            <a:endParaRPr lang="en-US" sz="1200" b="0" u="none" dirty="0">
              <a:latin typeface="Frutiger LT Std 45 Light" panose="020B0402020204020204" pitchFamily="34" charset="0"/>
              <a:hlinkClick r:id="rId4">
                <a:extLst>
                  <a:ext uri="{A12FA001-AC4F-418D-AE19-62706E023703}">
                    <ahyp:hlinkClr xmlns:ahyp="http://schemas.microsoft.com/office/drawing/2018/hyperlinkcolor" val="tx"/>
                  </a:ext>
                </a:extLst>
              </a:hlinkClick>
            </a:endParaRPr>
          </a:p>
          <a:p>
            <a:r>
              <a:rPr lang="en-US" sz="1200" b="1" u="sng" kern="1200" dirty="0">
                <a:solidFill>
                  <a:schemeClr val="tx1"/>
                </a:solidFill>
                <a:effectLst/>
                <a:latin typeface="+mn-lt"/>
                <a:ea typeface="+mn-ea"/>
                <a:cs typeface="+mn-cs"/>
              </a:rPr>
              <a:t>http://</a:t>
            </a:r>
            <a:r>
              <a:rPr lang="en-US" sz="1200" b="1" u="sng" kern="1200" dirty="0">
                <a:solidFill>
                  <a:schemeClr val="tx1"/>
                </a:solidFill>
                <a:effectLst/>
                <a:latin typeface="+mn-lt"/>
                <a:ea typeface="+mn-ea"/>
                <a:cs typeface="+mn-cs"/>
                <a:hlinkClick r:id="rId4"/>
              </a:rPr>
              <a:t>www.tinyurl.com/ynxdsfrn</a:t>
            </a:r>
            <a:endParaRPr lang="en-US" sz="1200" kern="1200" dirty="0">
              <a:solidFill>
                <a:schemeClr val="tx1"/>
              </a:solidFill>
              <a:effectLst/>
              <a:latin typeface="+mn-lt"/>
              <a:ea typeface="+mn-ea"/>
              <a:cs typeface="+mn-cs"/>
            </a:endParaRPr>
          </a:p>
          <a:p>
            <a:pPr marL="0" indent="0">
              <a:buNone/>
              <a:defRPr/>
            </a:pPr>
            <a:endParaRPr lang="en-US" altLang="en-US" dirty="0">
              <a:latin typeface="Frutiger LT Std 45 Light" panose="020B0402020204020204" pitchFamily="34" charset="0"/>
            </a:endParaRPr>
          </a:p>
          <a:p>
            <a:pPr marL="0" indent="0">
              <a:buNone/>
              <a:defRPr/>
            </a:pPr>
            <a:r>
              <a:rPr lang="en-US" altLang="en-US" dirty="0">
                <a:latin typeface="Frutiger LT Std 45 Light" panose="020B0402020204020204" pitchFamily="34" charset="0"/>
              </a:rPr>
              <a:t>_____________________________________________________________</a:t>
            </a:r>
          </a:p>
          <a:p>
            <a:pPr marL="0" indent="0">
              <a:buNone/>
              <a:defRPr/>
            </a:pPr>
            <a:r>
              <a:rPr lang="en-US" altLang="en-US" dirty="0">
                <a:latin typeface="Frutiger LT Std 45 Light" panose="020B0402020204020204" pitchFamily="34" charset="0"/>
              </a:rPr>
              <a:t>Of course. Thank you Aaron. </a:t>
            </a:r>
          </a:p>
          <a:p>
            <a:pPr marL="0" indent="0">
              <a:buNone/>
              <a:defRPr/>
            </a:pPr>
            <a:endParaRPr lang="en-US" altLang="en-US" dirty="0">
              <a:latin typeface="Frutiger LT Std 45 Light" panose="020B0402020204020204" pitchFamily="34" charset="0"/>
            </a:endParaRPr>
          </a:p>
          <a:p>
            <a:pPr marL="0" indent="0">
              <a:buNone/>
              <a:defRPr/>
            </a:pPr>
            <a:r>
              <a:rPr lang="en-US" altLang="en-US" dirty="0">
                <a:latin typeface="Frutiger LT Std 45 Light" panose="020B0402020204020204" pitchFamily="34" charset="0"/>
              </a:rPr>
              <a:t>This slide shows two website addresses. </a:t>
            </a:r>
          </a:p>
          <a:p>
            <a:pPr marL="0" indent="0">
              <a:buNone/>
              <a:defRPr/>
            </a:pPr>
            <a:endParaRPr lang="en-US" altLang="en-US" dirty="0">
              <a:latin typeface="Frutiger LT Std 45 Light" panose="020B0402020204020204" pitchFamily="34" charset="0"/>
            </a:endParaRPr>
          </a:p>
          <a:p>
            <a:pPr marL="0" indent="0">
              <a:buNone/>
              <a:defRPr/>
            </a:pPr>
            <a:r>
              <a:rPr lang="en-US" altLang="en-US" dirty="0">
                <a:latin typeface="Frutiger LT Std 45 Light" panose="020B0402020204020204" pitchFamily="34" charset="0"/>
              </a:rPr>
              <a:t>The first is to the Pike study webpage. </a:t>
            </a:r>
          </a:p>
          <a:p>
            <a:pPr marL="0" indent="0">
              <a:buNone/>
              <a:defRPr/>
            </a:pPr>
            <a:r>
              <a:rPr lang="en-US" altLang="en-US" dirty="0">
                <a:latin typeface="Frutiger LT Std 45 Light" panose="020B0402020204020204" pitchFamily="34" charset="0"/>
              </a:rPr>
              <a:t>www.parkplanning.nps.gov/pike</a:t>
            </a:r>
          </a:p>
          <a:p>
            <a:pPr marL="0" indent="0">
              <a:buNone/>
              <a:defRPr/>
            </a:pPr>
            <a:endParaRPr lang="en-US" altLang="en-US" dirty="0">
              <a:latin typeface="Frutiger LT Std 45 Light" panose="020B0402020204020204" pitchFamily="34" charset="0"/>
            </a:endParaRPr>
          </a:p>
          <a:p>
            <a:pPr marL="0" indent="0">
              <a:buNone/>
              <a:defRPr/>
            </a:pPr>
            <a:r>
              <a:rPr lang="en-US" altLang="en-US" dirty="0">
                <a:latin typeface="Frutiger LT Std 45 Light" panose="020B0402020204020204" pitchFamily="34" charset="0"/>
              </a:rPr>
              <a:t>We have placed a link to the study’s webpage in the chat. </a:t>
            </a:r>
            <a:endParaRPr lang="en-US" altLang="en-US" u="none" dirty="0">
              <a:latin typeface="Frutiger LT Std 45 Light" panose="020B0402020204020204" pitchFamily="34" charset="0"/>
            </a:endParaRPr>
          </a:p>
          <a:p>
            <a:pPr marL="0" indent="0">
              <a:buNone/>
              <a:defRPr/>
            </a:pPr>
            <a:endParaRPr lang="en-US" altLang="en-US" u="none" dirty="0">
              <a:latin typeface="Frutiger LT Std 45 Light" panose="020B0402020204020204" pitchFamily="34" charset="0"/>
            </a:endParaRPr>
          </a:p>
          <a:p>
            <a:pPr marL="0" indent="0">
              <a:buNone/>
              <a:defRPr/>
            </a:pPr>
            <a:r>
              <a:rPr lang="en-US" altLang="en-US" u="none" dirty="0">
                <a:latin typeface="Frutiger LT Std 45 Light" panose="020B0402020204020204" pitchFamily="34" charset="0"/>
              </a:rPr>
              <a:t>On the study webpage you can download a copy of this presentation. </a:t>
            </a:r>
            <a:r>
              <a:rPr lang="en-US" altLang="en-US" u="sng" dirty="0">
                <a:latin typeface="Frutiger LT Std 45 Light" panose="020B0402020204020204" pitchFamily="34" charset="0"/>
              </a:rPr>
              <a:t>I</a:t>
            </a:r>
            <a:r>
              <a:rPr lang="en-US" altLang="en-US" dirty="0">
                <a:latin typeface="Frutiger LT Std 45 Light" panose="020B0402020204020204" pitchFamily="34" charset="0"/>
              </a:rPr>
              <a:t>n addition, on the study’s website, you can download copies of the Draft Pike Route Maps that will be shared in today’s presentation.</a:t>
            </a:r>
          </a:p>
          <a:p>
            <a:pPr marL="0" indent="0">
              <a:buNone/>
              <a:defRPr/>
            </a:pPr>
            <a:endParaRPr lang="en-US" altLang="en-US" dirty="0">
              <a:latin typeface="Frutiger LT Std 45 Light" panose="020B0402020204020204" pitchFamily="34" charset="0"/>
            </a:endParaRPr>
          </a:p>
          <a:p>
            <a:pPr marL="0" indent="0">
              <a:buNone/>
              <a:defRPr/>
            </a:pPr>
            <a:r>
              <a:rPr lang="en-US" altLang="en-US" dirty="0">
                <a:latin typeface="Frutiger LT Std 45 Light" panose="020B0402020204020204" pitchFamily="34" charset="0"/>
              </a:rPr>
              <a:t>The other website listed on this slide is to a “Pike Study Sign up form”. </a:t>
            </a:r>
          </a:p>
          <a:p>
            <a:pPr marL="0" indent="0">
              <a:buNone/>
              <a:defRPr/>
            </a:pPr>
            <a:r>
              <a:rPr lang="en-US" altLang="en-US" dirty="0">
                <a:latin typeface="Frutiger LT Std 45 Light" panose="020B0402020204020204" pitchFamily="34" charset="0"/>
              </a:rPr>
              <a:t>We have placed a link to the study sign-up form in the chat box</a:t>
            </a:r>
          </a:p>
          <a:p>
            <a:pPr marL="0" indent="0">
              <a:buNone/>
              <a:defRPr/>
            </a:pPr>
            <a:endParaRPr lang="en-US" altLang="en-US" dirty="0">
              <a:latin typeface="Frutiger LT Std 45 Light" panose="020B0402020204020204" pitchFamily="34" charset="0"/>
            </a:endParaRPr>
          </a:p>
          <a:p>
            <a:pPr marL="0" indent="0">
              <a:buNone/>
              <a:defRPr/>
            </a:pPr>
            <a:r>
              <a:rPr lang="en-US" altLang="en-US" dirty="0">
                <a:latin typeface="Frutiger LT Std 45 Light" panose="020B0402020204020204" pitchFamily="34" charset="0"/>
              </a:rPr>
              <a:t>If you would like to add your email address to the project mailing list so that you can receive study new and updates directly, please visit the Pike study sign up form. </a:t>
            </a:r>
          </a:p>
          <a:p>
            <a:pPr marL="0" indent="0">
              <a:buNone/>
              <a:defRPr/>
            </a:pPr>
            <a:endParaRPr lang="en-US" dirty="0">
              <a:latin typeface="Frutiger LT Std 45 Light" panose="020B0402020204020204" pitchFamily="34" charset="0"/>
            </a:endParaRPr>
          </a:p>
          <a:p>
            <a:pPr marL="0" indent="0">
              <a:buNone/>
              <a:defRPr/>
            </a:pPr>
            <a:r>
              <a:rPr lang="en-US" dirty="0">
                <a:latin typeface="Frutiger LT Std 45 Light" panose="020B0402020204020204" pitchFamily="34" charset="0"/>
              </a:rPr>
              <a:t>__</a:t>
            </a:r>
          </a:p>
          <a:p>
            <a:pPr marL="0" indent="0">
              <a:buNone/>
              <a:defRPr/>
            </a:pPr>
            <a:r>
              <a:rPr lang="en-US" dirty="0">
                <a:latin typeface="Frutiger LT Std 45 Light" panose="020B0402020204020204" pitchFamily="34" charset="0"/>
              </a:rPr>
              <a:t>Okay, </a:t>
            </a:r>
            <a:r>
              <a:rPr lang="en-US" dirty="0"/>
              <a:t>Before diving into the heart of the presentation, I am going to provide a short orientation to Zoom to ensure everything runs smoothly. </a:t>
            </a:r>
          </a:p>
          <a:p>
            <a:pPr marL="0" indent="0">
              <a:buNone/>
              <a:defRPr/>
            </a:pPr>
            <a:endParaRPr lang="en-US" altLang="en-US" dirty="0">
              <a:latin typeface="Frutiger LT Std 45 Light" panose="020B0402020204020204" pitchFamily="34" charset="0"/>
            </a:endParaRPr>
          </a:p>
          <a:p>
            <a:pPr marL="0" indent="0">
              <a:buNone/>
              <a:defRPr/>
            </a:pPr>
            <a:r>
              <a:rPr lang="en-US" altLang="en-US" dirty="0">
                <a:latin typeface="Frutiger LT Std 45 Light" panose="020B0402020204020204" pitchFamily="34" charset="0"/>
              </a:rPr>
              <a:t>Again,  as a friendly reminder today’s meeting is being recording and is a part of the public record. In addition, everyone is muted in today’s meeting, but we encourage questions, comments, and participation though the chat box. I will tell people how to access the chat box in a moment. </a:t>
            </a:r>
          </a:p>
          <a:p>
            <a:pPr marL="0" indent="0">
              <a:buNone/>
              <a:defRPr/>
            </a:pPr>
            <a:endParaRPr lang="en-US" altLang="en-US" dirty="0">
              <a:latin typeface="Frutiger LT Std 45 Light" panose="020B040202020402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9BF5C16-6141-41E4-B15E-D1220914ED88}" type="slidenum">
              <a:rPr kumimoji="0" 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12960625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eaLnBrk="0" fontAlgn="base" hangingPunct="0">
              <a:spcBef>
                <a:spcPts val="430"/>
              </a:spcBef>
              <a:spcAft>
                <a:spcPts val="0"/>
              </a:spcAft>
            </a:pPr>
            <a:r>
              <a:rPr lang="en-US" sz="1200" kern="1200" dirty="0">
                <a:solidFill>
                  <a:srgbClr val="000000"/>
                </a:solidFill>
                <a:effectLst/>
                <a:latin typeface="Calibri" panose="020F0502020204030204" pitchFamily="34" charset="0"/>
                <a:ea typeface="+mn-ea"/>
              </a:rPr>
              <a:t>So why are we here? </a:t>
            </a:r>
          </a:p>
          <a:p>
            <a:pPr marL="0" marR="0" eaLnBrk="0" fontAlgn="base" hangingPunct="0">
              <a:spcBef>
                <a:spcPts val="430"/>
              </a:spcBef>
              <a:spcAft>
                <a:spcPts val="0"/>
              </a:spcAft>
            </a:pPr>
            <a:endParaRPr lang="en-US" sz="1200" kern="1200" dirty="0">
              <a:solidFill>
                <a:srgbClr val="000000"/>
              </a:solidFill>
              <a:effectLst/>
              <a:latin typeface="Calibri" panose="020F0502020204030204" pitchFamily="34" charset="0"/>
              <a:ea typeface="+mn-ea"/>
            </a:endParaRPr>
          </a:p>
          <a:p>
            <a:pPr marL="0" marR="0" eaLnBrk="0" fontAlgn="base" hangingPunct="0">
              <a:spcBef>
                <a:spcPts val="430"/>
              </a:spcBef>
              <a:spcAft>
                <a:spcPts val="0"/>
              </a:spcAft>
            </a:pPr>
            <a:r>
              <a:rPr lang="en-US" sz="1200" kern="1200" dirty="0">
                <a:solidFill>
                  <a:srgbClr val="000000"/>
                </a:solidFill>
                <a:effectLst/>
                <a:latin typeface="Calibri" panose="020F0502020204030204" pitchFamily="34" charset="0"/>
                <a:ea typeface="+mn-ea"/>
              </a:rPr>
              <a:t>Well, the US Congress passed the Pike NHT Feasibility Study Act in 2019. The legislation amended the National Trails System Act, and ordered the Secretary of Interior, or the designee, in this case the  NPS--to study the exploratory route of Lt. Zebulon Pike in 1806-7.</a:t>
            </a:r>
            <a:r>
              <a:rPr lang="en-US" sz="1200" dirty="0">
                <a:effectLst/>
                <a:latin typeface="Times New Roman" panose="02020603050405020304" pitchFamily="18" charset="0"/>
                <a:ea typeface="Times New Roman" panose="02020603050405020304" pitchFamily="18" charset="0"/>
              </a:rPr>
              <a:t> </a:t>
            </a:r>
          </a:p>
          <a:p>
            <a:pPr marL="0" marR="0" eaLnBrk="0" fontAlgn="base" hangingPunct="0">
              <a:spcBef>
                <a:spcPts val="430"/>
              </a:spcBef>
              <a:spcAft>
                <a:spcPts val="0"/>
              </a:spcAft>
            </a:pPr>
            <a:endParaRPr lang="en-US" sz="1200" dirty="0">
              <a:effectLst/>
              <a:latin typeface="Times New Roman" panose="02020603050405020304" pitchFamily="18" charset="0"/>
              <a:ea typeface="Times New Roman" panose="02020603050405020304" pitchFamily="18" charset="0"/>
            </a:endParaRPr>
          </a:p>
          <a:p>
            <a:pPr marL="0" marR="0" eaLnBrk="0" fontAlgn="base" hangingPunct="0">
              <a:spcBef>
                <a:spcPts val="430"/>
              </a:spcBef>
              <a:spcAft>
                <a:spcPts val="0"/>
              </a:spcAft>
            </a:pPr>
            <a:r>
              <a:rPr lang="en-US" sz="1200" kern="1200" dirty="0">
                <a:solidFill>
                  <a:srgbClr val="000000"/>
                </a:solidFill>
                <a:effectLst/>
                <a:latin typeface="Calibri" panose="020F0502020204030204" pitchFamily="34" charset="0"/>
                <a:ea typeface="+mn-ea"/>
              </a:rPr>
              <a:t>The act identifies the route, referred frequently as Pike’s Southwest Expedition, as beginning near St. Louis Missouri and heading west through five states to El Paso Texas, then passing through northern Mexico, re-emerging in the U.S. in southern Texas, and ending in Natchitoches Louisiana. We’ll look at the route in more detail shortly.</a:t>
            </a:r>
            <a:endParaRPr lang="en-US" sz="1200" dirty="0">
              <a:effectLst/>
              <a:latin typeface="Times New Roman" panose="02020603050405020304" pitchFamily="18" charset="0"/>
              <a:ea typeface="Times New Roman" panose="02020603050405020304" pitchFamily="18"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9BF5C16-6141-41E4-B15E-D1220914ED88}" type="slidenum">
              <a:rPr kumimoji="0" 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1006602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eaLnBrk="0" fontAlgn="base" hangingPunct="0">
              <a:spcBef>
                <a:spcPts val="430"/>
              </a:spcBef>
              <a:spcAft>
                <a:spcPts val="0"/>
              </a:spcAft>
            </a:pPr>
            <a:r>
              <a:rPr lang="en-US" sz="1200" kern="1200" dirty="0">
                <a:solidFill>
                  <a:srgbClr val="000000"/>
                </a:solidFill>
                <a:effectLst/>
                <a:latin typeface="Calibri" panose="020F0502020204030204" pitchFamily="34" charset="0"/>
                <a:ea typeface="+mn-ea"/>
              </a:rPr>
              <a:t>Let’s look a little more closely at what National Historic Trails are, and some of their distinctive qualities.</a:t>
            </a:r>
            <a:endParaRPr lang="en-US" sz="1200" dirty="0">
              <a:effectLst/>
              <a:latin typeface="Times New Roman" panose="02020603050405020304" pitchFamily="18" charset="0"/>
              <a:ea typeface="Times New Roman" panose="02020603050405020304" pitchFamily="18" charset="0"/>
            </a:endParaRPr>
          </a:p>
          <a:p>
            <a:pPr marL="0" marR="0" eaLnBrk="0" fontAlgn="base" hangingPunct="0">
              <a:spcBef>
                <a:spcPts val="430"/>
              </a:spcBef>
              <a:spcAft>
                <a:spcPts val="0"/>
              </a:spcAft>
            </a:pPr>
            <a:r>
              <a:rPr lang="en-US" sz="1200" kern="1200" dirty="0">
                <a:solidFill>
                  <a:srgbClr val="000000"/>
                </a:solidFill>
                <a:effectLst/>
                <a:latin typeface="Calibri" panose="020F0502020204030204" pitchFamily="34" charset="0"/>
                <a:ea typeface="+mn-ea"/>
              </a:rPr>
              <a:t> </a:t>
            </a:r>
            <a:endParaRPr lang="en-US" sz="1200" dirty="0">
              <a:effectLst/>
              <a:latin typeface="Times New Roman" panose="02020603050405020304" pitchFamily="18" charset="0"/>
              <a:ea typeface="Times New Roman" panose="02020603050405020304" pitchFamily="18" charset="0"/>
            </a:endParaRPr>
          </a:p>
          <a:p>
            <a:pPr marL="0" marR="0" eaLnBrk="0" fontAlgn="base" hangingPunct="0">
              <a:spcBef>
                <a:spcPts val="430"/>
              </a:spcBef>
              <a:spcAft>
                <a:spcPts val="0"/>
              </a:spcAft>
            </a:pPr>
            <a:r>
              <a:rPr lang="en-US" sz="1200" kern="1200" dirty="0">
                <a:solidFill>
                  <a:srgbClr val="000000"/>
                </a:solidFill>
                <a:effectLst/>
                <a:latin typeface="Calibri" panose="020F0502020204030204" pitchFamily="34" charset="0"/>
                <a:ea typeface="+mn-ea"/>
              </a:rPr>
              <a:t>A National Historic Trail is part of the National Trails System, which was created by the National Trails System Act of 1968. So the system is just over 50 years old, and the system is comprised primarily of National Scenic and National Historic Trails.</a:t>
            </a:r>
            <a:endParaRPr lang="en-US" sz="1200" dirty="0">
              <a:effectLst/>
              <a:latin typeface="Times New Roman" panose="02020603050405020304" pitchFamily="18" charset="0"/>
              <a:ea typeface="Times New Roman" panose="02020603050405020304" pitchFamily="18" charset="0"/>
            </a:endParaRPr>
          </a:p>
          <a:p>
            <a:pPr marL="0" marR="0" eaLnBrk="0" fontAlgn="base" hangingPunct="0">
              <a:spcBef>
                <a:spcPts val="430"/>
              </a:spcBef>
              <a:spcAft>
                <a:spcPts val="0"/>
              </a:spcAft>
            </a:pPr>
            <a:r>
              <a:rPr lang="en-US" sz="1200" kern="1200" dirty="0">
                <a:solidFill>
                  <a:srgbClr val="000000"/>
                </a:solidFill>
                <a:effectLst/>
                <a:latin typeface="Calibri" panose="020F0502020204030204" pitchFamily="34" charset="0"/>
                <a:ea typeface="+mn-ea"/>
              </a:rPr>
              <a:t> </a:t>
            </a:r>
            <a:endParaRPr lang="en-US" sz="1200" dirty="0">
              <a:effectLst/>
              <a:latin typeface="Times New Roman" panose="02020603050405020304" pitchFamily="18" charset="0"/>
              <a:ea typeface="Times New Roman" panose="02020603050405020304" pitchFamily="18" charset="0"/>
            </a:endParaRPr>
          </a:p>
          <a:p>
            <a:pPr marL="0" marR="0" eaLnBrk="0" fontAlgn="base" hangingPunct="0">
              <a:spcBef>
                <a:spcPts val="430"/>
              </a:spcBef>
              <a:spcAft>
                <a:spcPts val="0"/>
              </a:spcAft>
            </a:pPr>
            <a:r>
              <a:rPr lang="en-US" sz="1200" kern="1200" dirty="0">
                <a:solidFill>
                  <a:srgbClr val="000000"/>
                </a:solidFill>
                <a:effectLst/>
                <a:latin typeface="Calibri" panose="020F0502020204030204" pitchFamily="34" charset="0"/>
                <a:ea typeface="+mn-ea"/>
              </a:rPr>
              <a:t>There are many different federal designations to commemorate events and important places in our shared histories, but National Historic Trails are meant to commemorate past routes of travel that are deemed to have national historic significance. They are usually long-distance corridors, such as the Pike route under study here.</a:t>
            </a:r>
          </a:p>
          <a:p>
            <a:pPr marL="0" marR="0" eaLnBrk="0" fontAlgn="base" hangingPunct="0">
              <a:spcBef>
                <a:spcPts val="430"/>
              </a:spcBef>
              <a:spcAft>
                <a:spcPts val="0"/>
              </a:spcAft>
            </a:pPr>
            <a:endParaRPr lang="en-US" sz="1200" dirty="0">
              <a:effectLst/>
              <a:latin typeface="Times New Roman" panose="02020603050405020304" pitchFamily="18" charset="0"/>
              <a:ea typeface="Times New Roman" panose="02020603050405020304" pitchFamily="18" charset="0"/>
            </a:endParaRPr>
          </a:p>
          <a:p>
            <a:pPr marL="0" marR="0" eaLnBrk="0" fontAlgn="base" hangingPunct="0">
              <a:spcBef>
                <a:spcPts val="430"/>
              </a:spcBef>
              <a:spcAft>
                <a:spcPts val="0"/>
              </a:spcAft>
            </a:pPr>
            <a:r>
              <a:rPr lang="en-US" sz="1200" kern="1200" dirty="0">
                <a:solidFill>
                  <a:srgbClr val="000000"/>
                </a:solidFill>
                <a:effectLst/>
                <a:latin typeface="Calibri" panose="020F0502020204030204" pitchFamily="34" charset="0"/>
                <a:ea typeface="+mn-ea"/>
              </a:rPr>
              <a:t>National Historic Trails benefit the public for both their educational, as well as their recreational value.</a:t>
            </a:r>
          </a:p>
          <a:p>
            <a:pPr marL="0" marR="0" eaLnBrk="0" fontAlgn="base" hangingPunct="0">
              <a:spcBef>
                <a:spcPts val="430"/>
              </a:spcBef>
              <a:spcAft>
                <a:spcPts val="0"/>
              </a:spcAft>
            </a:pPr>
            <a:endParaRPr lang="en-US" sz="1200" dirty="0">
              <a:effectLst/>
              <a:latin typeface="Times New Roman" panose="02020603050405020304" pitchFamily="18" charset="0"/>
              <a:ea typeface="Times New Roman" panose="02020603050405020304" pitchFamily="18" charset="0"/>
            </a:endParaRPr>
          </a:p>
          <a:p>
            <a:pPr marL="0" marR="0" eaLnBrk="0" fontAlgn="base" hangingPunct="0">
              <a:spcBef>
                <a:spcPts val="430"/>
              </a:spcBef>
              <a:spcAft>
                <a:spcPts val="0"/>
              </a:spcAft>
            </a:pPr>
            <a:r>
              <a:rPr lang="en-US" sz="1200" kern="1200" dirty="0">
                <a:solidFill>
                  <a:srgbClr val="000000"/>
                </a:solidFill>
                <a:effectLst/>
                <a:latin typeface="Calibri" panose="020F0502020204030204" pitchFamily="34" charset="0"/>
                <a:ea typeface="+mn-ea"/>
              </a:rPr>
              <a:t>To date Congress has established 19 National Historic Trails. And when you think of National Historic Trails consider the Lewis and Clark, the Santa Fe, the Pony Express, the California, the Trail of Tears, the Juan Bautista de Anza, the Selma to Montgomery. Those are all National Historic Trails.</a:t>
            </a:r>
            <a:endParaRPr lang="en-US" sz="1200" dirty="0">
              <a:effectLst/>
              <a:latin typeface="Times New Roman" panose="02020603050405020304" pitchFamily="18" charset="0"/>
              <a:ea typeface="Times New Roman" panose="02020603050405020304" pitchFamily="18" charset="0"/>
            </a:endParaRPr>
          </a:p>
          <a:p>
            <a:pPr lvl="1" eaLnBrk="1" hangingPunct="1">
              <a:defRPr/>
            </a:pPr>
            <a:endParaRPr lang="en-US" sz="1600" dirty="0">
              <a:effectLst/>
            </a:endParaRPr>
          </a:p>
          <a:p>
            <a:pPr lvl="1" eaLnBrk="1" hangingPunct="1">
              <a:defRPr/>
            </a:pPr>
            <a:endParaRPr lang="en-US" sz="1600" dirty="0">
              <a:effectLst/>
            </a:endParaRPr>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9BF5C16-6141-41E4-B15E-D1220914ED88}" type="slidenum">
              <a:rPr kumimoji="0" lang="en-US" sz="1200" b="0" i="0" u="none" strike="noStrike" kern="1200" cap="none" spc="0" normalizeH="0" baseline="0" noProof="0" smtClean="0">
                <a:ln>
                  <a:noFill/>
                </a:ln>
                <a:solidFill>
                  <a:prstClr val="black"/>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2828105677"/>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22">
            <a:extLst>
              <a:ext uri="{FF2B5EF4-FFF2-40B4-BE49-F238E27FC236}">
                <a16:creationId xmlns:a16="http://schemas.microsoft.com/office/drawing/2014/main" id="{A98D3647-3D21-46AA-90BA-864BD816FE7F}"/>
              </a:ext>
            </a:extLst>
          </p:cNvPr>
          <p:cNvSpPr>
            <a:spLocks/>
          </p:cNvSpPr>
          <p:nvPr userDrawn="1"/>
        </p:nvSpPr>
        <p:spPr bwMode="hidden">
          <a:xfrm>
            <a:off x="1" y="0"/>
            <a:ext cx="12187767" cy="2819400"/>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rgbClr val="63502B"/>
              </a:gs>
              <a:gs pos="100000">
                <a:srgbClr val="7F693C"/>
              </a:gs>
            </a:gsLst>
            <a:lin ang="5400000" scaled="1"/>
          </a:gradFill>
          <a:ln w="9525">
            <a:noFill/>
            <a:round/>
            <a:headEnd/>
            <a:tailEnd/>
          </a:ln>
        </p:spPr>
        <p:txBody>
          <a:bodyPr/>
          <a:lstStyle>
            <a:lvl1pPr>
              <a:defRPr sz="2400">
                <a:solidFill>
                  <a:schemeClr val="tx1"/>
                </a:solidFill>
                <a:latin typeface="Garamond" panose="02020404030301010803" pitchFamily="18" charset="0"/>
                <a:ea typeface="ＭＳ Ｐゴシック" panose="020B0600070205080204" pitchFamily="34" charset="-128"/>
              </a:defRPr>
            </a:lvl1pPr>
            <a:lvl2pPr marL="37931725" indent="-37474525">
              <a:defRPr sz="2400">
                <a:solidFill>
                  <a:schemeClr val="tx1"/>
                </a:solidFill>
                <a:latin typeface="Garamond" panose="02020404030301010803" pitchFamily="18" charset="0"/>
                <a:ea typeface="ＭＳ Ｐゴシック" panose="020B0600070205080204" pitchFamily="34" charset="-128"/>
              </a:defRPr>
            </a:lvl2pPr>
            <a:lvl3pPr>
              <a:defRPr sz="2400">
                <a:solidFill>
                  <a:schemeClr val="tx1"/>
                </a:solidFill>
                <a:latin typeface="Garamond" panose="02020404030301010803" pitchFamily="18" charset="0"/>
                <a:ea typeface="ＭＳ Ｐゴシック" panose="020B0600070205080204" pitchFamily="34" charset="-128"/>
              </a:defRPr>
            </a:lvl3pPr>
            <a:lvl4pPr>
              <a:defRPr sz="2400">
                <a:solidFill>
                  <a:schemeClr val="tx1"/>
                </a:solidFill>
                <a:latin typeface="Garamond" panose="02020404030301010803" pitchFamily="18" charset="0"/>
                <a:ea typeface="ＭＳ Ｐゴシック" panose="020B0600070205080204" pitchFamily="34" charset="-128"/>
              </a:defRPr>
            </a:lvl4pPr>
            <a:lvl5pPr>
              <a:defRPr sz="2400">
                <a:solidFill>
                  <a:schemeClr val="tx1"/>
                </a:solidFill>
                <a:latin typeface="Garamond" panose="02020404030301010803"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9pPr>
          </a:lstStyle>
          <a:p>
            <a:pPr>
              <a:defRPr/>
            </a:pPr>
            <a:endParaRPr lang="en-US" altLang="en-US" sz="1800"/>
          </a:p>
        </p:txBody>
      </p:sp>
      <p:pic>
        <p:nvPicPr>
          <p:cNvPr id="5" name="Picture 26" descr="ah_background_layered2">
            <a:extLst>
              <a:ext uri="{FF2B5EF4-FFF2-40B4-BE49-F238E27FC236}">
                <a16:creationId xmlns:a16="http://schemas.microsoft.com/office/drawing/2014/main" id="{5F7AB24E-8574-4194-87DB-4178136232CC}"/>
              </a:ext>
            </a:extLst>
          </p:cNvPr>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10000"/>
                    </a14:imgEffect>
                    <a14:imgEffect>
                      <a14:colorTemperature colorTemp="7159"/>
                    </a14:imgEffect>
                    <a14:imgEffect>
                      <a14:brightnessContrast bright="-16000"/>
                    </a14:imgEffect>
                  </a14:imgLayer>
                </a14:imgProps>
              </a:ext>
              <a:ext uri="{28A0092B-C50C-407E-A947-70E740481C1C}">
                <a14:useLocalDpi xmlns:a14="http://schemas.microsoft.com/office/drawing/2010/main" val="0"/>
              </a:ext>
            </a:extLst>
          </a:blip>
          <a:srcRect/>
          <a:stretch>
            <a:fillRect/>
          </a:stretch>
        </p:blipFill>
        <p:spPr bwMode="auto">
          <a:xfrm>
            <a:off x="0" y="685800"/>
            <a:ext cx="6358467"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Line 20">
            <a:extLst>
              <a:ext uri="{FF2B5EF4-FFF2-40B4-BE49-F238E27FC236}">
                <a16:creationId xmlns:a16="http://schemas.microsoft.com/office/drawing/2014/main" id="{5FFC5B62-5714-45DE-8265-B6A34937E5AA}"/>
              </a:ext>
            </a:extLst>
          </p:cNvPr>
          <p:cNvSpPr>
            <a:spLocks noChangeShapeType="1"/>
          </p:cNvSpPr>
          <p:nvPr userDrawn="1"/>
        </p:nvSpPr>
        <p:spPr bwMode="auto">
          <a:xfrm>
            <a:off x="914400" y="457200"/>
            <a:ext cx="10363200" cy="0"/>
          </a:xfrm>
          <a:prstGeom prst="line">
            <a:avLst/>
          </a:prstGeom>
          <a:noFill/>
          <a:ln w="152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1800"/>
          </a:p>
        </p:txBody>
      </p:sp>
      <p:sp>
        <p:nvSpPr>
          <p:cNvPr id="18443" name="Rectangle 11"/>
          <p:cNvSpPr>
            <a:spLocks noGrp="1" noChangeArrowheads="1"/>
          </p:cNvSpPr>
          <p:nvPr>
            <p:ph type="ctrTitle" sz="quarter"/>
          </p:nvPr>
        </p:nvSpPr>
        <p:spPr>
          <a:xfrm>
            <a:off x="812800" y="2057400"/>
            <a:ext cx="9550400" cy="1447800"/>
          </a:xfrm>
        </p:spPr>
        <p:txBody>
          <a:bodyPr/>
          <a:lstStyle>
            <a:lvl1pPr>
              <a:defRPr sz="4400"/>
            </a:lvl1pPr>
          </a:lstStyle>
          <a:p>
            <a:r>
              <a:rPr lang="en-US"/>
              <a:t>Click to edit Master title style</a:t>
            </a:r>
          </a:p>
        </p:txBody>
      </p:sp>
      <p:sp>
        <p:nvSpPr>
          <p:cNvPr id="18444" name="Rectangle 12"/>
          <p:cNvSpPr>
            <a:spLocks noGrp="1" noChangeArrowheads="1"/>
          </p:cNvSpPr>
          <p:nvPr>
            <p:ph type="subTitle" sz="quarter" idx="1"/>
          </p:nvPr>
        </p:nvSpPr>
        <p:spPr>
          <a:xfrm>
            <a:off x="812800" y="3733800"/>
            <a:ext cx="10464800" cy="2362200"/>
          </a:xfrm>
        </p:spPr>
        <p:txBody>
          <a:bodyPr/>
          <a:lstStyle>
            <a:lvl1pPr marL="0" indent="0">
              <a:buFont typeface="Wingdings" pitchFamily="-65" charset="2"/>
              <a:buNone/>
              <a:defRPr sz="2800"/>
            </a:lvl1pPr>
          </a:lstStyle>
          <a:p>
            <a:r>
              <a:rPr lang="en-US"/>
              <a:t>Click to edit Master subtitle style</a:t>
            </a:r>
          </a:p>
        </p:txBody>
      </p:sp>
      <p:sp>
        <p:nvSpPr>
          <p:cNvPr id="7" name="Rectangle 13">
            <a:extLst>
              <a:ext uri="{FF2B5EF4-FFF2-40B4-BE49-F238E27FC236}">
                <a16:creationId xmlns:a16="http://schemas.microsoft.com/office/drawing/2014/main" id="{70350931-F878-4364-8D88-946EA34A779B}"/>
              </a:ext>
            </a:extLst>
          </p:cNvPr>
          <p:cNvSpPr>
            <a:spLocks noGrp="1" noChangeArrowheads="1"/>
          </p:cNvSpPr>
          <p:nvPr>
            <p:ph type="dt" sz="quarter" idx="10"/>
          </p:nvPr>
        </p:nvSpPr>
        <p:spPr>
          <a:xfrm>
            <a:off x="812800" y="6172200"/>
            <a:ext cx="2844800" cy="476250"/>
          </a:xfrm>
        </p:spPr>
        <p:txBody>
          <a:bodyPr/>
          <a:lstStyle>
            <a:lvl1pPr>
              <a:defRPr>
                <a:latin typeface="Frutiger LT Std 55 Roman" panose="020B0602020204020204" pitchFamily="34" charset="0"/>
              </a:defRPr>
            </a:lvl1pPr>
          </a:lstStyle>
          <a:p>
            <a:pPr>
              <a:defRPr/>
            </a:pPr>
            <a:endParaRPr lang="en-US" altLang="en-US"/>
          </a:p>
        </p:txBody>
      </p:sp>
      <p:sp>
        <p:nvSpPr>
          <p:cNvPr id="8" name="Rectangle 21">
            <a:extLst>
              <a:ext uri="{FF2B5EF4-FFF2-40B4-BE49-F238E27FC236}">
                <a16:creationId xmlns:a16="http://schemas.microsoft.com/office/drawing/2014/main" id="{CDBD86EF-E932-41F5-866A-F3383DCC1E5F}"/>
              </a:ext>
            </a:extLst>
          </p:cNvPr>
          <p:cNvSpPr>
            <a:spLocks noGrp="1" noChangeArrowheads="1"/>
          </p:cNvSpPr>
          <p:nvPr>
            <p:ph type="ftr" sz="quarter" idx="11"/>
          </p:nvPr>
        </p:nvSpPr>
        <p:spPr/>
        <p:txBody>
          <a:bodyPr/>
          <a:lstStyle>
            <a:lvl1pPr>
              <a:defRPr/>
            </a:lvl1pPr>
          </a:lstStyle>
          <a:p>
            <a:pPr>
              <a:defRPr/>
            </a:pPr>
            <a:r>
              <a:rPr lang="en-US" altLang="en-US"/>
              <a:t>E X P E R I E N C E    Y O U R    A M E R I C A</a:t>
            </a:r>
          </a:p>
        </p:txBody>
      </p:sp>
    </p:spTree>
    <p:extLst>
      <p:ext uri="{BB962C8B-B14F-4D97-AF65-F5344CB8AC3E}">
        <p14:creationId xmlns:p14="http://schemas.microsoft.com/office/powerpoint/2010/main" val="2420143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EDB029C1-93D5-4227-83B8-F570DA640FC4}"/>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14">
            <a:extLst>
              <a:ext uri="{FF2B5EF4-FFF2-40B4-BE49-F238E27FC236}">
                <a16:creationId xmlns:a16="http://schemas.microsoft.com/office/drawing/2014/main" id="{AC51A805-F28A-4CE0-A7E5-69FD7B79B28F}"/>
              </a:ext>
            </a:extLst>
          </p:cNvPr>
          <p:cNvSpPr>
            <a:spLocks noGrp="1" noChangeArrowheads="1"/>
          </p:cNvSpPr>
          <p:nvPr>
            <p:ph type="ftr" sz="quarter" idx="11"/>
          </p:nvPr>
        </p:nvSpPr>
        <p:spPr>
          <a:ln/>
        </p:spPr>
        <p:txBody>
          <a:bodyPr/>
          <a:lstStyle>
            <a:lvl1pPr>
              <a:defRPr/>
            </a:lvl1pPr>
          </a:lstStyle>
          <a:p>
            <a:pPr>
              <a:defRPr/>
            </a:pPr>
            <a:r>
              <a:rPr lang="en-US" altLang="en-US"/>
              <a:t>E X P E R I E N C E    Y O U R    A M E R I C A</a:t>
            </a:r>
          </a:p>
        </p:txBody>
      </p:sp>
    </p:spTree>
    <p:extLst>
      <p:ext uri="{BB962C8B-B14F-4D97-AF65-F5344CB8AC3E}">
        <p14:creationId xmlns:p14="http://schemas.microsoft.com/office/powerpoint/2010/main" val="3261114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61400" y="609600"/>
            <a:ext cx="2616200" cy="5562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12800" y="609600"/>
            <a:ext cx="7645400" cy="5562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9E83C654-9DF4-46DD-B9D1-F1D7F3AC0F33}"/>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14">
            <a:extLst>
              <a:ext uri="{FF2B5EF4-FFF2-40B4-BE49-F238E27FC236}">
                <a16:creationId xmlns:a16="http://schemas.microsoft.com/office/drawing/2014/main" id="{72F259E2-901E-4AA9-B4BB-85793F3BD31B}"/>
              </a:ext>
            </a:extLst>
          </p:cNvPr>
          <p:cNvSpPr>
            <a:spLocks noGrp="1" noChangeArrowheads="1"/>
          </p:cNvSpPr>
          <p:nvPr>
            <p:ph type="ftr" sz="quarter" idx="11"/>
          </p:nvPr>
        </p:nvSpPr>
        <p:spPr>
          <a:ln/>
        </p:spPr>
        <p:txBody>
          <a:bodyPr/>
          <a:lstStyle>
            <a:lvl1pPr>
              <a:defRPr/>
            </a:lvl1pPr>
          </a:lstStyle>
          <a:p>
            <a:pPr>
              <a:defRPr/>
            </a:pPr>
            <a:r>
              <a:rPr lang="en-US" altLang="en-US"/>
              <a:t>E X P E R I E N C E    Y O U R    A M E R I C A</a:t>
            </a:r>
          </a:p>
        </p:txBody>
      </p:sp>
    </p:spTree>
    <p:extLst>
      <p:ext uri="{BB962C8B-B14F-4D97-AF65-F5344CB8AC3E}">
        <p14:creationId xmlns:p14="http://schemas.microsoft.com/office/powerpoint/2010/main" val="791394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DA256A85-2B26-45E8-8D4F-EE16C06FA23B}"/>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14">
            <a:extLst>
              <a:ext uri="{FF2B5EF4-FFF2-40B4-BE49-F238E27FC236}">
                <a16:creationId xmlns:a16="http://schemas.microsoft.com/office/drawing/2014/main" id="{075ADB46-3678-4993-8028-89016F7A1500}"/>
              </a:ext>
            </a:extLst>
          </p:cNvPr>
          <p:cNvSpPr>
            <a:spLocks noGrp="1" noChangeArrowheads="1"/>
          </p:cNvSpPr>
          <p:nvPr>
            <p:ph type="ftr" sz="quarter" idx="11"/>
          </p:nvPr>
        </p:nvSpPr>
        <p:spPr>
          <a:ln/>
        </p:spPr>
        <p:txBody>
          <a:bodyPr/>
          <a:lstStyle>
            <a:lvl1pPr>
              <a:defRPr/>
            </a:lvl1pPr>
          </a:lstStyle>
          <a:p>
            <a:pPr>
              <a:defRPr/>
            </a:pPr>
            <a:r>
              <a:rPr lang="en-US" altLang="en-US"/>
              <a:t>E X P E R I E N C E    Y O U R    A M E R I C A</a:t>
            </a:r>
          </a:p>
        </p:txBody>
      </p:sp>
    </p:spTree>
    <p:extLst>
      <p:ext uri="{BB962C8B-B14F-4D97-AF65-F5344CB8AC3E}">
        <p14:creationId xmlns:p14="http://schemas.microsoft.com/office/powerpoint/2010/main" val="3450906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1"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15" indent="0">
              <a:buNone/>
              <a:defRPr sz="1800"/>
            </a:lvl2pPr>
            <a:lvl3pPr marL="914431" indent="0">
              <a:buNone/>
              <a:defRPr sz="1600"/>
            </a:lvl3pPr>
            <a:lvl4pPr marL="1371646" indent="0">
              <a:buNone/>
              <a:defRPr sz="1400"/>
            </a:lvl4pPr>
            <a:lvl5pPr marL="1828862" indent="0">
              <a:buNone/>
              <a:defRPr sz="1400"/>
            </a:lvl5pPr>
            <a:lvl6pPr marL="2286077" indent="0">
              <a:buNone/>
              <a:defRPr sz="1400"/>
            </a:lvl6pPr>
            <a:lvl7pPr marL="2743294" indent="0">
              <a:buNone/>
              <a:defRPr sz="1400"/>
            </a:lvl7pPr>
            <a:lvl8pPr marL="3200508" indent="0">
              <a:buNone/>
              <a:defRPr sz="1400"/>
            </a:lvl8pPr>
            <a:lvl9pPr marL="3657724" indent="0">
              <a:buNone/>
              <a:defRPr sz="1400"/>
            </a:lvl9pPr>
          </a:lstStyle>
          <a:p>
            <a:pPr lvl="0"/>
            <a:r>
              <a:rPr lang="en-US"/>
              <a:t>Click to edit Master text styles</a:t>
            </a:r>
          </a:p>
        </p:txBody>
      </p:sp>
      <p:sp>
        <p:nvSpPr>
          <p:cNvPr id="4" name="Rectangle 2">
            <a:extLst>
              <a:ext uri="{FF2B5EF4-FFF2-40B4-BE49-F238E27FC236}">
                <a16:creationId xmlns:a16="http://schemas.microsoft.com/office/drawing/2014/main" id="{63DD475B-68ED-4C83-902E-4825626795F4}"/>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14">
            <a:extLst>
              <a:ext uri="{FF2B5EF4-FFF2-40B4-BE49-F238E27FC236}">
                <a16:creationId xmlns:a16="http://schemas.microsoft.com/office/drawing/2014/main" id="{EF4E9EA2-B970-4262-9391-A5E2E156E91F}"/>
              </a:ext>
            </a:extLst>
          </p:cNvPr>
          <p:cNvSpPr>
            <a:spLocks noGrp="1" noChangeArrowheads="1"/>
          </p:cNvSpPr>
          <p:nvPr>
            <p:ph type="ftr" sz="quarter" idx="11"/>
          </p:nvPr>
        </p:nvSpPr>
        <p:spPr>
          <a:ln/>
        </p:spPr>
        <p:txBody>
          <a:bodyPr/>
          <a:lstStyle>
            <a:lvl1pPr>
              <a:defRPr/>
            </a:lvl1pPr>
          </a:lstStyle>
          <a:p>
            <a:pPr>
              <a:defRPr/>
            </a:pPr>
            <a:r>
              <a:rPr lang="en-US" altLang="en-US"/>
              <a:t>E X P E R I E N C E    Y O U R    A M E R I C A</a:t>
            </a:r>
          </a:p>
        </p:txBody>
      </p:sp>
    </p:spTree>
    <p:extLst>
      <p:ext uri="{BB962C8B-B14F-4D97-AF65-F5344CB8AC3E}">
        <p14:creationId xmlns:p14="http://schemas.microsoft.com/office/powerpoint/2010/main" val="1386059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12800" y="1600200"/>
            <a:ext cx="5130800" cy="4572000"/>
          </a:xfrm>
        </p:spPr>
        <p:txBody>
          <a:bodyPr/>
          <a:lstStyle>
            <a:lvl1pPr>
              <a:defRPr sz="2800"/>
            </a:lvl1pPr>
            <a:lvl2pPr>
              <a:defRPr sz="2401"/>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46800" y="1600200"/>
            <a:ext cx="5130800" cy="4572000"/>
          </a:xfrm>
        </p:spPr>
        <p:txBody>
          <a:bodyPr/>
          <a:lstStyle>
            <a:lvl1pPr>
              <a:defRPr sz="2800"/>
            </a:lvl1pPr>
            <a:lvl2pPr>
              <a:defRPr sz="2401"/>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a:extLst>
              <a:ext uri="{FF2B5EF4-FFF2-40B4-BE49-F238E27FC236}">
                <a16:creationId xmlns:a16="http://schemas.microsoft.com/office/drawing/2014/main" id="{509E7E77-F076-44FF-9003-086E3A23E710}"/>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14">
            <a:extLst>
              <a:ext uri="{FF2B5EF4-FFF2-40B4-BE49-F238E27FC236}">
                <a16:creationId xmlns:a16="http://schemas.microsoft.com/office/drawing/2014/main" id="{6A350342-5EA6-41FF-B796-9E29337A2FC4}"/>
              </a:ext>
            </a:extLst>
          </p:cNvPr>
          <p:cNvSpPr>
            <a:spLocks noGrp="1" noChangeArrowheads="1"/>
          </p:cNvSpPr>
          <p:nvPr>
            <p:ph type="ftr" sz="quarter" idx="11"/>
          </p:nvPr>
        </p:nvSpPr>
        <p:spPr>
          <a:ln/>
        </p:spPr>
        <p:txBody>
          <a:bodyPr/>
          <a:lstStyle>
            <a:lvl1pPr>
              <a:defRPr/>
            </a:lvl1pPr>
          </a:lstStyle>
          <a:p>
            <a:pPr>
              <a:defRPr/>
            </a:pPr>
            <a:r>
              <a:rPr lang="en-US" altLang="en-US"/>
              <a:t>E X P E R I E N C E    Y O U R    A M E R I C A</a:t>
            </a:r>
          </a:p>
        </p:txBody>
      </p:sp>
    </p:spTree>
    <p:extLst>
      <p:ext uri="{BB962C8B-B14F-4D97-AF65-F5344CB8AC3E}">
        <p14:creationId xmlns:p14="http://schemas.microsoft.com/office/powerpoint/2010/main" val="3211381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2" y="1535113"/>
            <a:ext cx="5386917" cy="639762"/>
          </a:xfrm>
        </p:spPr>
        <p:txBody>
          <a:bodyPr anchor="b"/>
          <a:lstStyle>
            <a:lvl1pPr marL="0" indent="0">
              <a:buNone/>
              <a:defRPr sz="2401" b="1"/>
            </a:lvl1pPr>
            <a:lvl2pPr marL="457215" indent="0">
              <a:buNone/>
              <a:defRPr sz="2000" b="1"/>
            </a:lvl2pPr>
            <a:lvl3pPr marL="914431" indent="0">
              <a:buNone/>
              <a:defRPr sz="1800" b="1"/>
            </a:lvl3pPr>
            <a:lvl4pPr marL="1371646" indent="0">
              <a:buNone/>
              <a:defRPr sz="1600" b="1"/>
            </a:lvl4pPr>
            <a:lvl5pPr marL="1828862" indent="0">
              <a:buNone/>
              <a:defRPr sz="1600" b="1"/>
            </a:lvl5pPr>
            <a:lvl6pPr marL="2286077" indent="0">
              <a:buNone/>
              <a:defRPr sz="1600" b="1"/>
            </a:lvl6pPr>
            <a:lvl7pPr marL="2743294" indent="0">
              <a:buNone/>
              <a:defRPr sz="1600" b="1"/>
            </a:lvl7pPr>
            <a:lvl8pPr marL="3200508" indent="0">
              <a:buNone/>
              <a:defRPr sz="1600" b="1"/>
            </a:lvl8pPr>
            <a:lvl9pPr marL="3657724"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2" y="2174875"/>
            <a:ext cx="5386917" cy="3951288"/>
          </a:xfrm>
        </p:spPr>
        <p:txBody>
          <a:bodyPr/>
          <a:lstStyle>
            <a:lvl1pPr>
              <a:defRPr sz="2401"/>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0" y="1535113"/>
            <a:ext cx="5389033" cy="639762"/>
          </a:xfrm>
        </p:spPr>
        <p:txBody>
          <a:bodyPr anchor="b"/>
          <a:lstStyle>
            <a:lvl1pPr marL="0" indent="0">
              <a:buNone/>
              <a:defRPr sz="2401" b="1"/>
            </a:lvl1pPr>
            <a:lvl2pPr marL="457215" indent="0">
              <a:buNone/>
              <a:defRPr sz="2000" b="1"/>
            </a:lvl2pPr>
            <a:lvl3pPr marL="914431" indent="0">
              <a:buNone/>
              <a:defRPr sz="1800" b="1"/>
            </a:lvl3pPr>
            <a:lvl4pPr marL="1371646" indent="0">
              <a:buNone/>
              <a:defRPr sz="1600" b="1"/>
            </a:lvl4pPr>
            <a:lvl5pPr marL="1828862" indent="0">
              <a:buNone/>
              <a:defRPr sz="1600" b="1"/>
            </a:lvl5pPr>
            <a:lvl6pPr marL="2286077" indent="0">
              <a:buNone/>
              <a:defRPr sz="1600" b="1"/>
            </a:lvl6pPr>
            <a:lvl7pPr marL="2743294" indent="0">
              <a:buNone/>
              <a:defRPr sz="1600" b="1"/>
            </a:lvl7pPr>
            <a:lvl8pPr marL="3200508" indent="0">
              <a:buNone/>
              <a:defRPr sz="1600" b="1"/>
            </a:lvl8pPr>
            <a:lvl9pPr marL="3657724"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2401"/>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a:extLst>
              <a:ext uri="{FF2B5EF4-FFF2-40B4-BE49-F238E27FC236}">
                <a16:creationId xmlns:a16="http://schemas.microsoft.com/office/drawing/2014/main" id="{1E6C0E1A-1903-4C98-8381-6FE5F8F0305B}"/>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14">
            <a:extLst>
              <a:ext uri="{FF2B5EF4-FFF2-40B4-BE49-F238E27FC236}">
                <a16:creationId xmlns:a16="http://schemas.microsoft.com/office/drawing/2014/main" id="{A01348AC-0F23-4D74-8B37-A06C61CF534F}"/>
              </a:ext>
            </a:extLst>
          </p:cNvPr>
          <p:cNvSpPr>
            <a:spLocks noGrp="1" noChangeArrowheads="1"/>
          </p:cNvSpPr>
          <p:nvPr>
            <p:ph type="ftr" sz="quarter" idx="11"/>
          </p:nvPr>
        </p:nvSpPr>
        <p:spPr>
          <a:ln/>
        </p:spPr>
        <p:txBody>
          <a:bodyPr/>
          <a:lstStyle>
            <a:lvl1pPr>
              <a:defRPr/>
            </a:lvl1pPr>
          </a:lstStyle>
          <a:p>
            <a:pPr>
              <a:defRPr/>
            </a:pPr>
            <a:r>
              <a:rPr lang="en-US" altLang="en-US"/>
              <a:t>E X P E R I E N C E    Y O U R    A M E R I C A</a:t>
            </a:r>
          </a:p>
        </p:txBody>
      </p:sp>
    </p:spTree>
    <p:extLst>
      <p:ext uri="{BB962C8B-B14F-4D97-AF65-F5344CB8AC3E}">
        <p14:creationId xmlns:p14="http://schemas.microsoft.com/office/powerpoint/2010/main" val="1116106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
            <a:extLst>
              <a:ext uri="{FF2B5EF4-FFF2-40B4-BE49-F238E27FC236}">
                <a16:creationId xmlns:a16="http://schemas.microsoft.com/office/drawing/2014/main" id="{0D58A542-7FC1-422A-A26B-D6DC5C88103F}"/>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14">
            <a:extLst>
              <a:ext uri="{FF2B5EF4-FFF2-40B4-BE49-F238E27FC236}">
                <a16:creationId xmlns:a16="http://schemas.microsoft.com/office/drawing/2014/main" id="{B14EDCEC-9440-4B9B-9FB4-10C6B8FA0B2C}"/>
              </a:ext>
            </a:extLst>
          </p:cNvPr>
          <p:cNvSpPr>
            <a:spLocks noGrp="1" noChangeArrowheads="1"/>
          </p:cNvSpPr>
          <p:nvPr>
            <p:ph type="ftr" sz="quarter" idx="11"/>
          </p:nvPr>
        </p:nvSpPr>
        <p:spPr>
          <a:ln/>
        </p:spPr>
        <p:txBody>
          <a:bodyPr/>
          <a:lstStyle>
            <a:lvl1pPr>
              <a:defRPr/>
            </a:lvl1pPr>
          </a:lstStyle>
          <a:p>
            <a:pPr>
              <a:defRPr/>
            </a:pPr>
            <a:r>
              <a:rPr lang="en-US" altLang="en-US"/>
              <a:t>E X P E R I E N C E    Y O U R    A M E R I C A</a:t>
            </a:r>
          </a:p>
        </p:txBody>
      </p:sp>
    </p:spTree>
    <p:extLst>
      <p:ext uri="{BB962C8B-B14F-4D97-AF65-F5344CB8AC3E}">
        <p14:creationId xmlns:p14="http://schemas.microsoft.com/office/powerpoint/2010/main" val="2128637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4E1B9962-767B-4E48-B4F0-B968ED0AF108}"/>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14">
            <a:extLst>
              <a:ext uri="{FF2B5EF4-FFF2-40B4-BE49-F238E27FC236}">
                <a16:creationId xmlns:a16="http://schemas.microsoft.com/office/drawing/2014/main" id="{5C973EDF-915A-4668-853F-E2D07F3FE3F4}"/>
              </a:ext>
            </a:extLst>
          </p:cNvPr>
          <p:cNvSpPr>
            <a:spLocks noGrp="1" noChangeArrowheads="1"/>
          </p:cNvSpPr>
          <p:nvPr>
            <p:ph type="ftr" sz="quarter" idx="11"/>
          </p:nvPr>
        </p:nvSpPr>
        <p:spPr>
          <a:ln/>
        </p:spPr>
        <p:txBody>
          <a:bodyPr/>
          <a:lstStyle>
            <a:lvl1pPr>
              <a:defRPr/>
            </a:lvl1pPr>
          </a:lstStyle>
          <a:p>
            <a:pPr>
              <a:defRPr/>
            </a:pPr>
            <a:r>
              <a:rPr lang="en-US" altLang="en-US"/>
              <a:t>E X P E R I E N C E    Y O U R    A M E R I C A</a:t>
            </a:r>
          </a:p>
        </p:txBody>
      </p:sp>
    </p:spTree>
    <p:extLst>
      <p:ext uri="{BB962C8B-B14F-4D97-AF65-F5344CB8AC3E}">
        <p14:creationId xmlns:p14="http://schemas.microsoft.com/office/powerpoint/2010/main" val="33684271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1"/>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1"/>
            <a:ext cx="4011084" cy="4691063"/>
          </a:xfrm>
        </p:spPr>
        <p:txBody>
          <a:bodyPr/>
          <a:lstStyle>
            <a:lvl1pPr marL="0" indent="0">
              <a:buNone/>
              <a:defRPr sz="1400"/>
            </a:lvl1pPr>
            <a:lvl2pPr marL="457215" indent="0">
              <a:buNone/>
              <a:defRPr sz="1200"/>
            </a:lvl2pPr>
            <a:lvl3pPr marL="914431" indent="0">
              <a:buNone/>
              <a:defRPr sz="1000"/>
            </a:lvl3pPr>
            <a:lvl4pPr marL="1371646" indent="0">
              <a:buNone/>
              <a:defRPr sz="901"/>
            </a:lvl4pPr>
            <a:lvl5pPr marL="1828862" indent="0">
              <a:buNone/>
              <a:defRPr sz="901"/>
            </a:lvl5pPr>
            <a:lvl6pPr marL="2286077" indent="0">
              <a:buNone/>
              <a:defRPr sz="901"/>
            </a:lvl6pPr>
            <a:lvl7pPr marL="2743294" indent="0">
              <a:buNone/>
              <a:defRPr sz="901"/>
            </a:lvl7pPr>
            <a:lvl8pPr marL="3200508" indent="0">
              <a:buNone/>
              <a:defRPr sz="901"/>
            </a:lvl8pPr>
            <a:lvl9pPr marL="3657724" indent="0">
              <a:buNone/>
              <a:defRPr sz="901"/>
            </a:lvl9pPr>
          </a:lstStyle>
          <a:p>
            <a:pPr lvl="0"/>
            <a:r>
              <a:rPr lang="en-US"/>
              <a:t>Click to edit Master text styles</a:t>
            </a:r>
          </a:p>
        </p:txBody>
      </p:sp>
      <p:sp>
        <p:nvSpPr>
          <p:cNvPr id="5" name="Rectangle 2">
            <a:extLst>
              <a:ext uri="{FF2B5EF4-FFF2-40B4-BE49-F238E27FC236}">
                <a16:creationId xmlns:a16="http://schemas.microsoft.com/office/drawing/2014/main" id="{87E209BE-9836-4F18-9B0F-C07D883184FD}"/>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14">
            <a:extLst>
              <a:ext uri="{FF2B5EF4-FFF2-40B4-BE49-F238E27FC236}">
                <a16:creationId xmlns:a16="http://schemas.microsoft.com/office/drawing/2014/main" id="{752C055C-EC92-4AA2-883D-D1B6DDA12DBD}"/>
              </a:ext>
            </a:extLst>
          </p:cNvPr>
          <p:cNvSpPr>
            <a:spLocks noGrp="1" noChangeArrowheads="1"/>
          </p:cNvSpPr>
          <p:nvPr>
            <p:ph type="ftr" sz="quarter" idx="11"/>
          </p:nvPr>
        </p:nvSpPr>
        <p:spPr>
          <a:ln/>
        </p:spPr>
        <p:txBody>
          <a:bodyPr/>
          <a:lstStyle>
            <a:lvl1pPr>
              <a:defRPr/>
            </a:lvl1pPr>
          </a:lstStyle>
          <a:p>
            <a:pPr>
              <a:defRPr/>
            </a:pPr>
            <a:r>
              <a:rPr lang="en-US" altLang="en-US"/>
              <a:t>E X P E R I E N C E    Y O U R    A M E R I C A</a:t>
            </a:r>
          </a:p>
        </p:txBody>
      </p:sp>
    </p:spTree>
    <p:extLst>
      <p:ext uri="{BB962C8B-B14F-4D97-AF65-F5344CB8AC3E}">
        <p14:creationId xmlns:p14="http://schemas.microsoft.com/office/powerpoint/2010/main" val="32097700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15" indent="0">
              <a:buNone/>
              <a:defRPr sz="2800"/>
            </a:lvl2pPr>
            <a:lvl3pPr marL="914431" indent="0">
              <a:buNone/>
              <a:defRPr sz="2401"/>
            </a:lvl3pPr>
            <a:lvl4pPr marL="1371646" indent="0">
              <a:buNone/>
              <a:defRPr sz="2000"/>
            </a:lvl4pPr>
            <a:lvl5pPr marL="1828862" indent="0">
              <a:buNone/>
              <a:defRPr sz="2000"/>
            </a:lvl5pPr>
            <a:lvl6pPr marL="2286077" indent="0">
              <a:buNone/>
              <a:defRPr sz="2000"/>
            </a:lvl6pPr>
            <a:lvl7pPr marL="2743294" indent="0">
              <a:buNone/>
              <a:defRPr sz="2000"/>
            </a:lvl7pPr>
            <a:lvl8pPr marL="3200508" indent="0">
              <a:buNone/>
              <a:defRPr sz="2000"/>
            </a:lvl8pPr>
            <a:lvl9pPr marL="3657724"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15" indent="0">
              <a:buNone/>
              <a:defRPr sz="1200"/>
            </a:lvl2pPr>
            <a:lvl3pPr marL="914431" indent="0">
              <a:buNone/>
              <a:defRPr sz="1000"/>
            </a:lvl3pPr>
            <a:lvl4pPr marL="1371646" indent="0">
              <a:buNone/>
              <a:defRPr sz="901"/>
            </a:lvl4pPr>
            <a:lvl5pPr marL="1828862" indent="0">
              <a:buNone/>
              <a:defRPr sz="901"/>
            </a:lvl5pPr>
            <a:lvl6pPr marL="2286077" indent="0">
              <a:buNone/>
              <a:defRPr sz="901"/>
            </a:lvl6pPr>
            <a:lvl7pPr marL="2743294" indent="0">
              <a:buNone/>
              <a:defRPr sz="901"/>
            </a:lvl7pPr>
            <a:lvl8pPr marL="3200508" indent="0">
              <a:buNone/>
              <a:defRPr sz="901"/>
            </a:lvl8pPr>
            <a:lvl9pPr marL="3657724" indent="0">
              <a:buNone/>
              <a:defRPr sz="901"/>
            </a:lvl9pPr>
          </a:lstStyle>
          <a:p>
            <a:pPr lvl="0"/>
            <a:r>
              <a:rPr lang="en-US"/>
              <a:t>Click to edit Master text styles</a:t>
            </a:r>
          </a:p>
        </p:txBody>
      </p:sp>
      <p:sp>
        <p:nvSpPr>
          <p:cNvPr id="5" name="Rectangle 2">
            <a:extLst>
              <a:ext uri="{FF2B5EF4-FFF2-40B4-BE49-F238E27FC236}">
                <a16:creationId xmlns:a16="http://schemas.microsoft.com/office/drawing/2014/main" id="{920AA784-39C9-4366-A8B7-B9583CABEB25}"/>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14">
            <a:extLst>
              <a:ext uri="{FF2B5EF4-FFF2-40B4-BE49-F238E27FC236}">
                <a16:creationId xmlns:a16="http://schemas.microsoft.com/office/drawing/2014/main" id="{D166E015-9EB5-4E21-90F5-86B267BBC655}"/>
              </a:ext>
            </a:extLst>
          </p:cNvPr>
          <p:cNvSpPr>
            <a:spLocks noGrp="1" noChangeArrowheads="1"/>
          </p:cNvSpPr>
          <p:nvPr>
            <p:ph type="ftr" sz="quarter" idx="11"/>
          </p:nvPr>
        </p:nvSpPr>
        <p:spPr>
          <a:ln/>
        </p:spPr>
        <p:txBody>
          <a:bodyPr/>
          <a:lstStyle>
            <a:lvl1pPr>
              <a:defRPr/>
            </a:lvl1pPr>
          </a:lstStyle>
          <a:p>
            <a:pPr>
              <a:defRPr/>
            </a:pPr>
            <a:r>
              <a:rPr lang="en-US" altLang="en-US"/>
              <a:t>E X P E R I E N C E    Y O U R    A M E R I C A</a:t>
            </a:r>
          </a:p>
        </p:txBody>
      </p:sp>
    </p:spTree>
    <p:extLst>
      <p:ext uri="{BB962C8B-B14F-4D97-AF65-F5344CB8AC3E}">
        <p14:creationId xmlns:p14="http://schemas.microsoft.com/office/powerpoint/2010/main" val="1794370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7F693C"/>
        </a:solidFill>
        <a:effectLst/>
      </p:bgPr>
    </p:bg>
    <p:spTree>
      <p:nvGrpSpPr>
        <p:cNvPr id="1" name=""/>
        <p:cNvGrpSpPr/>
        <p:nvPr/>
      </p:nvGrpSpPr>
      <p:grpSpPr>
        <a:xfrm>
          <a:off x="0" y="0"/>
          <a:ext cx="0" cy="0"/>
          <a:chOff x="0" y="0"/>
          <a:chExt cx="0" cy="0"/>
        </a:xfrm>
      </p:grpSpPr>
      <p:sp>
        <p:nvSpPr>
          <p:cNvPr id="17420" name="Freeform 12">
            <a:extLst>
              <a:ext uri="{FF2B5EF4-FFF2-40B4-BE49-F238E27FC236}">
                <a16:creationId xmlns:a16="http://schemas.microsoft.com/office/drawing/2014/main" id="{D5080426-8381-4CCC-8BD3-0178A1FC9093}"/>
              </a:ext>
            </a:extLst>
          </p:cNvPr>
          <p:cNvSpPr>
            <a:spLocks/>
          </p:cNvSpPr>
          <p:nvPr/>
        </p:nvSpPr>
        <p:spPr bwMode="hidden">
          <a:xfrm>
            <a:off x="1" y="0"/>
            <a:ext cx="12187767" cy="2819400"/>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rgbClr val="63502B"/>
              </a:gs>
              <a:gs pos="100000">
                <a:srgbClr val="7F693C"/>
              </a:gs>
            </a:gsLst>
            <a:lin ang="5400000" scaled="1"/>
          </a:gradFill>
          <a:ln w="9525">
            <a:noFill/>
            <a:round/>
            <a:headEnd/>
            <a:tailEnd/>
          </a:ln>
        </p:spPr>
        <p:txBody>
          <a:bodyPr/>
          <a:lstStyle>
            <a:lvl1pPr>
              <a:defRPr sz="2400">
                <a:solidFill>
                  <a:schemeClr val="tx1"/>
                </a:solidFill>
                <a:latin typeface="Garamond" panose="02020404030301010803" pitchFamily="18" charset="0"/>
                <a:ea typeface="ＭＳ Ｐゴシック" panose="020B0600070205080204" pitchFamily="34" charset="-128"/>
              </a:defRPr>
            </a:lvl1pPr>
            <a:lvl2pPr marL="37931725" indent="-37474525">
              <a:defRPr sz="2400">
                <a:solidFill>
                  <a:schemeClr val="tx1"/>
                </a:solidFill>
                <a:latin typeface="Garamond" panose="02020404030301010803" pitchFamily="18" charset="0"/>
                <a:ea typeface="ＭＳ Ｐゴシック" panose="020B0600070205080204" pitchFamily="34" charset="-128"/>
              </a:defRPr>
            </a:lvl2pPr>
            <a:lvl3pPr>
              <a:defRPr sz="2400">
                <a:solidFill>
                  <a:schemeClr val="tx1"/>
                </a:solidFill>
                <a:latin typeface="Garamond" panose="02020404030301010803" pitchFamily="18" charset="0"/>
                <a:ea typeface="ＭＳ Ｐゴシック" panose="020B0600070205080204" pitchFamily="34" charset="-128"/>
              </a:defRPr>
            </a:lvl3pPr>
            <a:lvl4pPr>
              <a:defRPr sz="2400">
                <a:solidFill>
                  <a:schemeClr val="tx1"/>
                </a:solidFill>
                <a:latin typeface="Garamond" panose="02020404030301010803" pitchFamily="18" charset="0"/>
                <a:ea typeface="ＭＳ Ｐゴシック" panose="020B0600070205080204" pitchFamily="34" charset="-128"/>
              </a:defRPr>
            </a:lvl4pPr>
            <a:lvl5pPr>
              <a:defRPr sz="2400">
                <a:solidFill>
                  <a:schemeClr val="tx1"/>
                </a:solidFill>
                <a:latin typeface="Garamond" panose="02020404030301010803"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9pPr>
          </a:lstStyle>
          <a:p>
            <a:pPr>
              <a:defRPr/>
            </a:pPr>
            <a:endParaRPr lang="en-US" altLang="en-US" sz="1800"/>
          </a:p>
        </p:txBody>
      </p:sp>
      <p:pic>
        <p:nvPicPr>
          <p:cNvPr id="1027" name="Picture 18" descr="ah_background_layered2">
            <a:extLst>
              <a:ext uri="{FF2B5EF4-FFF2-40B4-BE49-F238E27FC236}">
                <a16:creationId xmlns:a16="http://schemas.microsoft.com/office/drawing/2014/main" id="{4EA75B51-D283-40A1-B8D2-93AF9097990F}"/>
              </a:ext>
            </a:extLst>
          </p:cNvPr>
          <p:cNvPicPr>
            <a:picLocks noChangeAspect="1" noChangeArrowheads="1"/>
          </p:cNvPicPr>
          <p:nvPr userDrawn="1"/>
        </p:nvPicPr>
        <p:blipFill>
          <a:blip r:embed="rId13">
            <a:extLst>
              <a:ext uri="{BEBA8EAE-BF5A-486C-A8C5-ECC9F3942E4B}">
                <a14:imgProps xmlns:a14="http://schemas.microsoft.com/office/drawing/2010/main">
                  <a14:imgLayer r:embed="rId14">
                    <a14:imgEffect>
                      <a14:sharpenSoften amount="-10000"/>
                    </a14:imgEffect>
                    <a14:imgEffect>
                      <a14:colorTemperature colorTemp="7159"/>
                    </a14:imgEffect>
                    <a14:imgEffect>
                      <a14:brightnessContrast bright="-16000"/>
                    </a14:imgEffect>
                  </a14:imgLayer>
                </a14:imgProps>
              </a:ext>
              <a:ext uri="{28A0092B-C50C-407E-A947-70E740481C1C}">
                <a14:useLocalDpi xmlns:a14="http://schemas.microsoft.com/office/drawing/2010/main" val="0"/>
              </a:ext>
            </a:extLst>
          </a:blip>
          <a:srcRect/>
          <a:stretch>
            <a:fillRect/>
          </a:stretch>
        </p:blipFill>
        <p:spPr bwMode="auto">
          <a:xfrm>
            <a:off x="0" y="685800"/>
            <a:ext cx="6358467"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0" name="Rectangle 2">
            <a:extLst>
              <a:ext uri="{FF2B5EF4-FFF2-40B4-BE49-F238E27FC236}">
                <a16:creationId xmlns:a16="http://schemas.microsoft.com/office/drawing/2014/main" id="{27731C82-DF6B-42AE-AEE7-3A0A0C88BE2F}"/>
              </a:ext>
            </a:extLst>
          </p:cNvPr>
          <p:cNvSpPr>
            <a:spLocks noGrp="1" noChangeArrowheads="1"/>
          </p:cNvSpPr>
          <p:nvPr>
            <p:ph type="dt" sz="half" idx="2"/>
          </p:nvPr>
        </p:nvSpPr>
        <p:spPr bwMode="auto">
          <a:xfrm>
            <a:off x="914400" y="6172200"/>
            <a:ext cx="28448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panose="020B0604020202020204" pitchFamily="34" charset="0"/>
              </a:defRPr>
            </a:lvl1pPr>
          </a:lstStyle>
          <a:p>
            <a:pPr>
              <a:defRPr/>
            </a:pPr>
            <a:endParaRPr lang="en-US" altLang="en-US"/>
          </a:p>
        </p:txBody>
      </p:sp>
      <p:sp>
        <p:nvSpPr>
          <p:cNvPr id="17421" name="Rectangle 13">
            <a:extLst>
              <a:ext uri="{FF2B5EF4-FFF2-40B4-BE49-F238E27FC236}">
                <a16:creationId xmlns:a16="http://schemas.microsoft.com/office/drawing/2014/main" id="{C652DFB3-3845-414B-83B0-9194AD09A2A9}"/>
              </a:ext>
            </a:extLst>
          </p:cNvPr>
          <p:cNvSpPr>
            <a:spLocks noGrp="1" noRot="1" noChangeArrowheads="1"/>
          </p:cNvSpPr>
          <p:nvPr>
            <p:ph type="title"/>
          </p:nvPr>
        </p:nvSpPr>
        <p:spPr bwMode="auto">
          <a:xfrm>
            <a:off x="812800" y="609600"/>
            <a:ext cx="10464800"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7422" name="Rectangle 14">
            <a:extLst>
              <a:ext uri="{FF2B5EF4-FFF2-40B4-BE49-F238E27FC236}">
                <a16:creationId xmlns:a16="http://schemas.microsoft.com/office/drawing/2014/main" id="{AC52A559-FBD0-4A94-9948-89C95F95A0AA}"/>
              </a:ext>
            </a:extLst>
          </p:cNvPr>
          <p:cNvSpPr>
            <a:spLocks noGrp="1" noChangeArrowheads="1"/>
          </p:cNvSpPr>
          <p:nvPr>
            <p:ph type="ftr" sz="quarter" idx="3"/>
          </p:nvPr>
        </p:nvSpPr>
        <p:spPr bwMode="auto">
          <a:xfrm>
            <a:off x="4165600" y="6172200"/>
            <a:ext cx="71120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latin typeface="Frutiger LT Std 55 Roman" panose="020B0602020204020204" pitchFamily="34" charset="0"/>
              </a:defRPr>
            </a:lvl1pPr>
          </a:lstStyle>
          <a:p>
            <a:pPr>
              <a:defRPr/>
            </a:pPr>
            <a:r>
              <a:rPr lang="en-US" altLang="en-US"/>
              <a:t>E X P E R I E N C E    Y O U R    A M E R I C A</a:t>
            </a:r>
          </a:p>
        </p:txBody>
      </p:sp>
      <p:sp>
        <p:nvSpPr>
          <p:cNvPr id="17423" name="Rectangle 15">
            <a:extLst>
              <a:ext uri="{FF2B5EF4-FFF2-40B4-BE49-F238E27FC236}">
                <a16:creationId xmlns:a16="http://schemas.microsoft.com/office/drawing/2014/main" id="{7CB2F344-DFF3-4F55-B904-3E237CFB9089}"/>
              </a:ext>
            </a:extLst>
          </p:cNvPr>
          <p:cNvSpPr>
            <a:spLocks noGrp="1" noChangeArrowheads="1"/>
          </p:cNvSpPr>
          <p:nvPr>
            <p:ph type="body" idx="1"/>
          </p:nvPr>
        </p:nvSpPr>
        <p:spPr bwMode="auto">
          <a:xfrm>
            <a:off x="812800" y="1600200"/>
            <a:ext cx="10464800"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2" name="Line 17">
            <a:extLst>
              <a:ext uri="{FF2B5EF4-FFF2-40B4-BE49-F238E27FC236}">
                <a16:creationId xmlns:a16="http://schemas.microsoft.com/office/drawing/2014/main" id="{655E399E-81A4-479C-8D49-1C56818813A1}"/>
              </a:ext>
            </a:extLst>
          </p:cNvPr>
          <p:cNvSpPr>
            <a:spLocks noChangeShapeType="1"/>
          </p:cNvSpPr>
          <p:nvPr userDrawn="1"/>
        </p:nvSpPr>
        <p:spPr bwMode="auto">
          <a:xfrm>
            <a:off x="914400" y="457200"/>
            <a:ext cx="10363200" cy="0"/>
          </a:xfrm>
          <a:prstGeom prst="line">
            <a:avLst/>
          </a:prstGeom>
          <a:noFill/>
          <a:ln w="152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1800"/>
          </a:p>
        </p:txBody>
      </p:sp>
    </p:spTree>
    <p:extLst>
      <p:ext uri="{BB962C8B-B14F-4D97-AF65-F5344CB8AC3E}">
        <p14:creationId xmlns:p14="http://schemas.microsoft.com/office/powerpoint/2010/main" val="1122473676"/>
      </p:ext>
    </p:extLst>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mj-lt"/>
          <a:ea typeface="ＭＳ Ｐゴシック" panose="020B0600070205080204" pitchFamily="34" charset="-128"/>
          <a:cs typeface="+mj-cs"/>
        </a:defRPr>
      </a:lvl1pPr>
      <a:lvl2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2pPr>
      <a:lvl3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3pPr>
      <a:lvl4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4pPr>
      <a:lvl5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5pPr>
      <a:lvl6pPr marL="457215"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6pPr>
      <a:lvl7pPr marL="914431"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7pPr>
      <a:lvl8pPr marL="1371646"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8pPr>
      <a:lvl9pPr marL="1828862"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9pPr>
    </p:titleStyle>
    <p:bodyStyle>
      <a:lvl1pPr marL="342912" indent="-342912" algn="l" rtl="0" eaLnBrk="0" fontAlgn="base" hangingPunct="0">
        <a:spcBef>
          <a:spcPct val="20000"/>
        </a:spcBef>
        <a:spcAft>
          <a:spcPct val="0"/>
        </a:spcAft>
        <a:buClr>
          <a:schemeClr val="hlink"/>
        </a:buClr>
        <a:buSzPct val="70000"/>
        <a:buFont typeface="Wingdings" panose="05000000000000000000" pitchFamily="2" charset="2"/>
        <a:buChar char="n"/>
        <a:defRPr sz="2401">
          <a:solidFill>
            <a:schemeClr val="tx1"/>
          </a:solidFill>
          <a:effectLst>
            <a:outerShdw blurRad="38100" dist="38100" dir="2700000" algn="tl">
              <a:srgbClr val="000000"/>
            </a:outerShdw>
          </a:effectLst>
          <a:latin typeface="+mn-lt"/>
          <a:ea typeface="ＭＳ Ｐゴシック" panose="020B0600070205080204" pitchFamily="34" charset="-128"/>
          <a:cs typeface="+mn-cs"/>
        </a:defRPr>
      </a:lvl1pPr>
      <a:lvl2pPr marL="742976" indent="-285759" algn="l" rtl="0" eaLnBrk="0" fontAlgn="base" hangingPunct="0">
        <a:spcBef>
          <a:spcPct val="20000"/>
        </a:spcBef>
        <a:spcAft>
          <a:spcPct val="0"/>
        </a:spcAft>
        <a:buClr>
          <a:schemeClr val="accent2"/>
        </a:buClr>
        <a:buSzPct val="70000"/>
        <a:buFont typeface="Wingdings" panose="05000000000000000000" pitchFamily="2" charset="2"/>
        <a:buChar char="n"/>
        <a:defRPr sz="2200">
          <a:solidFill>
            <a:schemeClr val="tx1"/>
          </a:solidFill>
          <a:effectLst>
            <a:outerShdw blurRad="38100" dist="38100" dir="2700000" algn="tl">
              <a:srgbClr val="000000"/>
            </a:outerShdw>
          </a:effectLst>
          <a:latin typeface="+mn-lt"/>
          <a:ea typeface="ＭＳ Ｐゴシック" pitchFamily="-65" charset="-128"/>
        </a:defRPr>
      </a:lvl2pPr>
      <a:lvl3pPr marL="1143040" indent="-228608" algn="l" rtl="0" eaLnBrk="0" fontAlgn="base" hangingPunct="0">
        <a:spcBef>
          <a:spcPct val="20000"/>
        </a:spcBef>
        <a:spcAft>
          <a:spcPct val="0"/>
        </a:spcAft>
        <a:buClr>
          <a:schemeClr val="tx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ＭＳ Ｐゴシック" pitchFamily="-65" charset="-128"/>
        </a:defRPr>
      </a:lvl3pPr>
      <a:lvl4pPr marL="1600254" indent="-228608" algn="l" rtl="0" eaLnBrk="0" fontAlgn="base" hangingPunct="0">
        <a:spcBef>
          <a:spcPct val="20000"/>
        </a:spcBef>
        <a:spcAft>
          <a:spcPct val="0"/>
        </a:spcAft>
        <a:buClr>
          <a:schemeClr val="accent2"/>
        </a:buClr>
        <a:buSzPct val="70000"/>
        <a:buFont typeface="Wingdings" panose="05000000000000000000" pitchFamily="2" charset="2"/>
        <a:buChar char="n"/>
        <a:defRPr>
          <a:solidFill>
            <a:schemeClr val="tx1"/>
          </a:solidFill>
          <a:effectLst>
            <a:outerShdw blurRad="38100" dist="38100" dir="2700000" algn="tl">
              <a:srgbClr val="000000"/>
            </a:outerShdw>
          </a:effectLst>
          <a:latin typeface="+mn-lt"/>
          <a:ea typeface="ＭＳ Ｐゴシック" pitchFamily="-65" charset="-128"/>
        </a:defRPr>
      </a:lvl4pPr>
      <a:lvl5pPr marL="2057470" indent="-228608" algn="l" rtl="0" eaLnBrk="0" fontAlgn="base" hangingPunct="0">
        <a:spcBef>
          <a:spcPct val="20000"/>
        </a:spcBef>
        <a:spcAft>
          <a:spcPct val="0"/>
        </a:spcAft>
        <a:buClr>
          <a:schemeClr val="hlink"/>
        </a:buClr>
        <a:buSzPct val="70000"/>
        <a:buFont typeface="Wingdings" panose="05000000000000000000" pitchFamily="2" charset="2"/>
        <a:buChar char="n"/>
        <a:defRPr sz="1600">
          <a:solidFill>
            <a:schemeClr val="tx1"/>
          </a:solidFill>
          <a:effectLst>
            <a:outerShdw blurRad="38100" dist="38100" dir="2700000" algn="tl">
              <a:srgbClr val="000000"/>
            </a:outerShdw>
          </a:effectLst>
          <a:latin typeface="+mn-lt"/>
          <a:ea typeface="ＭＳ Ｐゴシック" pitchFamily="-65" charset="-128"/>
        </a:defRPr>
      </a:lvl5pPr>
      <a:lvl6pPr marL="2514685"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6pPr>
      <a:lvl7pPr marL="2971901"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7pPr>
      <a:lvl8pPr marL="3429117"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8pPr>
      <a:lvl9pPr marL="3886332"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9pPr>
    </p:bodyStyle>
    <p:otherStyle>
      <a:defPPr>
        <a:defRPr lang="en-US"/>
      </a:defPPr>
      <a:lvl1pPr marL="0" algn="l" defTabSz="457215" rtl="0" eaLnBrk="1" latinLnBrk="0" hangingPunct="1">
        <a:defRPr sz="1800" kern="1200">
          <a:solidFill>
            <a:schemeClr val="tx1"/>
          </a:solidFill>
          <a:latin typeface="+mn-lt"/>
          <a:ea typeface="+mn-ea"/>
          <a:cs typeface="+mn-cs"/>
        </a:defRPr>
      </a:lvl1pPr>
      <a:lvl2pPr marL="457215" algn="l" defTabSz="457215" rtl="0" eaLnBrk="1" latinLnBrk="0" hangingPunct="1">
        <a:defRPr sz="1800" kern="1200">
          <a:solidFill>
            <a:schemeClr val="tx1"/>
          </a:solidFill>
          <a:latin typeface="+mn-lt"/>
          <a:ea typeface="+mn-ea"/>
          <a:cs typeface="+mn-cs"/>
        </a:defRPr>
      </a:lvl2pPr>
      <a:lvl3pPr marL="914431" algn="l" defTabSz="457215" rtl="0" eaLnBrk="1" latinLnBrk="0" hangingPunct="1">
        <a:defRPr sz="1800" kern="1200">
          <a:solidFill>
            <a:schemeClr val="tx1"/>
          </a:solidFill>
          <a:latin typeface="+mn-lt"/>
          <a:ea typeface="+mn-ea"/>
          <a:cs typeface="+mn-cs"/>
        </a:defRPr>
      </a:lvl3pPr>
      <a:lvl4pPr marL="1371646" algn="l" defTabSz="457215" rtl="0" eaLnBrk="1" latinLnBrk="0" hangingPunct="1">
        <a:defRPr sz="1800" kern="1200">
          <a:solidFill>
            <a:schemeClr val="tx1"/>
          </a:solidFill>
          <a:latin typeface="+mn-lt"/>
          <a:ea typeface="+mn-ea"/>
          <a:cs typeface="+mn-cs"/>
        </a:defRPr>
      </a:lvl4pPr>
      <a:lvl5pPr marL="1828862" algn="l" defTabSz="457215" rtl="0" eaLnBrk="1" latinLnBrk="0" hangingPunct="1">
        <a:defRPr sz="1800" kern="1200">
          <a:solidFill>
            <a:schemeClr val="tx1"/>
          </a:solidFill>
          <a:latin typeface="+mn-lt"/>
          <a:ea typeface="+mn-ea"/>
          <a:cs typeface="+mn-cs"/>
        </a:defRPr>
      </a:lvl5pPr>
      <a:lvl6pPr marL="2286077" algn="l" defTabSz="457215" rtl="0" eaLnBrk="1" latinLnBrk="0" hangingPunct="1">
        <a:defRPr sz="1800" kern="1200">
          <a:solidFill>
            <a:schemeClr val="tx1"/>
          </a:solidFill>
          <a:latin typeface="+mn-lt"/>
          <a:ea typeface="+mn-ea"/>
          <a:cs typeface="+mn-cs"/>
        </a:defRPr>
      </a:lvl6pPr>
      <a:lvl7pPr marL="2743294" algn="l" defTabSz="457215" rtl="0" eaLnBrk="1" latinLnBrk="0" hangingPunct="1">
        <a:defRPr sz="1800" kern="1200">
          <a:solidFill>
            <a:schemeClr val="tx1"/>
          </a:solidFill>
          <a:latin typeface="+mn-lt"/>
          <a:ea typeface="+mn-ea"/>
          <a:cs typeface="+mn-cs"/>
        </a:defRPr>
      </a:lvl7pPr>
      <a:lvl8pPr marL="3200508" algn="l" defTabSz="457215" rtl="0" eaLnBrk="1" latinLnBrk="0" hangingPunct="1">
        <a:defRPr sz="1800" kern="1200">
          <a:solidFill>
            <a:schemeClr val="tx1"/>
          </a:solidFill>
          <a:latin typeface="+mn-lt"/>
          <a:ea typeface="+mn-ea"/>
          <a:cs typeface="+mn-cs"/>
        </a:defRPr>
      </a:lvl8pPr>
      <a:lvl9pPr marL="3657724" algn="l" defTabSz="45721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3" Type="http://schemas.openxmlformats.org/officeDocument/2006/relationships/hyperlink" Target="http://www.parkplanning.nps.gov/pike"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parkplanning.nps.gov/pike"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42.xml.rels><?xml version="1.0" encoding="UTF-8" standalone="yes"?>
<Relationships xmlns="http://schemas.openxmlformats.org/package/2006/relationships"><Relationship Id="rId3" Type="http://schemas.openxmlformats.org/officeDocument/2006/relationships/hyperlink" Target="http://www.parkplanning.nps.gov/pike"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43.xml.rels><?xml version="1.0" encoding="UTF-8" standalone="yes"?>
<Relationships xmlns="http://schemas.openxmlformats.org/package/2006/relationships"><Relationship Id="rId3" Type="http://schemas.openxmlformats.org/officeDocument/2006/relationships/hyperlink" Target="http://www.parkplanning.nps.gov/pike"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44.xml.rels><?xml version="1.0" encoding="UTF-8" standalone="yes"?>
<Relationships xmlns="http://schemas.openxmlformats.org/package/2006/relationships"><Relationship Id="rId3" Type="http://schemas.openxmlformats.org/officeDocument/2006/relationships/hyperlink" Target="http://www.parkplanning.nps.gov/pike"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parkplanning.nps.gov/pike"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www.tinyurl.com/ynxdsfrn"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4" name="Rectangle 4">
            <a:extLst>
              <a:ext uri="{FF2B5EF4-FFF2-40B4-BE49-F238E27FC236}">
                <a16:creationId xmlns:a16="http://schemas.microsoft.com/office/drawing/2014/main" id="{3BEC80C9-6E12-466F-BABC-F93C5148FCAD}"/>
              </a:ext>
            </a:extLst>
          </p:cNvPr>
          <p:cNvSpPr>
            <a:spLocks noGrp="1" noChangeArrowheads="1"/>
          </p:cNvSpPr>
          <p:nvPr>
            <p:ph type="ctrTitle"/>
          </p:nvPr>
        </p:nvSpPr>
        <p:spPr>
          <a:xfrm>
            <a:off x="703307" y="614883"/>
            <a:ext cx="8200528" cy="1447800"/>
          </a:xfrm>
        </p:spPr>
        <p:txBody>
          <a:bodyPr/>
          <a:lstStyle/>
          <a:p>
            <a:pPr eaLnBrk="1" hangingPunct="1">
              <a:defRPr/>
            </a:pPr>
            <a:r>
              <a:rPr lang="es-MX" altLang="en-US" sz="4000" dirty="0">
                <a:latin typeface="Times New Roman" panose="02020603050405020304" pitchFamily="18" charset="0"/>
                <a:cs typeface="Times New Roman" panose="02020603050405020304" pitchFamily="18" charset="0"/>
              </a:rPr>
              <a:t>Estudio de viabilidad del </a:t>
            </a:r>
            <a:br>
              <a:rPr lang="es-MX" altLang="en-US" sz="4000" dirty="0">
                <a:latin typeface="Times New Roman" panose="02020603050405020304" pitchFamily="18" charset="0"/>
                <a:cs typeface="Times New Roman" panose="02020603050405020304" pitchFamily="18" charset="0"/>
              </a:rPr>
            </a:br>
            <a:r>
              <a:rPr lang="es-MX" altLang="en-US" sz="4000" dirty="0">
                <a:latin typeface="Times New Roman" panose="02020603050405020304" pitchFamily="18" charset="0"/>
                <a:cs typeface="Times New Roman" panose="02020603050405020304" pitchFamily="18" charset="0"/>
              </a:rPr>
              <a:t>Sendero Histórico Nacional Pike</a:t>
            </a:r>
            <a:endParaRPr lang="en-US" altLang="en-US" sz="4000" dirty="0">
              <a:latin typeface="Times New Roman" panose="02020603050405020304" pitchFamily="18" charset="0"/>
              <a:cs typeface="Times New Roman" panose="02020603050405020304" pitchFamily="18" charset="0"/>
            </a:endParaRPr>
          </a:p>
        </p:txBody>
      </p:sp>
      <p:sp>
        <p:nvSpPr>
          <p:cNvPr id="76807" name="Text Box 7">
            <a:extLst>
              <a:ext uri="{FF2B5EF4-FFF2-40B4-BE49-F238E27FC236}">
                <a16:creationId xmlns:a16="http://schemas.microsoft.com/office/drawing/2014/main" id="{E01F9526-4581-4A93-A999-CD2A732D3D2D}"/>
              </a:ext>
              <a:ext uri="{C183D7F6-B498-43B3-948B-1728B52AA6E4}">
                <adec:decorative xmlns:adec="http://schemas.microsoft.com/office/drawing/2017/decorative" val="0"/>
              </a:ext>
            </a:extLst>
          </p:cNvPr>
          <p:cNvSpPr txBox="1">
            <a:spLocks noChangeArrowheads="1"/>
          </p:cNvSpPr>
          <p:nvPr/>
        </p:nvSpPr>
        <p:spPr bwMode="auto">
          <a:xfrm>
            <a:off x="6515101" y="563602"/>
            <a:ext cx="5676900" cy="723403"/>
          </a:xfrm>
          <a:prstGeom prst="rect">
            <a:avLst/>
          </a:prstGeom>
          <a:noFill/>
          <a:ln w="9525">
            <a:noFill/>
            <a:miter lim="800000"/>
            <a:headEnd/>
            <a:tailEnd/>
          </a:ln>
          <a:effectLst/>
        </p:spPr>
        <p:txBody>
          <a:bodyPr wrap="square">
            <a:spAutoFit/>
          </a:bodyPr>
          <a:lstStyle>
            <a:lvl1pPr>
              <a:defRPr sz="2400">
                <a:solidFill>
                  <a:schemeClr val="tx1"/>
                </a:solidFill>
                <a:latin typeface="Garamond" panose="02020404030301010803" pitchFamily="18" charset="0"/>
                <a:ea typeface="ＭＳ Ｐゴシック" panose="020B0600070205080204" pitchFamily="34" charset="-128"/>
              </a:defRPr>
            </a:lvl1pPr>
            <a:lvl2pPr marL="37931725" indent="-37474525">
              <a:defRPr sz="2400">
                <a:solidFill>
                  <a:schemeClr val="tx1"/>
                </a:solidFill>
                <a:latin typeface="Garamond" panose="02020404030301010803" pitchFamily="18" charset="0"/>
                <a:ea typeface="ＭＳ Ｐゴシック" panose="020B0600070205080204" pitchFamily="34" charset="-128"/>
              </a:defRPr>
            </a:lvl2pPr>
            <a:lvl3pPr>
              <a:defRPr sz="2400">
                <a:solidFill>
                  <a:schemeClr val="tx1"/>
                </a:solidFill>
                <a:latin typeface="Garamond" panose="02020404030301010803" pitchFamily="18" charset="0"/>
                <a:ea typeface="ＭＳ Ｐゴシック" panose="020B0600070205080204" pitchFamily="34" charset="-128"/>
              </a:defRPr>
            </a:lvl3pPr>
            <a:lvl4pPr>
              <a:defRPr sz="2400">
                <a:solidFill>
                  <a:schemeClr val="tx1"/>
                </a:solidFill>
                <a:latin typeface="Garamond" panose="02020404030301010803" pitchFamily="18" charset="0"/>
                <a:ea typeface="ＭＳ Ｐゴシック" panose="020B0600070205080204" pitchFamily="34" charset="-128"/>
              </a:defRPr>
            </a:lvl4pPr>
            <a:lvl5pPr>
              <a:defRPr sz="2400">
                <a:solidFill>
                  <a:schemeClr val="tx1"/>
                </a:solidFill>
                <a:latin typeface="Garamond" panose="02020404030301010803"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9pPr>
          </a:lstStyle>
          <a:p>
            <a:pPr eaLnBrk="0" fontAlgn="base" hangingPunct="0">
              <a:spcBef>
                <a:spcPct val="0"/>
              </a:spcBef>
              <a:spcAft>
                <a:spcPct val="0"/>
              </a:spcAft>
              <a:defRPr/>
            </a:pPr>
            <a:r>
              <a:rPr lang="en-US" altLang="en-US" sz="1600" dirty="0" err="1">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Senderos</a:t>
            </a:r>
            <a:r>
              <a:rPr lang="en-US" altLang="en-US" sz="1600" dirty="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 </a:t>
            </a:r>
            <a:r>
              <a:rPr lang="en-US" altLang="en-US" sz="1600" dirty="0" err="1">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Nacionales</a:t>
            </a:r>
            <a:r>
              <a:rPr lang="en-US" altLang="en-US" sz="1600" dirty="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 - </a:t>
            </a:r>
            <a:r>
              <a:rPr lang="en-US" altLang="en-US" sz="1600" dirty="0" err="1">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Servicio</a:t>
            </a:r>
            <a:r>
              <a:rPr lang="en-US" altLang="en-US" sz="1600" dirty="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 de </a:t>
            </a:r>
            <a:r>
              <a:rPr lang="en-US" altLang="en-US" sz="1600" dirty="0" err="1">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Parques</a:t>
            </a:r>
            <a:r>
              <a:rPr lang="en-US" altLang="en-US" sz="1600" dirty="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 </a:t>
            </a:r>
            <a:r>
              <a:rPr lang="en-US" altLang="en-US" sz="1600" dirty="0" err="1">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Nacionales</a:t>
            </a:r>
            <a:endParaRPr lang="en-US" altLang="en-US" sz="1600" dirty="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endParaRPr>
          </a:p>
          <a:p>
            <a:pPr eaLnBrk="0" fontAlgn="base" hangingPunct="0">
              <a:spcBef>
                <a:spcPct val="0"/>
              </a:spcBef>
              <a:spcAft>
                <a:spcPct val="0"/>
              </a:spcAft>
              <a:defRPr/>
            </a:pPr>
            <a:r>
              <a:rPr lang="en-US" altLang="en-US" sz="1600" dirty="0" err="1">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Departmento</a:t>
            </a:r>
            <a:r>
              <a:rPr lang="en-US" altLang="en-US" sz="1600" dirty="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 del Interior de EE. </a:t>
            </a:r>
            <a:r>
              <a:rPr lang="en-US" altLang="en-US" sz="1600" dirty="0" err="1">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UU</a:t>
            </a:r>
            <a:r>
              <a:rPr lang="en-US" altLang="en-US" sz="1600" dirty="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a:t>
            </a:r>
          </a:p>
          <a:p>
            <a:pPr eaLnBrk="0" fontAlgn="base" hangingPunct="0">
              <a:spcBef>
                <a:spcPct val="0"/>
              </a:spcBef>
              <a:spcAft>
                <a:spcPct val="0"/>
              </a:spcAft>
              <a:defRPr/>
            </a:pPr>
            <a:endParaRPr lang="en-US" altLang="en-US" sz="901" dirty="0">
              <a:solidFill>
                <a:srgbClr val="FFFFFF"/>
              </a:solidFill>
              <a:effectLst>
                <a:outerShdw blurRad="38100" dist="38100" dir="2700000" algn="tl">
                  <a:srgbClr val="000000"/>
                </a:outerShdw>
              </a:effectLst>
              <a:latin typeface="Frutiger LT Std 55 Roman" panose="020B0602020204020204" pitchFamily="34" charset="0"/>
            </a:endParaRPr>
          </a:p>
        </p:txBody>
      </p:sp>
      <p:pic>
        <p:nvPicPr>
          <p:cNvPr id="4099" name="Picture 6" descr="logo de Servicio de Parques Nacionales ">
            <a:extLst>
              <a:ext uri="{FF2B5EF4-FFF2-40B4-BE49-F238E27FC236}">
                <a16:creationId xmlns:a16="http://schemas.microsoft.com/office/drawing/2014/main" id="{DDB3FFB9-DDBA-4D92-9698-C4AC9F3A335C}"/>
              </a:ext>
              <a:ext uri="{C183D7F6-B498-43B3-948B-1728B52AA6E4}">
                <adec:decorative xmlns:adec="http://schemas.microsoft.com/office/drawing/2017/decorative" val="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21385" y="1002718"/>
            <a:ext cx="707064" cy="923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E591D0C4-D3D7-4180-A1CB-8CD3CA05E75B}"/>
              </a:ext>
            </a:extLst>
          </p:cNvPr>
          <p:cNvSpPr/>
          <p:nvPr/>
        </p:nvSpPr>
        <p:spPr>
          <a:xfrm>
            <a:off x="338399" y="2147128"/>
            <a:ext cx="5757601" cy="400110"/>
          </a:xfrm>
          <a:prstGeom prst="rect">
            <a:avLst/>
          </a:prstGeom>
        </p:spPr>
        <p:txBody>
          <a:bodyPr wrap="square">
            <a:spAutoFit/>
          </a:bodyPr>
          <a:lstStyle/>
          <a:p>
            <a:pPr eaLnBrk="0" fontAlgn="base" hangingPunct="0">
              <a:spcBef>
                <a:spcPct val="0"/>
              </a:spcBef>
              <a:spcAft>
                <a:spcPct val="0"/>
              </a:spcAft>
              <a:defRPr/>
            </a:pPr>
            <a:r>
              <a:rPr lang="es-ES" altLang="en-US" sz="2000" b="1" dirty="0">
                <a:solidFill>
                  <a:srgbClr val="FFFFFF"/>
                </a:solidFill>
                <a:latin typeface="Arial" panose="020B0604020202020204" pitchFamily="34" charset="0"/>
                <a:ea typeface="ＭＳ Ｐゴシック" panose="020B0600070205080204" pitchFamily="34" charset="-128"/>
                <a:cs typeface="Arial" panose="020B0604020202020204" pitchFamily="34" charset="0"/>
              </a:rPr>
              <a:t>¡BIENVENIDO! </a:t>
            </a:r>
            <a:r>
              <a:rPr lang="es-ES" altLang="en-U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rPr>
              <a:t>La reunión comenzará en breve.</a:t>
            </a:r>
          </a:p>
        </p:txBody>
      </p:sp>
      <p:sp>
        <p:nvSpPr>
          <p:cNvPr id="12" name="Rectangle 11">
            <a:extLst>
              <a:ext uri="{FF2B5EF4-FFF2-40B4-BE49-F238E27FC236}">
                <a16:creationId xmlns:a16="http://schemas.microsoft.com/office/drawing/2014/main" id="{46F79E1C-6A78-4979-8B48-2AFE0250F518}"/>
              </a:ext>
            </a:extLst>
          </p:cNvPr>
          <p:cNvSpPr/>
          <p:nvPr/>
        </p:nvSpPr>
        <p:spPr>
          <a:xfrm>
            <a:off x="338399" y="2831873"/>
            <a:ext cx="5757601" cy="430887"/>
          </a:xfrm>
          <a:prstGeom prst="rect">
            <a:avLst/>
          </a:prstGeom>
        </p:spPr>
        <p:txBody>
          <a:bodyPr wrap="square">
            <a:spAutoFit/>
          </a:bodyPr>
          <a:lstStyle/>
          <a:p>
            <a:pPr marL="0" indent="0" eaLnBrk="1" hangingPunct="1">
              <a:buClr>
                <a:schemeClr val="tx1"/>
              </a:buClr>
              <a:buNone/>
              <a:defRPr/>
            </a:pPr>
            <a:r>
              <a:rPr lang="en-US" sz="2200" b="1" kern="0" dirty="0">
                <a:latin typeface="Arial" panose="020B0604020202020204" pitchFamily="34" charset="0"/>
                <a:cs typeface="Arial" panose="020B0604020202020204" pitchFamily="34" charset="0"/>
              </a:rPr>
              <a:t>Active la </a:t>
            </a:r>
            <a:r>
              <a:rPr lang="en-US" sz="2200" b="1" kern="0" dirty="0" err="1">
                <a:latin typeface="Arial" panose="020B0604020202020204" pitchFamily="34" charset="0"/>
                <a:cs typeface="Arial" panose="020B0604020202020204" pitchFamily="34" charset="0"/>
              </a:rPr>
              <a:t>Traducción</a:t>
            </a:r>
            <a:r>
              <a:rPr lang="en-US" sz="2200" b="1" kern="0" dirty="0">
                <a:latin typeface="Arial" panose="020B0604020202020204" pitchFamily="34" charset="0"/>
                <a:cs typeface="Arial" panose="020B0604020202020204" pitchFamily="34" charset="0"/>
              </a:rPr>
              <a:t> al </a:t>
            </a:r>
            <a:r>
              <a:rPr lang="en-US" sz="2200" b="1" kern="0" dirty="0" err="1">
                <a:latin typeface="Arial" panose="020B0604020202020204" pitchFamily="34" charset="0"/>
                <a:cs typeface="Arial" panose="020B0604020202020204" pitchFamily="34" charset="0"/>
              </a:rPr>
              <a:t>Español</a:t>
            </a:r>
            <a:endParaRPr lang="en-US" sz="2200" b="1" kern="0" dirty="0">
              <a:latin typeface="Arial" panose="020B0604020202020204" pitchFamily="34" charset="0"/>
              <a:cs typeface="Arial" panose="020B0604020202020204" pitchFamily="34" charset="0"/>
            </a:endParaRPr>
          </a:p>
        </p:txBody>
      </p:sp>
      <p:sp>
        <p:nvSpPr>
          <p:cNvPr id="9" name="Rectangle 7">
            <a:extLst>
              <a:ext uri="{FF2B5EF4-FFF2-40B4-BE49-F238E27FC236}">
                <a16:creationId xmlns:a16="http://schemas.microsoft.com/office/drawing/2014/main" id="{DDEE2422-B15A-4049-B4EE-0D1717AC2606}"/>
              </a:ext>
            </a:extLst>
          </p:cNvPr>
          <p:cNvSpPr txBox="1">
            <a:spLocks noChangeArrowheads="1"/>
          </p:cNvSpPr>
          <p:nvPr/>
        </p:nvSpPr>
        <p:spPr bwMode="auto">
          <a:xfrm>
            <a:off x="338399" y="3254319"/>
            <a:ext cx="3925257" cy="228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12" indent="-342912" algn="l" rtl="0" eaLnBrk="0" fontAlgn="base" hangingPunct="0">
              <a:spcBef>
                <a:spcPct val="20000"/>
              </a:spcBef>
              <a:spcAft>
                <a:spcPct val="0"/>
              </a:spcAft>
              <a:buClr>
                <a:schemeClr val="hlink"/>
              </a:buClr>
              <a:buSzPct val="70000"/>
              <a:buFont typeface="Wingdings" panose="05000000000000000000" pitchFamily="2" charset="2"/>
              <a:buChar char="n"/>
              <a:defRPr sz="2401">
                <a:solidFill>
                  <a:schemeClr val="tx1"/>
                </a:solidFill>
                <a:effectLst>
                  <a:outerShdw blurRad="38100" dist="38100" dir="2700000" algn="tl">
                    <a:srgbClr val="000000"/>
                  </a:outerShdw>
                </a:effectLst>
                <a:latin typeface="+mn-lt"/>
                <a:ea typeface="ＭＳ Ｐゴシック" panose="020B0600070205080204" pitchFamily="34" charset="-128"/>
                <a:cs typeface="+mn-cs"/>
              </a:defRPr>
            </a:lvl1pPr>
            <a:lvl2pPr marL="742976" indent="-285759" algn="l" rtl="0" eaLnBrk="0" fontAlgn="base" hangingPunct="0">
              <a:spcBef>
                <a:spcPct val="20000"/>
              </a:spcBef>
              <a:spcAft>
                <a:spcPct val="0"/>
              </a:spcAft>
              <a:buClr>
                <a:schemeClr val="accent2"/>
              </a:buClr>
              <a:buSzPct val="70000"/>
              <a:buFont typeface="Wingdings" panose="05000000000000000000" pitchFamily="2" charset="2"/>
              <a:buChar char="n"/>
              <a:defRPr sz="2200">
                <a:solidFill>
                  <a:schemeClr val="tx1"/>
                </a:solidFill>
                <a:effectLst>
                  <a:outerShdw blurRad="38100" dist="38100" dir="2700000" algn="tl">
                    <a:srgbClr val="000000"/>
                  </a:outerShdw>
                </a:effectLst>
                <a:latin typeface="+mn-lt"/>
                <a:ea typeface="ＭＳ Ｐゴシック" pitchFamily="-65" charset="-128"/>
              </a:defRPr>
            </a:lvl2pPr>
            <a:lvl3pPr marL="1143040" indent="-228608" algn="l" rtl="0" eaLnBrk="0" fontAlgn="base" hangingPunct="0">
              <a:spcBef>
                <a:spcPct val="20000"/>
              </a:spcBef>
              <a:spcAft>
                <a:spcPct val="0"/>
              </a:spcAft>
              <a:buClr>
                <a:schemeClr val="tx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ＭＳ Ｐゴシック" pitchFamily="-65" charset="-128"/>
              </a:defRPr>
            </a:lvl3pPr>
            <a:lvl4pPr marL="1600254" indent="-228608" algn="l" rtl="0" eaLnBrk="0" fontAlgn="base" hangingPunct="0">
              <a:spcBef>
                <a:spcPct val="20000"/>
              </a:spcBef>
              <a:spcAft>
                <a:spcPct val="0"/>
              </a:spcAft>
              <a:buClr>
                <a:schemeClr val="accent2"/>
              </a:buClr>
              <a:buSzPct val="70000"/>
              <a:buFont typeface="Wingdings" panose="05000000000000000000" pitchFamily="2" charset="2"/>
              <a:buChar char="n"/>
              <a:defRPr>
                <a:solidFill>
                  <a:schemeClr val="tx1"/>
                </a:solidFill>
                <a:effectLst>
                  <a:outerShdw blurRad="38100" dist="38100" dir="2700000" algn="tl">
                    <a:srgbClr val="000000"/>
                  </a:outerShdw>
                </a:effectLst>
                <a:latin typeface="+mn-lt"/>
                <a:ea typeface="ＭＳ Ｐゴシック" pitchFamily="-65" charset="-128"/>
              </a:defRPr>
            </a:lvl4pPr>
            <a:lvl5pPr marL="2057470" indent="-228608" algn="l" rtl="0" eaLnBrk="0" fontAlgn="base" hangingPunct="0">
              <a:spcBef>
                <a:spcPct val="20000"/>
              </a:spcBef>
              <a:spcAft>
                <a:spcPct val="0"/>
              </a:spcAft>
              <a:buClr>
                <a:schemeClr val="hlink"/>
              </a:buClr>
              <a:buSzPct val="70000"/>
              <a:buFont typeface="Wingdings" panose="05000000000000000000" pitchFamily="2" charset="2"/>
              <a:buChar char="n"/>
              <a:defRPr sz="1600">
                <a:solidFill>
                  <a:schemeClr val="tx1"/>
                </a:solidFill>
                <a:effectLst>
                  <a:outerShdw blurRad="38100" dist="38100" dir="2700000" algn="tl">
                    <a:srgbClr val="000000"/>
                  </a:outerShdw>
                </a:effectLst>
                <a:latin typeface="+mn-lt"/>
                <a:ea typeface="ＭＳ Ｐゴシック" pitchFamily="-65" charset="-128"/>
              </a:defRPr>
            </a:lvl5pPr>
            <a:lvl6pPr marL="2514685"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6pPr>
            <a:lvl7pPr marL="2971901"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7pPr>
            <a:lvl8pPr marL="3429117"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8pPr>
            <a:lvl9pPr marL="3886332"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9pPr>
          </a:lstStyle>
          <a:p>
            <a:pPr eaLnBrk="1" hangingPunct="1">
              <a:buClr>
                <a:schemeClr val="tx1"/>
              </a:buClr>
              <a:buSzPct val="100000"/>
              <a:buFont typeface="Arial" panose="020B0604020202020204" pitchFamily="34" charset="0"/>
              <a:buChar char="•"/>
              <a:defRPr/>
            </a:pPr>
            <a:r>
              <a:rPr lang="es-E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De </a:t>
            </a:r>
            <a:r>
              <a:rPr lang="es-E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click</a:t>
            </a:r>
            <a:r>
              <a:rPr lang="es-E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en “</a:t>
            </a:r>
            <a:r>
              <a:rPr lang="es-E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Interpretation</a:t>
            </a:r>
            <a:r>
              <a:rPr lang="es-E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y seleccione “</a:t>
            </a:r>
            <a:r>
              <a:rPr lang="es-E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Spanish</a:t>
            </a:r>
            <a:r>
              <a:rPr lang="es-E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p>
          <a:p>
            <a:pPr eaLnBrk="1" hangingPunct="1">
              <a:buClr>
                <a:schemeClr val="tx1"/>
              </a:buClr>
              <a:buSzPct val="100000"/>
              <a:buFont typeface="Arial" panose="020B0604020202020204" pitchFamily="34" charset="0"/>
              <a:buChar char="•"/>
              <a:defRPr/>
            </a:pPr>
            <a:r>
              <a:rPr lang="es-E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Puede silenciar todo el audio original o seguir escuchando a los hablantes en inglés a bajo volumen en segundo plano.</a:t>
            </a:r>
          </a:p>
        </p:txBody>
      </p:sp>
      <p:pic>
        <p:nvPicPr>
          <p:cNvPr id="11" name="Picture 10" descr="Captura de pantalla de la computadora de click en “Interpretation” y seleccione “Spanish”.">
            <a:extLst>
              <a:ext uri="{FF2B5EF4-FFF2-40B4-BE49-F238E27FC236}">
                <a16:creationId xmlns:a16="http://schemas.microsoft.com/office/drawing/2014/main" id="{E08B5164-0877-497C-A8CB-BDF0A06D95D0}"/>
              </a:ext>
            </a:extLst>
          </p:cNvPr>
          <p:cNvPicPr>
            <a:picLocks noChangeAspect="1"/>
          </p:cNvPicPr>
          <p:nvPr/>
        </p:nvPicPr>
        <p:blipFill rotWithShape="1">
          <a:blip r:embed="rId4"/>
          <a:srcRect r="19774"/>
          <a:stretch/>
        </p:blipFill>
        <p:spPr>
          <a:xfrm>
            <a:off x="4263656" y="3375764"/>
            <a:ext cx="1530178" cy="1867195"/>
          </a:xfrm>
          <a:prstGeom prst="rect">
            <a:avLst/>
          </a:prstGeom>
        </p:spPr>
      </p:pic>
      <p:cxnSp>
        <p:nvCxnSpPr>
          <p:cNvPr id="15" name="Straight Arrow Connector 14">
            <a:extLst>
              <a:ext uri="{FF2B5EF4-FFF2-40B4-BE49-F238E27FC236}">
                <a16:creationId xmlns:a16="http://schemas.microsoft.com/office/drawing/2014/main" id="{D529AF5B-A3FF-498C-8566-6B7F9DF49229}"/>
              </a:ext>
              <a:ext uri="{C183D7F6-B498-43B3-948B-1728B52AA6E4}">
                <adec:decorative xmlns:adec="http://schemas.microsoft.com/office/drawing/2017/decorative" val="1"/>
              </a:ext>
            </a:extLst>
          </p:cNvPr>
          <p:cNvCxnSpPr>
            <a:cxnSpLocks/>
          </p:cNvCxnSpPr>
          <p:nvPr/>
        </p:nvCxnSpPr>
        <p:spPr bwMode="auto">
          <a:xfrm flipV="1">
            <a:off x="3764567" y="4514248"/>
            <a:ext cx="681029" cy="559956"/>
          </a:xfrm>
          <a:prstGeom prst="straightConnector1">
            <a:avLst/>
          </a:prstGeom>
          <a:solidFill>
            <a:schemeClr val="accent1"/>
          </a:solidFill>
          <a:ln w="22225" cap="flat" cmpd="sng" algn="ctr">
            <a:solidFill>
              <a:srgbClr val="FF0000"/>
            </a:solidFill>
            <a:prstDash val="solid"/>
            <a:round/>
            <a:headEnd type="none" w="med" len="med"/>
            <a:tailEnd type="triangle" w="lg" len="lg"/>
          </a:ln>
          <a:effectLst/>
        </p:spPr>
      </p:cxnSp>
      <p:cxnSp>
        <p:nvCxnSpPr>
          <p:cNvPr id="13" name="Straight Arrow Connector 12">
            <a:extLst>
              <a:ext uri="{FF2B5EF4-FFF2-40B4-BE49-F238E27FC236}">
                <a16:creationId xmlns:a16="http://schemas.microsoft.com/office/drawing/2014/main" id="{8CFDE397-9039-4836-A59E-66A1B7510110}"/>
              </a:ext>
              <a:ext uri="{C183D7F6-B498-43B3-948B-1728B52AA6E4}">
                <adec:decorative xmlns:adec="http://schemas.microsoft.com/office/drawing/2017/decorative" val="1"/>
              </a:ext>
            </a:extLst>
          </p:cNvPr>
          <p:cNvCxnSpPr>
            <a:cxnSpLocks/>
          </p:cNvCxnSpPr>
          <p:nvPr/>
        </p:nvCxnSpPr>
        <p:spPr bwMode="auto">
          <a:xfrm>
            <a:off x="3298522" y="3767967"/>
            <a:ext cx="1176503" cy="357466"/>
          </a:xfrm>
          <a:prstGeom prst="straightConnector1">
            <a:avLst/>
          </a:prstGeom>
          <a:solidFill>
            <a:schemeClr val="accent1"/>
          </a:solidFill>
          <a:ln w="22225" cap="flat" cmpd="sng" algn="ctr">
            <a:solidFill>
              <a:srgbClr val="FF0000"/>
            </a:solidFill>
            <a:prstDash val="solid"/>
            <a:round/>
            <a:headEnd type="none" w="med" len="med"/>
            <a:tailEnd type="triangle" w="lg" len="lg"/>
          </a:ln>
          <a:effectLst/>
        </p:spPr>
      </p:cxnSp>
      <p:sp>
        <p:nvSpPr>
          <p:cNvPr id="10" name="Rectangle 9">
            <a:extLst>
              <a:ext uri="{FF2B5EF4-FFF2-40B4-BE49-F238E27FC236}">
                <a16:creationId xmlns:a16="http://schemas.microsoft.com/office/drawing/2014/main" id="{77C19BAD-8C63-4385-B782-A602EF9D0DAE}"/>
              </a:ext>
            </a:extLst>
          </p:cNvPr>
          <p:cNvSpPr/>
          <p:nvPr/>
        </p:nvSpPr>
        <p:spPr>
          <a:xfrm>
            <a:off x="338399" y="5943798"/>
            <a:ext cx="5757601" cy="720710"/>
          </a:xfrm>
          <a:prstGeom prst="rect">
            <a:avLst/>
          </a:prstGeom>
        </p:spPr>
        <p:txBody>
          <a:bodyPr wrap="square">
            <a:spAutoFit/>
          </a:bodyPr>
          <a:lstStyle/>
          <a:p>
            <a:pPr eaLnBrk="0" fontAlgn="base" hangingPunct="0">
              <a:spcBef>
                <a:spcPct val="0"/>
              </a:spcBef>
              <a:spcAft>
                <a:spcPts val="100"/>
              </a:spcAft>
              <a:defRPr/>
            </a:pPr>
            <a:r>
              <a:rPr lang="es-ES" altLang="en-U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rPr>
              <a:t>Cerciórese de que: Todos los participantes </a:t>
            </a:r>
          </a:p>
          <a:p>
            <a:pPr eaLnBrk="0" fontAlgn="base" hangingPunct="0">
              <a:spcBef>
                <a:spcPct val="0"/>
              </a:spcBef>
              <a:spcAft>
                <a:spcPts val="100"/>
              </a:spcAft>
              <a:defRPr/>
            </a:pPr>
            <a:r>
              <a:rPr lang="es-ES" altLang="en-U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rPr>
              <a:t>estén silenciados. La reunión se </a:t>
            </a:r>
            <a:r>
              <a:rPr lang="en-US" sz="2000" dirty="0" err="1">
                <a:solidFill>
                  <a:srgbClr val="FFFFFF"/>
                </a:solidFill>
                <a:latin typeface="Arial" panose="020B0604020202020204" pitchFamily="34" charset="0"/>
                <a:ea typeface="ＭＳ Ｐゴシック" panose="020B0600070205080204" pitchFamily="34" charset="-128"/>
                <a:cs typeface="Arial" panose="020B0604020202020204" pitchFamily="34" charset="0"/>
              </a:rPr>
              <a:t>está</a:t>
            </a:r>
            <a:r>
              <a:rPr lang="es-ES" altLang="en-U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rPr>
              <a:t> grabando.</a:t>
            </a:r>
          </a:p>
        </p:txBody>
      </p:sp>
      <p:pic>
        <p:nvPicPr>
          <p:cNvPr id="4101" name="Picture 7" descr="Pintura de Frederic Remington (1906) titulada, “Zebulon Pike Entering Santa Fe”. La imagen muestra a Pike en un caballo en primer plano, con otros a caballo en el fondo, y residentes de la ciudad parados en las puertas.">
            <a:extLst>
              <a:ext uri="{FF2B5EF4-FFF2-40B4-BE49-F238E27FC236}">
                <a16:creationId xmlns:a16="http://schemas.microsoft.com/office/drawing/2014/main" id="{AA69C0F2-1945-46DF-B6D3-ADCAAAD51B38}"/>
              </a:ext>
              <a:ext uri="{C183D7F6-B498-43B3-948B-1728B52AA6E4}">
                <adec:decorative xmlns:adec="http://schemas.microsoft.com/office/drawing/2017/decorative" val="0"/>
              </a:ext>
            </a:extLst>
          </p:cNvPr>
          <p:cNvPicPr>
            <a:picLocks noChangeAspect="1"/>
          </p:cNvPicPr>
          <p:nvPr/>
        </p:nvPicPr>
        <p:blipFill>
          <a:blip r:embed="rId5">
            <a:extLst>
              <a:ext uri="{28A0092B-C50C-407E-A947-70E740481C1C}">
                <a14:useLocalDpi xmlns:a14="http://schemas.microsoft.com/office/drawing/2010/main" val="0"/>
              </a:ext>
            </a:extLst>
          </a:blip>
          <a:srcRect l="2" t="1936" r="1219"/>
          <a:stretch>
            <a:fillRect/>
          </a:stretch>
        </p:blipFill>
        <p:spPr bwMode="auto">
          <a:xfrm>
            <a:off x="6078445" y="2283125"/>
            <a:ext cx="5440040" cy="3491512"/>
          </a:xfrm>
          <a:prstGeom prst="rect">
            <a:avLst/>
          </a:prstGeom>
          <a:noFill/>
          <a:ln w="28575">
            <a:solidFill>
              <a:schemeClr val="tx1"/>
            </a:solidFill>
            <a:miter lim="800000"/>
            <a:headEnd/>
            <a:tailEnd/>
          </a:ln>
          <a:effectLst>
            <a:outerShdw sx="98000" sy="98000" algn="ctr" rotWithShape="0">
              <a:srgbClr val="000000">
                <a:alpha val="42998"/>
              </a:srgbClr>
            </a:outerShdw>
          </a:effectLst>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4A4911F3-CCAF-434E-AA9E-FDCFC7086DEA}"/>
              </a:ext>
              <a:ext uri="{C183D7F6-B498-43B3-948B-1728B52AA6E4}">
                <adec:decorative xmlns:adec="http://schemas.microsoft.com/office/drawing/2017/decorative" val="0"/>
              </a:ext>
            </a:extLst>
          </p:cNvPr>
          <p:cNvSpPr txBox="1"/>
          <p:nvPr/>
        </p:nvSpPr>
        <p:spPr>
          <a:xfrm>
            <a:off x="6381710" y="5954359"/>
            <a:ext cx="5044250" cy="415498"/>
          </a:xfrm>
          <a:prstGeom prst="rect">
            <a:avLst/>
          </a:prstGeom>
          <a:noFill/>
        </p:spPr>
        <p:txBody>
          <a:bodyPr wrap="square" rtlCol="0">
            <a:spAutoFit/>
          </a:bodyPr>
          <a:lstStyle/>
          <a:p>
            <a:pPr algn="r" eaLnBrk="0" fontAlgn="base" hangingPunct="0">
              <a:spcBef>
                <a:spcPct val="0"/>
              </a:spcBef>
              <a:spcAft>
                <a:spcPct val="0"/>
              </a:spcAft>
            </a:pPr>
            <a:r>
              <a:rPr lang="en-US" sz="1050" dirty="0">
                <a:latin typeface="Frutiger LT Std 45 Light" panose="020B0402020204020204" pitchFamily="34" charset="0"/>
              </a:rPr>
              <a:t>Pintura de Frederic Remington (1906) </a:t>
            </a:r>
            <a:r>
              <a:rPr lang="en-US" sz="1050" dirty="0" err="1">
                <a:latin typeface="Frutiger LT Std 45 Light" panose="020B0402020204020204" pitchFamily="34" charset="0"/>
              </a:rPr>
              <a:t>titulada</a:t>
            </a:r>
            <a:r>
              <a:rPr lang="en-US" sz="1050" dirty="0">
                <a:latin typeface="Frutiger LT Std 45 Light" panose="020B0402020204020204" pitchFamily="34" charset="0"/>
              </a:rPr>
              <a:t>, “Zebulon Pike Entering Santa Fe”</a:t>
            </a:r>
          </a:p>
          <a:p>
            <a:pPr algn="r" eaLnBrk="0" fontAlgn="base" hangingPunct="0">
              <a:spcBef>
                <a:spcPct val="0"/>
              </a:spcBef>
              <a:spcAft>
                <a:spcPct val="0"/>
              </a:spcAft>
            </a:pPr>
            <a:r>
              <a:rPr lang="en-US" sz="1050" dirty="0" err="1">
                <a:solidFill>
                  <a:srgbClr val="FFFFFF"/>
                </a:solidFill>
                <a:latin typeface="Frutiger LT Std 45 Light" panose="020B0402020204020204" pitchFamily="34" charset="0"/>
                <a:ea typeface="ＭＳ Ｐゴシック" panose="020B0600070205080204" pitchFamily="34" charset="-128"/>
              </a:rPr>
              <a:t>Cortesía</a:t>
            </a:r>
            <a:r>
              <a:rPr lang="en-US" sz="1050" dirty="0">
                <a:solidFill>
                  <a:srgbClr val="FFFFFF"/>
                </a:solidFill>
                <a:latin typeface="Frutiger LT Std 45 Light" panose="020B0402020204020204" pitchFamily="34" charset="0"/>
                <a:ea typeface="ＭＳ Ｐゴシック" panose="020B0600070205080204" pitchFamily="34" charset="-128"/>
              </a:rPr>
              <a:t> de la </a:t>
            </a:r>
            <a:r>
              <a:rPr lang="en-US" sz="1050" dirty="0" err="1">
                <a:solidFill>
                  <a:srgbClr val="FFFFFF"/>
                </a:solidFill>
                <a:latin typeface="Frutiger LT Std 45 Light" panose="020B0402020204020204" pitchFamily="34" charset="0"/>
                <a:ea typeface="ＭＳ Ｐゴシック" panose="020B0600070205080204" pitchFamily="34" charset="-128"/>
              </a:rPr>
              <a:t>Biblioteca</a:t>
            </a:r>
            <a:r>
              <a:rPr lang="en-US" sz="1050" dirty="0">
                <a:solidFill>
                  <a:srgbClr val="FFFFFF"/>
                </a:solidFill>
                <a:latin typeface="Frutiger LT Std 45 Light" panose="020B0402020204020204" pitchFamily="34" charset="0"/>
                <a:ea typeface="ＭＳ Ｐゴシック" panose="020B0600070205080204" pitchFamily="34" charset="-128"/>
              </a:rPr>
              <a:t> del </a:t>
            </a:r>
            <a:r>
              <a:rPr lang="en-US" sz="1050" dirty="0" err="1">
                <a:solidFill>
                  <a:srgbClr val="FFFFFF"/>
                </a:solidFill>
                <a:latin typeface="Frutiger LT Std 45 Light" panose="020B0402020204020204" pitchFamily="34" charset="0"/>
                <a:ea typeface="ＭＳ Ｐゴシック" panose="020B0600070205080204" pitchFamily="34" charset="-128"/>
              </a:rPr>
              <a:t>Congreso</a:t>
            </a:r>
            <a:r>
              <a:rPr lang="en-US" sz="1050" dirty="0">
                <a:solidFill>
                  <a:srgbClr val="FFFFFF"/>
                </a:solidFill>
                <a:latin typeface="Frutiger LT Std 55 Roman"/>
                <a:ea typeface="ＭＳ Ｐゴシック" panose="020B0600070205080204" pitchFamily="34" charset="-128"/>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800" y="399738"/>
            <a:ext cx="10464800" cy="685800"/>
          </a:xfrm>
        </p:spPr>
        <p:txBody>
          <a:bodyPr/>
          <a:lstStyle/>
          <a:p>
            <a:r>
              <a:rPr lang="en-US" altLang="en-US" dirty="0">
                <a:latin typeface="Times New Roman" panose="02020603050405020304" pitchFamily="18" charset="0"/>
                <a:cs typeface="Times New Roman" panose="02020603050405020304" pitchFamily="18" charset="0"/>
              </a:rPr>
              <a:t>¿</a:t>
            </a:r>
            <a:r>
              <a:rPr lang="en-US" altLang="en-US" dirty="0" err="1">
                <a:latin typeface="Times New Roman" panose="02020603050405020304" pitchFamily="18" charset="0"/>
                <a:cs typeface="Times New Roman" panose="02020603050405020304" pitchFamily="18" charset="0"/>
              </a:rPr>
              <a:t>Qué</a:t>
            </a:r>
            <a:r>
              <a:rPr lang="en-US" altLang="en-US" dirty="0">
                <a:latin typeface="Times New Roman" panose="02020603050405020304" pitchFamily="18" charset="0"/>
                <a:cs typeface="Times New Roman" panose="02020603050405020304" pitchFamily="18" charset="0"/>
              </a:rPr>
              <a:t> es un </a:t>
            </a:r>
            <a:r>
              <a:rPr lang="en-US" altLang="en-US" dirty="0" err="1">
                <a:latin typeface="Times New Roman" panose="02020603050405020304" pitchFamily="18" charset="0"/>
                <a:cs typeface="Times New Roman" panose="02020603050405020304" pitchFamily="18" charset="0"/>
              </a:rPr>
              <a:t>sendero</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histórico</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nacional</a:t>
            </a:r>
            <a:r>
              <a:rPr lang="en-US" altLang="en-US" dirty="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24712" y="1085538"/>
            <a:ext cx="9840976" cy="4387997"/>
          </a:xfrm>
        </p:spPr>
        <p:txBody>
          <a:bodyPr/>
          <a:lstStyle/>
          <a:p>
            <a:pPr marL="342900" indent="-342900">
              <a:buFont typeface="Arial" panose="020B0604020202020204" pitchFamily="34" charset="0"/>
              <a:buChar char="•"/>
            </a:pPr>
            <a:r>
              <a:rPr lang="es-ES" sz="2000" dirty="0">
                <a:latin typeface="Arial" panose="020B0604020202020204" pitchFamily="34" charset="0"/>
                <a:ea typeface="ＭＳ Ｐゴシック"/>
                <a:cs typeface="Arial" panose="020B0604020202020204" pitchFamily="34" charset="0"/>
              </a:rPr>
              <a:t>La designación es continua, de un extremo al otro, cruzando propiedades y límites jurisdiccionales.</a:t>
            </a:r>
          </a:p>
          <a:p>
            <a:pPr marL="0" indent="0">
              <a:buNone/>
            </a:pPr>
            <a:endParaRPr lang="es-E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s-ES" sz="2000" dirty="0">
                <a:latin typeface="Arial" panose="020B0604020202020204" pitchFamily="34" charset="0"/>
                <a:ea typeface="ＭＳ Ｐゴシック"/>
                <a:cs typeface="Arial" panose="020B0604020202020204" pitchFamily="34" charset="0"/>
              </a:rPr>
              <a:t>Sin embargo, la participación en actividades de protección y desarrollo de senderos para beneficio público es totalmente voluntaria.</a:t>
            </a:r>
          </a:p>
          <a:p>
            <a:pPr marL="342900" indent="-342900"/>
            <a:endParaRPr lang="es-E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s-ES" sz="2000" dirty="0">
                <a:latin typeface="Arial" panose="020B0604020202020204" pitchFamily="34" charset="0"/>
                <a:ea typeface="ＭＳ Ｐゴシック"/>
                <a:cs typeface="Arial" panose="020B0604020202020204" pitchFamily="34" charset="0"/>
              </a:rPr>
              <a:t>La legislación para la designación limita la adquisición de tierras únicamente a las </a:t>
            </a:r>
            <a:r>
              <a:rPr lang="en-US" sz="2000" dirty="0" err="1">
                <a:latin typeface="Arial" panose="020B0604020202020204" pitchFamily="34" charset="0"/>
                <a:ea typeface="ＭＳ Ｐゴシック"/>
                <a:cs typeface="Arial" panose="020B0604020202020204" pitchFamily="34" charset="0"/>
              </a:rPr>
              <a:t>acciones</a:t>
            </a:r>
            <a:r>
              <a:rPr lang="en-US" sz="2000" dirty="0">
                <a:latin typeface="Arial" panose="020B0604020202020204" pitchFamily="34" charset="0"/>
                <a:ea typeface="ＭＳ Ｐゴシック"/>
                <a:cs typeface="Arial" panose="020B0604020202020204" pitchFamily="34" charset="0"/>
              </a:rPr>
              <a:t> de </a:t>
            </a:r>
            <a:r>
              <a:rPr lang="en-US" sz="2000" dirty="0" err="1">
                <a:latin typeface="Arial" panose="020B0604020202020204" pitchFamily="34" charset="0"/>
                <a:ea typeface="ＭＳ Ｐゴシック"/>
                <a:cs typeface="Arial" panose="020B0604020202020204" pitchFamily="34" charset="0"/>
              </a:rPr>
              <a:t>venta</a:t>
            </a:r>
            <a:r>
              <a:rPr lang="en-US" sz="2000" dirty="0">
                <a:latin typeface="Arial" panose="020B0604020202020204" pitchFamily="34" charset="0"/>
                <a:ea typeface="ＭＳ Ｐゴシック"/>
                <a:cs typeface="Arial" panose="020B0604020202020204" pitchFamily="34" charset="0"/>
              </a:rPr>
              <a:t> </a:t>
            </a:r>
            <a:r>
              <a:rPr lang="en-US" sz="2000">
                <a:latin typeface="Arial" panose="020B0604020202020204" pitchFamily="34" charset="0"/>
                <a:ea typeface="ＭＳ Ｐゴシック"/>
                <a:cs typeface="Arial" panose="020B0604020202020204" pitchFamily="34" charset="0"/>
              </a:rPr>
              <a:t>voluntaria</a:t>
            </a:r>
            <a:r>
              <a:rPr lang="es-ES" sz="2000">
                <a:latin typeface="Arial" panose="020B0604020202020204" pitchFamily="34" charset="0"/>
                <a:ea typeface="ＭＳ Ｐゴシック"/>
                <a:cs typeface="Arial" panose="020B0604020202020204" pitchFamily="34" charset="0"/>
              </a:rPr>
              <a:t>, </a:t>
            </a:r>
            <a:r>
              <a:rPr lang="es-ES" sz="2000" dirty="0">
                <a:latin typeface="Arial" panose="020B0604020202020204" pitchFamily="34" charset="0"/>
                <a:ea typeface="ＭＳ Ｐゴシック"/>
                <a:cs typeface="Arial" panose="020B0604020202020204" pitchFamily="34" charset="0"/>
              </a:rPr>
              <a:t>una adquisición muy rara.</a:t>
            </a:r>
          </a:p>
          <a:p>
            <a:pPr marL="342900" indent="-342900"/>
            <a:endParaRPr lang="es-E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s-ES" sz="2000" dirty="0">
                <a:latin typeface="Arial" panose="020B0604020202020204" pitchFamily="34" charset="0"/>
                <a:ea typeface="ＭＳ Ｐゴシック"/>
                <a:cs typeface="Arial" panose="020B0604020202020204" pitchFamily="34" charset="0"/>
              </a:rPr>
              <a:t>La experiencia de un sendero generalmente se caracteriza por viajes en vías públicas, a través del camino designado, hacia lugares y segmentos de acceso público, que </a:t>
            </a:r>
            <a:r>
              <a:rPr lang="en-US" sz="2000" dirty="0" err="1">
                <a:latin typeface="Arial" panose="020B0604020202020204" pitchFamily="34" charset="0"/>
                <a:ea typeface="ＭＳ Ｐゴシック"/>
                <a:cs typeface="Arial" panose="020B0604020202020204" pitchFamily="34" charset="0"/>
              </a:rPr>
              <a:t>podrán</a:t>
            </a:r>
            <a:r>
              <a:rPr lang="en-US" sz="2000" dirty="0">
                <a:latin typeface="Arial" panose="020B0604020202020204" pitchFamily="34" charset="0"/>
                <a:ea typeface="ＭＳ Ｐゴシック"/>
                <a:cs typeface="Arial" panose="020B0604020202020204" pitchFamily="34" charset="0"/>
              </a:rPr>
              <a:t> ser</a:t>
            </a:r>
            <a:r>
              <a:rPr lang="es-ES" sz="2000" dirty="0">
                <a:latin typeface="Arial" panose="020B0604020202020204" pitchFamily="34" charset="0"/>
                <a:ea typeface="ＭＳ Ｐゴシック"/>
                <a:cs typeface="Arial" panose="020B0604020202020204" pitchFamily="34" charset="0"/>
              </a:rPr>
              <a:t> protegidos por su autenticidad histórica y </a:t>
            </a:r>
            <a:r>
              <a:rPr lang="en-US" sz="2000" dirty="0" err="1">
                <a:latin typeface="Arial" panose="020B0604020202020204" pitchFamily="34" charset="0"/>
                <a:ea typeface="ＭＳ Ｐゴシック"/>
                <a:cs typeface="Arial" panose="020B0604020202020204" pitchFamily="34" charset="0"/>
              </a:rPr>
              <a:t>podrán</a:t>
            </a:r>
            <a:r>
              <a:rPr lang="es-ES" sz="2000" dirty="0">
                <a:latin typeface="Arial" panose="020B0604020202020204" pitchFamily="34" charset="0"/>
                <a:ea typeface="ＭＳ Ｐゴシック"/>
                <a:cs typeface="Arial" panose="020B0604020202020204" pitchFamily="34" charset="0"/>
              </a:rPr>
              <a:t> tener medios de educación. </a:t>
            </a:r>
            <a:endParaRPr lang="es-ES" sz="2000" dirty="0">
              <a:latin typeface="Arial" panose="020B0604020202020204" pitchFamily="34" charset="0"/>
              <a:cs typeface="Arial" panose="020B0604020202020204" pitchFamily="34" charset="0"/>
            </a:endParaRPr>
          </a:p>
          <a:p>
            <a:pPr marL="342900" indent="-342900"/>
            <a:endParaRPr lang="es-ES" sz="2000" dirty="0">
              <a:latin typeface="Frutiger LT Std 45 Light" panose="020B0402020204020204" pitchFamily="34" charset="0"/>
            </a:endParaRPr>
          </a:p>
          <a:p>
            <a:pPr marL="342900" indent="-342900">
              <a:buFont typeface="Arial" panose="020B0604020202020204" pitchFamily="34" charset="0"/>
              <a:buChar char="•"/>
            </a:pPr>
            <a:r>
              <a:rPr lang="es-ES" sz="2000" dirty="0">
                <a:latin typeface="Arial" panose="020B0604020202020204" pitchFamily="34" charset="0"/>
                <a:ea typeface="ＭＳ Ｐゴシック"/>
                <a:cs typeface="Arial" panose="020B0604020202020204" pitchFamily="34" charset="0"/>
              </a:rPr>
              <a:t>El papel del gobierno federal es aplicar los estándares de mejores prácticas y brindar asistencia técnica y financiera limitada a las entidades públicas y privadas participantes.</a:t>
            </a:r>
          </a:p>
          <a:p>
            <a:pPr marL="0" indent="0">
              <a:buNone/>
            </a:pPr>
            <a:endParaRPr lang="en-US" sz="2000" dirty="0"/>
          </a:p>
        </p:txBody>
      </p:sp>
    </p:spTree>
    <p:extLst>
      <p:ext uri="{BB962C8B-B14F-4D97-AF65-F5344CB8AC3E}">
        <p14:creationId xmlns:p14="http://schemas.microsoft.com/office/powerpoint/2010/main" val="41312023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p:txBody>
          <a:bodyPr/>
          <a:lstStyle/>
          <a:p>
            <a:pPr eaLnBrk="1" hangingPunct="1">
              <a:defRPr/>
            </a:pPr>
            <a:r>
              <a:rPr lang="en-US" altLang="en-US" dirty="0">
                <a:latin typeface="Times New Roman" panose="02020603050405020304" pitchFamily="18" charset="0"/>
                <a:cs typeface="Times New Roman" panose="02020603050405020304" pitchFamily="18" charset="0"/>
              </a:rPr>
              <a:t>¿</a:t>
            </a:r>
            <a:r>
              <a:rPr lang="en-US" altLang="en-US" dirty="0" err="1">
                <a:latin typeface="Times New Roman" panose="02020603050405020304" pitchFamily="18" charset="0"/>
                <a:cs typeface="Times New Roman" panose="02020603050405020304" pitchFamily="18" charset="0"/>
              </a:rPr>
              <a:t>Qué</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es</a:t>
            </a:r>
            <a:r>
              <a:rPr lang="en-US" altLang="en-US" dirty="0">
                <a:latin typeface="Times New Roman" panose="02020603050405020304" pitchFamily="18" charset="0"/>
                <a:cs typeface="Times New Roman" panose="02020603050405020304" pitchFamily="18" charset="0"/>
              </a:rPr>
              <a:t> un </a:t>
            </a:r>
            <a:r>
              <a:rPr lang="en-US" altLang="en-US" dirty="0" err="1">
                <a:latin typeface="Times New Roman" panose="02020603050405020304" pitchFamily="18" charset="0"/>
                <a:cs typeface="Times New Roman" panose="02020603050405020304" pitchFamily="18" charset="0"/>
              </a:rPr>
              <a:t>estudio</a:t>
            </a:r>
            <a:r>
              <a:rPr lang="en-US" altLang="en-US" dirty="0">
                <a:latin typeface="Times New Roman" panose="02020603050405020304" pitchFamily="18" charset="0"/>
                <a:cs typeface="Times New Roman" panose="02020603050405020304" pitchFamily="18" charset="0"/>
              </a:rPr>
              <a:t> de </a:t>
            </a:r>
            <a:r>
              <a:rPr lang="en-US" altLang="en-US" dirty="0" err="1">
                <a:latin typeface="Times New Roman" panose="02020603050405020304" pitchFamily="18" charset="0"/>
                <a:cs typeface="Times New Roman" panose="02020603050405020304" pitchFamily="18" charset="0"/>
              </a:rPr>
              <a:t>viabilidad</a:t>
            </a:r>
            <a:r>
              <a:rPr lang="en-US" altLang="en-US" dirty="0">
                <a:latin typeface="Times New Roman" panose="02020603050405020304" pitchFamily="18" charset="0"/>
                <a:cs typeface="Times New Roman" panose="02020603050405020304" pitchFamily="18" charset="0"/>
              </a:rPr>
              <a:t> para </a:t>
            </a:r>
            <a:r>
              <a:rPr lang="en-US" altLang="en-US" dirty="0" err="1">
                <a:latin typeface="Times New Roman" panose="02020603050405020304" pitchFamily="18" charset="0"/>
                <a:cs typeface="Times New Roman" panose="02020603050405020304" pitchFamily="18" charset="0"/>
              </a:rPr>
              <a:t>senderos</a:t>
            </a:r>
            <a:r>
              <a:rPr lang="en-US" altLang="en-US" dirty="0">
                <a:latin typeface="Times New Roman" panose="02020603050405020304" pitchFamily="18" charset="0"/>
                <a:cs typeface="Times New Roman" panose="02020603050405020304" pitchFamily="18" charset="0"/>
              </a:rPr>
              <a:t>?</a:t>
            </a: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1864504" y="1393303"/>
            <a:ext cx="8238865" cy="4885577"/>
          </a:xfrm>
        </p:spPr>
        <p:txBody>
          <a:bodyPr/>
          <a:lstStyle/>
          <a:p>
            <a:pPr marL="0" indent="0" eaLnBrk="1" hangingPunct="1">
              <a:spcAft>
                <a:spcPts val="1000"/>
              </a:spcAft>
              <a:buClr>
                <a:schemeClr val="tx1"/>
              </a:buClr>
              <a:buNone/>
              <a:defRPr/>
            </a:pPr>
            <a:r>
              <a:rPr lang="es-ES" altLang="en-US" sz="2400" b="1" dirty="0">
                <a:latin typeface="Arial" panose="020B0604020202020204" pitchFamily="34" charset="0"/>
                <a:ea typeface="ＭＳ Ｐゴシック"/>
                <a:cs typeface="Arial" panose="020B0604020202020204" pitchFamily="34" charset="0"/>
              </a:rPr>
              <a:t>Estudios de viabilidad para senderos históricos nacionales:</a:t>
            </a:r>
            <a:endParaRPr lang="es-ES" altLang="en-US" sz="1800" b="1" dirty="0">
              <a:latin typeface="Arial" panose="020B0604020202020204" pitchFamily="34" charset="0"/>
              <a:ea typeface="ＭＳ Ｐゴシック"/>
              <a:cs typeface="Arial" panose="020B0604020202020204" pitchFamily="34" charset="0"/>
            </a:endParaRPr>
          </a:p>
          <a:p>
            <a:pPr marL="742950" lvl="1" indent="-285750">
              <a:spcAft>
                <a:spcPts val="600"/>
              </a:spcAft>
              <a:buClr>
                <a:schemeClr val="tx1"/>
              </a:buClr>
              <a:buSzPct val="100000"/>
              <a:buFont typeface="Arial" panose="020B0604020202020204" pitchFamily="34" charset="0"/>
              <a:buChar char="•"/>
            </a:pPr>
            <a:r>
              <a:rPr lang="es-ES" sz="2000" dirty="0">
                <a:effectLst>
                  <a:outerShdw blurRad="38100" dist="38100" dir="2700000" algn="tl">
                    <a:srgbClr val="000000">
                      <a:alpha val="43137"/>
                    </a:srgbClr>
                  </a:outerShdw>
                </a:effectLst>
                <a:latin typeface="Arial" panose="020B0604020202020204" pitchFamily="34" charset="0"/>
                <a:ea typeface="ＭＳ Ｐゴシック"/>
                <a:cs typeface="Arial" panose="020B0604020202020204" pitchFamily="34" charset="0"/>
              </a:rPr>
              <a:t>Evalúan la elegibilidad, viabilidad, idoneidad y conveniencia de designar una ruta como un nuevo sendero histórico nacional.</a:t>
            </a:r>
          </a:p>
          <a:p>
            <a:pPr marL="742950" lvl="1" indent="-285750">
              <a:spcAft>
                <a:spcPts val="600"/>
              </a:spcAft>
              <a:buClr>
                <a:schemeClr val="tx1"/>
              </a:buClr>
              <a:buSzPct val="100000"/>
              <a:buFont typeface="Arial" panose="020B0604020202020204" pitchFamily="34" charset="0"/>
              <a:buChar char="•"/>
            </a:pPr>
            <a:r>
              <a:rPr lang="es-ES" sz="2000" dirty="0">
                <a:effectLst>
                  <a:outerShdw blurRad="38100" dist="38100" dir="2700000" algn="tl">
                    <a:srgbClr val="000000">
                      <a:alpha val="43137"/>
                    </a:srgbClr>
                  </a:outerShdw>
                </a:effectLst>
                <a:latin typeface="Arial" panose="020B0604020202020204" pitchFamily="34" charset="0"/>
                <a:ea typeface="ＭＳ Ｐゴシック"/>
                <a:cs typeface="Arial" panose="020B0604020202020204" pitchFamily="34" charset="0"/>
              </a:rPr>
              <a:t>La elegibilidad se basa en los criterios establecidos por el Congreso, que se encuentran en la Ley del Sistema Nacional de Senderos.</a:t>
            </a:r>
          </a:p>
          <a:p>
            <a:pPr marL="742950" lvl="1" indent="-285750">
              <a:buClr>
                <a:schemeClr val="tx1"/>
              </a:buClr>
              <a:buSzPct val="100000"/>
              <a:buFont typeface="Arial" panose="020B0604020202020204" pitchFamily="34" charset="0"/>
              <a:buChar char="•"/>
            </a:pPr>
            <a:r>
              <a:rPr lang="es-ES" sz="2000" dirty="0">
                <a:effectLst>
                  <a:outerShdw blurRad="38100" dist="38100" dir="2700000" algn="tl">
                    <a:srgbClr val="000000">
                      <a:alpha val="43137"/>
                    </a:srgbClr>
                  </a:outerShdw>
                </a:effectLst>
                <a:latin typeface="Arial" panose="020B0604020202020204" pitchFamily="34" charset="0"/>
                <a:ea typeface="ＭＳ Ｐゴシック"/>
                <a:cs typeface="Arial" panose="020B0604020202020204" pitchFamily="34" charset="0"/>
              </a:rPr>
              <a:t>El Servicio de Parques Nacionales envía los hallazgos del estudio al Congreso.</a:t>
            </a:r>
          </a:p>
          <a:p>
            <a:pPr marL="742950" lvl="1" indent="-285750">
              <a:buClr>
                <a:schemeClr val="tx1"/>
              </a:buClr>
              <a:buSzPct val="100000"/>
              <a:buFont typeface="Arial" panose="020B0604020202020204" pitchFamily="34" charset="0"/>
              <a:buChar char="•"/>
            </a:pPr>
            <a:r>
              <a:rPr lang="es-ES" sz="2000" dirty="0">
                <a:effectLst>
                  <a:outerShdw blurRad="38100" dist="38100" dir="2700000" algn="tl">
                    <a:srgbClr val="000000">
                      <a:alpha val="43137"/>
                    </a:srgbClr>
                  </a:outerShdw>
                </a:effectLst>
                <a:latin typeface="Arial" panose="020B0604020202020204" pitchFamily="34" charset="0"/>
                <a:ea typeface="ＭＳ Ｐゴシック"/>
                <a:cs typeface="Arial" panose="020B0604020202020204" pitchFamily="34" charset="0"/>
              </a:rPr>
              <a:t>El estudio no establece un nuevo Sendero Histórico Nacional.</a:t>
            </a:r>
            <a:endParaRPr lang="es-ES" sz="2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742950" lvl="1" indent="-285750">
              <a:buClr>
                <a:schemeClr val="tx1"/>
              </a:buClr>
              <a:buSzPct val="100000"/>
              <a:buFont typeface="Arial" panose="020B0604020202020204" pitchFamily="34" charset="0"/>
              <a:buChar char="•"/>
            </a:pPr>
            <a:r>
              <a:rPr lang="es-ES" sz="2000" dirty="0">
                <a:effectLst>
                  <a:outerShdw blurRad="38100" dist="38100" dir="2700000" algn="tl">
                    <a:srgbClr val="000000">
                      <a:alpha val="43137"/>
                    </a:srgbClr>
                  </a:outerShdw>
                </a:effectLst>
                <a:latin typeface="Arial" panose="020B0604020202020204" pitchFamily="34" charset="0"/>
                <a:ea typeface="ＭＳ Ｐゴシック"/>
                <a:cs typeface="Arial" panose="020B0604020202020204" pitchFamily="34" charset="0"/>
              </a:rPr>
              <a:t>Solamente el Congreso, a través de actos legislativos, tiene la autoridad para establecer un Sendero Histórico Nacional.</a:t>
            </a:r>
            <a:endParaRPr lang="es-ES" sz="2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742950" lvl="1" indent="-285750">
              <a:buClr>
                <a:schemeClr val="tx1"/>
              </a:buClr>
              <a:buSzPct val="100000"/>
              <a:buFont typeface="Arial" panose="020B0604020202020204" pitchFamily="34" charset="0"/>
              <a:buChar char="•"/>
            </a:pPr>
            <a:r>
              <a:rPr lang="es-ES" sz="2000" dirty="0">
                <a:effectLst>
                  <a:outerShdw blurRad="38100" dist="38100" dir="2700000" algn="tl">
                    <a:srgbClr val="000000">
                      <a:alpha val="43137"/>
                    </a:srgbClr>
                  </a:outerShdw>
                </a:effectLst>
                <a:latin typeface="Arial" panose="020B0604020202020204" pitchFamily="34" charset="0"/>
                <a:ea typeface="ＭＳ Ｐゴシック"/>
                <a:cs typeface="Arial" panose="020B0604020202020204" pitchFamily="34" charset="0"/>
              </a:rPr>
              <a:t>El estudio identificará la elegibilidad y la viabilidad. No recomendará la designación del Sendero Nacional Histórico Pike.</a:t>
            </a:r>
            <a:endParaRPr lang="es-ES" sz="2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742950" lvl="1" indent="-285750">
              <a:buClr>
                <a:schemeClr val="tx1"/>
              </a:buClr>
              <a:buSzPct val="100000"/>
              <a:buFont typeface="Arial" panose="020B0604020202020204" pitchFamily="34" charset="0"/>
              <a:buChar char="•"/>
            </a:pPr>
            <a:endParaRPr lang="en-US" sz="2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742950" lvl="1" indent="-285750">
              <a:buClr>
                <a:schemeClr val="tx1"/>
              </a:buClr>
              <a:buSzPct val="100000"/>
              <a:buFont typeface="Arial" panose="020B0604020202020204" pitchFamily="34" charset="0"/>
              <a:buChar char="•"/>
            </a:pPr>
            <a:endParaRPr lang="en-US" sz="2000" dirty="0">
              <a:effectLst>
                <a:outerShdw blurRad="38100" dist="38100" dir="2700000" algn="tl">
                  <a:srgbClr val="000000">
                    <a:alpha val="43137"/>
                  </a:srgbClr>
                </a:outerShdw>
              </a:effectLst>
              <a:latin typeface="Frutiger LT Std 45 Light"/>
            </a:endParaRPr>
          </a:p>
          <a:p>
            <a:pPr marL="742950" lvl="1" indent="-285750">
              <a:buClr>
                <a:schemeClr val="tx1"/>
              </a:buClr>
              <a:buSzPct val="100000"/>
              <a:buFont typeface="Arial" panose="020B0604020202020204" pitchFamily="34" charset="0"/>
              <a:buChar char="•"/>
            </a:pPr>
            <a:endParaRPr lang="en-US" sz="2000" dirty="0">
              <a:effectLst>
                <a:outerShdw blurRad="38100" dist="38100" dir="2700000" algn="tl">
                  <a:srgbClr val="000000">
                    <a:alpha val="43137"/>
                  </a:srgbClr>
                </a:outerShdw>
              </a:effectLst>
              <a:latin typeface="Frutiger LT Std 45 Light"/>
            </a:endParaRPr>
          </a:p>
          <a:p>
            <a:pPr marL="742950" lvl="1" indent="-285750">
              <a:buClr>
                <a:schemeClr val="tx1"/>
              </a:buClr>
              <a:buSzPct val="100000"/>
              <a:buFont typeface="Arial" panose="020B0604020202020204" pitchFamily="34" charset="0"/>
              <a:buChar char="•"/>
            </a:pPr>
            <a:endParaRPr lang="en-US" sz="2000" dirty="0">
              <a:effectLst>
                <a:outerShdw blurRad="38100" dist="38100" dir="2700000" algn="tl">
                  <a:srgbClr val="000000">
                    <a:alpha val="43137"/>
                  </a:srgbClr>
                </a:outerShdw>
              </a:effectLst>
              <a:latin typeface="Frutiger LT Std 45 Light"/>
              <a:ea typeface="ＭＳ Ｐゴシック"/>
            </a:endParaRPr>
          </a:p>
          <a:p>
            <a:pPr marL="742950" lvl="1" indent="-285750">
              <a:buClr>
                <a:schemeClr val="tx1"/>
              </a:buClr>
              <a:buSzPct val="100000"/>
              <a:buFont typeface="Arial" panose="020B0604020202020204" pitchFamily="34" charset="0"/>
              <a:buChar char="•"/>
            </a:pPr>
            <a:endParaRPr lang="en-US" sz="2000" dirty="0">
              <a:effectLst>
                <a:outerShdw blurRad="38100" dist="38100" dir="2700000" algn="tl">
                  <a:srgbClr val="000000">
                    <a:alpha val="43137"/>
                  </a:srgbClr>
                </a:outerShdw>
              </a:effectLst>
              <a:latin typeface="Frutiger LT Std 45 Light"/>
              <a:ea typeface="ＭＳ Ｐゴシック"/>
            </a:endParaRPr>
          </a:p>
        </p:txBody>
      </p:sp>
    </p:spTree>
    <p:extLst>
      <p:ext uri="{BB962C8B-B14F-4D97-AF65-F5344CB8AC3E}">
        <p14:creationId xmlns:p14="http://schemas.microsoft.com/office/powerpoint/2010/main" val="14854728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 descr="El mapa el Sendero Pike: Atravesó los bosques de Mississippi, las Grandes Llanuras, las Montañas Rocosas, el desierto de Chihuahua de Nuevo México, el norte de México y los valles de los ríos, las colinas, praderas y pinares del sur de Texas.&#10;&#10;">
            <a:extLst>
              <a:ext uri="{FF2B5EF4-FFF2-40B4-BE49-F238E27FC236}">
                <a16:creationId xmlns:a16="http://schemas.microsoft.com/office/drawing/2014/main" id="{25C33872-C742-48E5-B1C2-C861927EE95F}"/>
              </a:ext>
            </a:extLst>
          </p:cNvPr>
          <p:cNvPicPr>
            <a:picLocks noChangeAspect="1" noChangeArrowheads="1"/>
          </p:cNvPicPr>
          <p:nvPr/>
        </p:nvPicPr>
        <p:blipFill>
          <a:blip r:embed="rId3"/>
          <a:srcRect/>
          <a:stretch>
            <a:fillRect/>
          </a:stretch>
        </p:blipFill>
        <p:spPr bwMode="auto">
          <a:xfrm>
            <a:off x="2267117" y="1220128"/>
            <a:ext cx="7291662" cy="563787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 name="Title 1"/>
          <p:cNvSpPr txBox="1">
            <a:spLocks noGrp="1"/>
          </p:cNvSpPr>
          <p:nvPr>
            <p:ph type="title" idx="4294967295"/>
          </p:nvPr>
        </p:nvSpPr>
        <p:spPr>
          <a:xfrm>
            <a:off x="629587" y="637057"/>
            <a:ext cx="11197652"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chemeClr val="tx2"/>
                </a:solidFill>
                <a:effectLst/>
                <a:uLnTx/>
                <a:uFillTx/>
                <a:latin typeface="Times New Roman" panose="02020603050405020304" pitchFamily="18" charset="0"/>
                <a:ea typeface="ＭＳ Ｐゴシック" panose="020B0600070205080204" pitchFamily="34" charset="-128"/>
                <a:cs typeface="Times New Roman" panose="02020603050405020304" pitchFamily="18" charset="0"/>
              </a:rPr>
              <a:t>¿</a:t>
            </a:r>
            <a:r>
              <a:rPr kumimoji="0" lang="en-US" sz="3600" b="0" i="0" u="none" strike="noStrike" kern="1200" cap="none" spc="0" normalizeH="0" baseline="0" noProof="0" dirty="0" err="1">
                <a:ln>
                  <a:noFill/>
                </a:ln>
                <a:solidFill>
                  <a:schemeClr val="tx2"/>
                </a:solidFill>
                <a:effectLst/>
                <a:uLnTx/>
                <a:uFillTx/>
                <a:latin typeface="Times New Roman" panose="02020603050405020304" pitchFamily="18" charset="0"/>
                <a:ea typeface="ＭＳ Ｐゴシック" panose="020B0600070205080204" pitchFamily="34" charset="-128"/>
                <a:cs typeface="Times New Roman" panose="02020603050405020304" pitchFamily="18" charset="0"/>
              </a:rPr>
              <a:t>Qué</a:t>
            </a:r>
            <a:r>
              <a:rPr kumimoji="0" lang="en-US" sz="3600" b="0" i="0" u="none" strike="noStrike" kern="1200" cap="none" spc="0" normalizeH="0" baseline="0" noProof="0" dirty="0">
                <a:ln>
                  <a:noFill/>
                </a:ln>
                <a:solidFill>
                  <a:schemeClr val="tx2"/>
                </a:solidFill>
                <a:effectLst/>
                <a:uLnTx/>
                <a:uFillTx/>
                <a:latin typeface="Times New Roman" panose="02020603050405020304" pitchFamily="18" charset="0"/>
                <a:ea typeface="ＭＳ Ｐゴシック" panose="020B0600070205080204" pitchFamily="34" charset="-128"/>
                <a:cs typeface="Times New Roman" panose="02020603050405020304" pitchFamily="18" charset="0"/>
              </a:rPr>
              <a:t> es el Sendero Pike y por </a:t>
            </a:r>
            <a:r>
              <a:rPr kumimoji="0" lang="en-US" sz="3600" b="0" i="0" u="none" strike="noStrike" kern="1200" cap="none" spc="0" normalizeH="0" baseline="0" noProof="0" dirty="0" err="1">
                <a:ln>
                  <a:noFill/>
                </a:ln>
                <a:solidFill>
                  <a:schemeClr val="tx2"/>
                </a:solidFill>
                <a:effectLst/>
                <a:uLnTx/>
                <a:uFillTx/>
                <a:latin typeface="Times New Roman" panose="02020603050405020304" pitchFamily="18" charset="0"/>
                <a:ea typeface="ＭＳ Ｐゴシック" panose="020B0600070205080204" pitchFamily="34" charset="-128"/>
                <a:cs typeface="Times New Roman" panose="02020603050405020304" pitchFamily="18" charset="0"/>
              </a:rPr>
              <a:t>qué</a:t>
            </a:r>
            <a:r>
              <a:rPr kumimoji="0" lang="en-US" sz="3600" b="0" i="0" u="none" strike="noStrike" kern="1200" cap="none" spc="0" normalizeH="0" baseline="0" noProof="0" dirty="0">
                <a:ln>
                  <a:noFill/>
                </a:ln>
                <a:solidFill>
                  <a:schemeClr val="tx2"/>
                </a:solidFill>
                <a:effectLst/>
                <a:uLnTx/>
                <a:uFillTx/>
                <a:latin typeface="Times New Roman" panose="02020603050405020304" pitchFamily="18" charset="0"/>
                <a:ea typeface="ＭＳ Ｐゴシック" panose="020B0600070205080204" pitchFamily="34" charset="-128"/>
                <a:cs typeface="Times New Roman" panose="02020603050405020304" pitchFamily="18" charset="0"/>
              </a:rPr>
              <a:t> </a:t>
            </a:r>
            <a:r>
              <a:rPr kumimoji="0" lang="en-US" sz="3600" b="0" i="0" u="none" strike="noStrike" kern="1200" cap="none" spc="0" normalizeH="0" baseline="0" noProof="0" dirty="0" err="1">
                <a:ln>
                  <a:noFill/>
                </a:ln>
                <a:solidFill>
                  <a:schemeClr val="tx2"/>
                </a:solidFill>
                <a:effectLst/>
                <a:uLnTx/>
                <a:uFillTx/>
                <a:latin typeface="Times New Roman" panose="02020603050405020304" pitchFamily="18" charset="0"/>
                <a:ea typeface="ＭＳ Ｐゴシック" panose="020B0600070205080204" pitchFamily="34" charset="-128"/>
                <a:cs typeface="Times New Roman" panose="02020603050405020304" pitchFamily="18" charset="0"/>
              </a:rPr>
              <a:t>debería</a:t>
            </a:r>
            <a:r>
              <a:rPr kumimoji="0" lang="en-US" sz="3600" b="0" i="0" u="none" strike="noStrike" kern="1200" cap="none" spc="0" normalizeH="0" baseline="0" noProof="0" dirty="0">
                <a:ln>
                  <a:noFill/>
                </a:ln>
                <a:solidFill>
                  <a:schemeClr val="tx2"/>
                </a:solidFill>
                <a:effectLst/>
                <a:uLnTx/>
                <a:uFillTx/>
                <a:latin typeface="Times New Roman" panose="02020603050405020304" pitchFamily="18" charset="0"/>
                <a:ea typeface="ＭＳ Ｐゴシック" panose="020B0600070205080204" pitchFamily="34" charset="-128"/>
                <a:cs typeface="Times New Roman" panose="02020603050405020304" pitchFamily="18" charset="0"/>
              </a:rPr>
              <a:t> </a:t>
            </a:r>
            <a:r>
              <a:rPr kumimoji="0" lang="en-US" sz="3600" b="0" i="0" u="none" strike="noStrike" kern="1200" cap="none" spc="0" normalizeH="0" baseline="0" noProof="0" dirty="0" err="1">
                <a:ln>
                  <a:noFill/>
                </a:ln>
                <a:solidFill>
                  <a:schemeClr val="tx2"/>
                </a:solidFill>
                <a:effectLst/>
                <a:uLnTx/>
                <a:uFillTx/>
                <a:latin typeface="Times New Roman" panose="02020603050405020304" pitchFamily="18" charset="0"/>
                <a:ea typeface="ＭＳ Ｐゴシック" panose="020B0600070205080204" pitchFamily="34" charset="-128"/>
                <a:cs typeface="Times New Roman" panose="02020603050405020304" pitchFamily="18" charset="0"/>
              </a:rPr>
              <a:t>importarnos</a:t>
            </a:r>
            <a:r>
              <a:rPr kumimoji="0" lang="en-US" sz="3600" b="0" i="0" u="none" strike="noStrike" kern="1200" cap="none" spc="0" normalizeH="0" baseline="0" noProof="0" dirty="0">
                <a:ln>
                  <a:noFill/>
                </a:ln>
                <a:solidFill>
                  <a:schemeClr val="tx2"/>
                </a:solidFill>
                <a:effectLst/>
                <a:uLnTx/>
                <a:uFillTx/>
                <a:latin typeface="Times New Roman" panose="02020603050405020304" pitchFamily="18" charset="0"/>
                <a:ea typeface="ＭＳ Ｐゴシック" panose="020B0600070205080204" pitchFamily="34" charset="-128"/>
                <a:cs typeface="Times New Roman" panose="02020603050405020304" pitchFamily="18" charset="0"/>
              </a:rPr>
              <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58AAF0C3-0754-4AC0-A57D-6BA738F52B46}"/>
              </a:ext>
            </a:extLst>
          </p:cNvPr>
          <p:cNvSpPr>
            <a:spLocks noGrp="1" noRot="1" noChangeArrowheads="1"/>
          </p:cNvSpPr>
          <p:nvPr>
            <p:ph type="title"/>
          </p:nvPr>
        </p:nvSpPr>
        <p:spPr>
          <a:xfrm>
            <a:off x="847918" y="688903"/>
            <a:ext cx="10106526" cy="510168"/>
          </a:xfrm>
        </p:spPr>
        <p:txBody>
          <a:bodyPr/>
          <a:lstStyle/>
          <a:p>
            <a:pPr algn="ctr" eaLnBrk="1" hangingPunct="1">
              <a:defRPr/>
            </a:pPr>
            <a:r>
              <a:rPr lang="en-US" altLang="en-US" dirty="0" err="1">
                <a:latin typeface="Times New Roman" panose="02020603050405020304" pitchFamily="18" charset="0"/>
                <a:ea typeface="ＭＳ Ｐゴシック"/>
                <a:cs typeface="Times New Roman" panose="02020603050405020304" pitchFamily="18" charset="0"/>
              </a:rPr>
              <a:t>Contexto</a:t>
            </a:r>
            <a:r>
              <a:rPr lang="en-US" altLang="en-US" dirty="0">
                <a:latin typeface="Times New Roman" panose="02020603050405020304" pitchFamily="18" charset="0"/>
                <a:ea typeface="ＭＳ Ｐゴシック"/>
                <a:cs typeface="Times New Roman" panose="02020603050405020304" pitchFamily="18" charset="0"/>
              </a:rPr>
              <a:t> </a:t>
            </a:r>
            <a:r>
              <a:rPr lang="en-US" altLang="en-US" dirty="0" err="1">
                <a:latin typeface="Times New Roman" panose="02020603050405020304" pitchFamily="18" charset="0"/>
                <a:ea typeface="ＭＳ Ｐゴシック"/>
                <a:cs typeface="Times New Roman" panose="02020603050405020304" pitchFamily="18" charset="0"/>
              </a:rPr>
              <a:t>histórico</a:t>
            </a:r>
            <a:r>
              <a:rPr lang="en-US" altLang="en-US" dirty="0">
                <a:latin typeface="Times New Roman" panose="02020603050405020304" pitchFamily="18" charset="0"/>
                <a:ea typeface="ＭＳ Ｐゴシック"/>
                <a:cs typeface="Times New Roman" panose="02020603050405020304" pitchFamily="18" charset="0"/>
              </a:rPr>
              <a:t>: la </a:t>
            </a:r>
            <a:r>
              <a:rPr lang="en-US" altLang="en-US" dirty="0" err="1">
                <a:latin typeface="Times New Roman" panose="02020603050405020304" pitchFamily="18" charset="0"/>
                <a:ea typeface="ＭＳ Ｐゴシック"/>
                <a:cs typeface="Times New Roman" panose="02020603050405020304" pitchFamily="18" charset="0"/>
              </a:rPr>
              <a:t>compra</a:t>
            </a:r>
            <a:r>
              <a:rPr lang="en-US" altLang="en-US" dirty="0">
                <a:latin typeface="Times New Roman" panose="02020603050405020304" pitchFamily="18" charset="0"/>
                <a:ea typeface="ＭＳ Ｐゴシック"/>
                <a:cs typeface="Times New Roman" panose="02020603050405020304" pitchFamily="18" charset="0"/>
              </a:rPr>
              <a:t> de </a:t>
            </a:r>
            <a:r>
              <a:rPr lang="en-US" altLang="en-US" dirty="0" err="1">
                <a:latin typeface="Times New Roman" panose="02020603050405020304" pitchFamily="18" charset="0"/>
                <a:ea typeface="ＭＳ Ｐゴシック"/>
                <a:cs typeface="Times New Roman" panose="02020603050405020304" pitchFamily="18" charset="0"/>
              </a:rPr>
              <a:t>Luisiana</a:t>
            </a:r>
            <a:endParaRPr lang="en-US" altLang="en-US"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A10266F6-5C34-48A4-BA08-B99084B89178}"/>
              </a:ext>
            </a:extLst>
          </p:cNvPr>
          <p:cNvSpPr txBox="1"/>
          <p:nvPr/>
        </p:nvSpPr>
        <p:spPr>
          <a:xfrm>
            <a:off x="632860" y="1572376"/>
            <a:ext cx="8737360" cy="1046440"/>
          </a:xfrm>
          <a:prstGeom prst="rect">
            <a:avLst/>
          </a:prstGeom>
          <a:noFill/>
        </p:spPr>
        <p:txBody>
          <a:bodyPr wrap="square" lIns="91440" tIns="45720" rIns="91440" bIns="45720" rtlCol="0" anchor="t">
            <a:spAutoFit/>
          </a:bodyPr>
          <a:lstStyle/>
          <a:p>
            <a:pPr eaLnBrk="0" fontAlgn="base" hangingPunct="0">
              <a:spcBef>
                <a:spcPct val="0"/>
              </a:spcBef>
              <a:spcAft>
                <a:spcPct val="0"/>
              </a:spcAft>
            </a:pPr>
            <a:r>
              <a:rPr lang="en-US" sz="2200" b="1" dirty="0">
                <a:solidFill>
                  <a:srgbClr val="FFFFFF"/>
                </a:solidFill>
                <a:latin typeface="Arial" panose="020B0604020202020204" pitchFamily="34" charset="0"/>
                <a:ea typeface="ＭＳ Ｐゴシック"/>
                <a:cs typeface="Arial" panose="020B0604020202020204" pitchFamily="34" charset="0"/>
              </a:rPr>
              <a:t>EE. </a:t>
            </a:r>
            <a:r>
              <a:rPr lang="en-US" sz="2200" b="1" dirty="0" err="1">
                <a:solidFill>
                  <a:srgbClr val="FFFFFF"/>
                </a:solidFill>
                <a:latin typeface="Arial" panose="020B0604020202020204" pitchFamily="34" charset="0"/>
                <a:ea typeface="ＭＳ Ｐゴシック"/>
                <a:cs typeface="Arial" panose="020B0604020202020204" pitchFamily="34" charset="0"/>
              </a:rPr>
              <a:t>UU</a:t>
            </a:r>
            <a:r>
              <a:rPr lang="en-US" sz="2200" b="1" dirty="0">
                <a:solidFill>
                  <a:srgbClr val="FFFFFF"/>
                </a:solidFill>
                <a:latin typeface="Arial" panose="020B0604020202020204" pitchFamily="34" charset="0"/>
                <a:ea typeface="ＭＳ Ｐゴシック"/>
                <a:cs typeface="Arial" panose="020B0604020202020204" pitchFamily="34" charset="0"/>
              </a:rPr>
              <a:t>. </a:t>
            </a:r>
            <a:r>
              <a:rPr lang="en-US" sz="2200" b="1" dirty="0" err="1">
                <a:solidFill>
                  <a:srgbClr val="FFFFFF"/>
                </a:solidFill>
                <a:latin typeface="Arial" panose="020B0604020202020204" pitchFamily="34" charset="0"/>
                <a:ea typeface="ＭＳ Ｐゴシック"/>
                <a:cs typeface="Arial" panose="020B0604020202020204" pitchFamily="34" charset="0"/>
              </a:rPr>
              <a:t>Compró</a:t>
            </a:r>
            <a:r>
              <a:rPr lang="en-US" sz="2200" b="1" dirty="0">
                <a:solidFill>
                  <a:srgbClr val="FFFFFF"/>
                </a:solidFill>
                <a:latin typeface="Arial" panose="020B0604020202020204" pitchFamily="34" charset="0"/>
                <a:ea typeface="ＭＳ Ｐゴシック"/>
                <a:cs typeface="Arial" panose="020B0604020202020204" pitchFamily="34" charset="0"/>
              </a:rPr>
              <a:t> el </a:t>
            </a:r>
            <a:r>
              <a:rPr lang="en-US" sz="2200" b="1" dirty="0" err="1">
                <a:solidFill>
                  <a:srgbClr val="FFFFFF"/>
                </a:solidFill>
                <a:latin typeface="Arial" panose="020B0604020202020204" pitchFamily="34" charset="0"/>
                <a:ea typeface="ＭＳ Ｐゴシック"/>
                <a:cs typeface="Arial" panose="020B0604020202020204" pitchFamily="34" charset="0"/>
              </a:rPr>
              <a:t>territorio</a:t>
            </a:r>
            <a:r>
              <a:rPr lang="en-US" sz="2200" b="1" dirty="0">
                <a:solidFill>
                  <a:srgbClr val="FFFFFF"/>
                </a:solidFill>
                <a:latin typeface="Arial" panose="020B0604020202020204" pitchFamily="34" charset="0"/>
                <a:ea typeface="ＭＳ Ｐゴシック"/>
                <a:cs typeface="Arial" panose="020B0604020202020204" pitchFamily="34" charset="0"/>
              </a:rPr>
              <a:t> de </a:t>
            </a:r>
            <a:r>
              <a:rPr lang="en-US" sz="2200" b="1" dirty="0" err="1">
                <a:solidFill>
                  <a:srgbClr val="FFFFFF"/>
                </a:solidFill>
                <a:latin typeface="Arial" panose="020B0604020202020204" pitchFamily="34" charset="0"/>
                <a:ea typeface="ＭＳ Ｐゴシック"/>
                <a:cs typeface="Arial" panose="020B0604020202020204" pitchFamily="34" charset="0"/>
              </a:rPr>
              <a:t>Luisiana</a:t>
            </a:r>
            <a:r>
              <a:rPr lang="en-US" sz="2200" b="1" dirty="0">
                <a:solidFill>
                  <a:srgbClr val="FFFFFF"/>
                </a:solidFill>
                <a:latin typeface="Arial" panose="020B0604020202020204" pitchFamily="34" charset="0"/>
                <a:ea typeface="ＭＳ Ｐゴシック"/>
                <a:cs typeface="Arial" panose="020B0604020202020204" pitchFamily="34" charset="0"/>
              </a:rPr>
              <a:t> a Francia </a:t>
            </a:r>
            <a:r>
              <a:rPr lang="en-US" sz="2200" b="1" dirty="0" err="1">
                <a:solidFill>
                  <a:srgbClr val="FFFFFF"/>
                </a:solidFill>
                <a:latin typeface="Arial" panose="020B0604020202020204" pitchFamily="34" charset="0"/>
                <a:ea typeface="ＭＳ Ｐゴシック"/>
                <a:cs typeface="Arial" panose="020B0604020202020204" pitchFamily="34" charset="0"/>
              </a:rPr>
              <a:t>en</a:t>
            </a:r>
            <a:r>
              <a:rPr lang="en-US" sz="2200" b="1" dirty="0">
                <a:solidFill>
                  <a:srgbClr val="FFFFFF"/>
                </a:solidFill>
                <a:latin typeface="Arial" panose="020B0604020202020204" pitchFamily="34" charset="0"/>
                <a:ea typeface="ＭＳ Ｐゴシック"/>
                <a:cs typeface="Arial" panose="020B0604020202020204" pitchFamily="34" charset="0"/>
              </a:rPr>
              <a:t> 1803</a:t>
            </a:r>
            <a:endParaRPr lang="en-US" sz="2200" b="1" dirty="0">
              <a:latin typeface="Arial" panose="020B0604020202020204" pitchFamily="34" charset="0"/>
              <a:cs typeface="Arial" panose="020B0604020202020204" pitchFamily="34" charset="0"/>
            </a:endParaRPr>
          </a:p>
          <a:p>
            <a:pPr>
              <a:spcBef>
                <a:spcPct val="0"/>
              </a:spcBef>
              <a:spcAft>
                <a:spcPct val="0"/>
              </a:spcAft>
            </a:pPr>
            <a:endParaRPr lang="en-US" sz="2000" b="1" dirty="0">
              <a:solidFill>
                <a:srgbClr val="FFFFFF"/>
              </a:solidFill>
              <a:latin typeface="Frutiger LT Std 45 Light" panose="020B0402020204020204" pitchFamily="34" charset="0"/>
              <a:ea typeface="ＭＳ Ｐゴシック"/>
            </a:endParaRPr>
          </a:p>
          <a:p>
            <a:pPr>
              <a:spcBef>
                <a:spcPct val="0"/>
              </a:spcBef>
              <a:spcAft>
                <a:spcPct val="0"/>
              </a:spcAft>
            </a:pPr>
            <a:endParaRPr lang="en-US" sz="2000" dirty="0">
              <a:solidFill>
                <a:srgbClr val="FFFFFF"/>
              </a:solidFill>
              <a:latin typeface="Frutiger LT Std 55 Roman"/>
              <a:ea typeface="ＭＳ Ｐゴシック"/>
            </a:endParaRPr>
          </a:p>
        </p:txBody>
      </p:sp>
      <p:sp>
        <p:nvSpPr>
          <p:cNvPr id="4" name="TextBox 3">
            <a:extLst>
              <a:ext uri="{FF2B5EF4-FFF2-40B4-BE49-F238E27FC236}">
                <a16:creationId xmlns:a16="http://schemas.microsoft.com/office/drawing/2014/main" id="{9D706F59-8A44-4EBA-8F8B-8B80C4690C1E}"/>
              </a:ext>
            </a:extLst>
          </p:cNvPr>
          <p:cNvSpPr txBox="1"/>
          <p:nvPr/>
        </p:nvSpPr>
        <p:spPr>
          <a:xfrm>
            <a:off x="559701" y="2351905"/>
            <a:ext cx="3771084" cy="40934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latin typeface="Arial" panose="020B0604020202020204" pitchFamily="34" charset="0"/>
                <a:cs typeface="Arial" panose="020B0604020202020204" pitchFamily="34" charset="0"/>
              </a:rPr>
              <a:t>* </a:t>
            </a:r>
            <a:r>
              <a:rPr lang="es-ES" sz="2000" dirty="0">
                <a:latin typeface="Arial" panose="020B0604020202020204" pitchFamily="34" charset="0"/>
                <a:cs typeface="Arial" panose="020B0604020202020204" pitchFamily="34" charset="0"/>
              </a:rPr>
              <a:t>Duplicó el tamaño de EE. UU.</a:t>
            </a:r>
          </a:p>
          <a:p>
            <a:endParaRPr lang="es-ES" sz="2000" dirty="0">
              <a:latin typeface="Arial" panose="020B0604020202020204" pitchFamily="34" charset="0"/>
              <a:cs typeface="Arial" panose="020B0604020202020204" pitchFamily="34" charset="0"/>
            </a:endParaRPr>
          </a:p>
          <a:p>
            <a:r>
              <a:rPr lang="es-ES" sz="2000" dirty="0">
                <a:latin typeface="Arial" panose="020B0604020202020204" pitchFamily="34" charset="0"/>
                <a:cs typeface="Arial" panose="020B0604020202020204" pitchFamily="34" charset="0"/>
              </a:rPr>
              <a:t>* Ofreció una nueva frontera oeste a los EE. UU.</a:t>
            </a:r>
          </a:p>
          <a:p>
            <a:endParaRPr lang="es-ES" sz="2000" dirty="0">
              <a:latin typeface="Arial" panose="020B0604020202020204" pitchFamily="34" charset="0"/>
              <a:cs typeface="Arial" panose="020B0604020202020204" pitchFamily="34" charset="0"/>
            </a:endParaRPr>
          </a:p>
          <a:p>
            <a:r>
              <a:rPr lang="es-ES" sz="2000" dirty="0">
                <a:latin typeface="Arial" panose="020B0604020202020204" pitchFamily="34" charset="0"/>
                <a:cs typeface="Arial" panose="020B0604020202020204" pitchFamily="34" charset="0"/>
              </a:rPr>
              <a:t>* Le otorgó a EE. UU. la autoridad exclusiva de los tratados con las tribus indígenas.</a:t>
            </a:r>
          </a:p>
          <a:p>
            <a:endParaRPr lang="es-ES" sz="2000" dirty="0">
              <a:latin typeface="Arial" panose="020B0604020202020204" pitchFamily="34" charset="0"/>
              <a:cs typeface="Arial" panose="020B0604020202020204" pitchFamily="34" charset="0"/>
            </a:endParaRPr>
          </a:p>
          <a:p>
            <a:r>
              <a:rPr lang="es-ES" sz="2000" dirty="0">
                <a:latin typeface="Arial" panose="020B0604020202020204" pitchFamily="34" charset="0"/>
                <a:cs typeface="Arial" panose="020B0604020202020204" pitchFamily="34" charset="0"/>
              </a:rPr>
              <a:t>* La venta no fue reconocida por la Corona Española.</a:t>
            </a:r>
          </a:p>
          <a:p>
            <a:endParaRPr lang="en-US" sz="2000" dirty="0">
              <a:latin typeface="Frutiger LT Std 45 Light" panose="020B0402020204020204" pitchFamily="34" charset="0"/>
            </a:endParaRPr>
          </a:p>
        </p:txBody>
      </p:sp>
      <p:pic>
        <p:nvPicPr>
          <p:cNvPr id="3" name="Picture 2" descr="Mapa de los Estados Unidos resaltando en rojo el territorio de Compra de Luisiana.">
            <a:extLst>
              <a:ext uri="{FF2B5EF4-FFF2-40B4-BE49-F238E27FC236}">
                <a16:creationId xmlns:a16="http://schemas.microsoft.com/office/drawing/2014/main" id="{961520F2-9F00-450E-9A2C-159B3EA162DA}"/>
              </a:ext>
            </a:extLst>
          </p:cNvPr>
          <p:cNvPicPr>
            <a:picLocks noChangeAspect="1"/>
          </p:cNvPicPr>
          <p:nvPr/>
        </p:nvPicPr>
        <p:blipFill>
          <a:blip r:embed="rId3"/>
          <a:stretch>
            <a:fillRect/>
          </a:stretch>
        </p:blipFill>
        <p:spPr>
          <a:xfrm>
            <a:off x="4257625" y="2151159"/>
            <a:ext cx="6890987" cy="4509721"/>
          </a:xfrm>
          <a:prstGeom prst="rect">
            <a:avLst/>
          </a:prstGeom>
        </p:spPr>
      </p:pic>
      <p:sp>
        <p:nvSpPr>
          <p:cNvPr id="5" name="TextBox 4">
            <a:extLst>
              <a:ext uri="{FF2B5EF4-FFF2-40B4-BE49-F238E27FC236}">
                <a16:creationId xmlns:a16="http://schemas.microsoft.com/office/drawing/2014/main" id="{BD8B6966-1DEB-4B5B-980E-B493545EE6D3}"/>
              </a:ext>
            </a:extLst>
          </p:cNvPr>
          <p:cNvSpPr txBox="1"/>
          <p:nvPr/>
        </p:nvSpPr>
        <p:spPr>
          <a:xfrm>
            <a:off x="7584110" y="6604084"/>
            <a:ext cx="3572219" cy="253916"/>
          </a:xfrm>
          <a:prstGeom prst="rect">
            <a:avLst/>
          </a:prstGeom>
          <a:noFill/>
        </p:spPr>
        <p:txBody>
          <a:bodyPr wrap="square" rtlCol="0">
            <a:spAutoFit/>
          </a:bodyPr>
          <a:lstStyle/>
          <a:p>
            <a:pPr algn="r" eaLnBrk="0" fontAlgn="base" hangingPunct="0">
              <a:spcBef>
                <a:spcPct val="0"/>
              </a:spcBef>
              <a:spcAft>
                <a:spcPct val="0"/>
              </a:spcAft>
            </a:pPr>
            <a:r>
              <a:rPr lang="en-US" sz="1050">
                <a:solidFill>
                  <a:srgbClr val="FFFFFF"/>
                </a:solidFill>
                <a:latin typeface="Frutiger LT Std 55 Roman"/>
                <a:ea typeface="ＭＳ Ｐゴシック" panose="020B0600070205080204" pitchFamily="34" charset="-128"/>
              </a:rPr>
              <a:t>Courtesy Wikimedia Commons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58AAF0C3-0754-4AC0-A57D-6BA738F52B46}"/>
              </a:ext>
            </a:extLst>
          </p:cNvPr>
          <p:cNvSpPr>
            <a:spLocks noGrp="1" noRot="1" noChangeArrowheads="1"/>
          </p:cNvSpPr>
          <p:nvPr>
            <p:ph type="title"/>
          </p:nvPr>
        </p:nvSpPr>
        <p:spPr>
          <a:xfrm>
            <a:off x="867266" y="705572"/>
            <a:ext cx="8666918" cy="510168"/>
          </a:xfrm>
        </p:spPr>
        <p:txBody>
          <a:bodyPr/>
          <a:lstStyle/>
          <a:p>
            <a:pPr algn="ctr" eaLnBrk="1" hangingPunct="1">
              <a:defRPr/>
            </a:pPr>
            <a:r>
              <a:rPr lang="en-US" altLang="en-US" dirty="0">
                <a:latin typeface="Times New Roman" panose="02020603050405020304" pitchFamily="18" charset="0"/>
                <a:cs typeface="Times New Roman" panose="02020603050405020304" pitchFamily="18" charset="0"/>
              </a:rPr>
              <a:t>El </a:t>
            </a:r>
            <a:r>
              <a:rPr lang="en-US" altLang="en-US" dirty="0" err="1">
                <a:latin typeface="Times New Roman" panose="02020603050405020304" pitchFamily="18" charset="0"/>
                <a:cs typeface="Times New Roman" panose="02020603050405020304" pitchFamily="18" charset="0"/>
              </a:rPr>
              <a:t>Imperio</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español</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en</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Norteamérica</a:t>
            </a:r>
            <a:endParaRPr lang="en-US" altLang="en-US" dirty="0">
              <a:latin typeface="Times New Roman" panose="0202060305040502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FE53B908-4F69-43B5-9C78-76CB62EE6C7B}"/>
              </a:ext>
            </a:extLst>
          </p:cNvPr>
          <p:cNvSpPr txBox="1"/>
          <p:nvPr/>
        </p:nvSpPr>
        <p:spPr>
          <a:xfrm>
            <a:off x="518615" y="992173"/>
            <a:ext cx="6921276" cy="5632311"/>
          </a:xfrm>
          <a:prstGeom prst="rect">
            <a:avLst/>
          </a:prstGeom>
          <a:noFill/>
        </p:spPr>
        <p:txBody>
          <a:bodyPr wrap="square" lIns="91440" tIns="45720" rIns="91440" bIns="45720" rtlCol="0" anchor="t">
            <a:spAutoFit/>
          </a:bodyPr>
          <a:lstStyle/>
          <a:p>
            <a:pPr marL="342900" indent="-342900" eaLnBrk="0" fontAlgn="base" hangingPunct="0">
              <a:spcBef>
                <a:spcPct val="0"/>
              </a:spcBef>
              <a:spcAft>
                <a:spcPct val="0"/>
              </a:spcAft>
              <a:buFont typeface="Arial" panose="020B0604020202020204" pitchFamily="34" charset="0"/>
              <a:buChar char="•"/>
            </a:pPr>
            <a:endParaRPr lang="en-US" sz="2000" dirty="0">
              <a:solidFill>
                <a:srgbClr val="FFFFFF"/>
              </a:solidFill>
              <a:latin typeface="Arial" panose="020B0604020202020204" pitchFamily="34" charset="0"/>
              <a:ea typeface="ＭＳ Ｐゴシック"/>
              <a:cs typeface="Arial" panose="020B0604020202020204" pitchFamily="34" charset="0"/>
            </a:endParaRPr>
          </a:p>
          <a:p>
            <a:pPr marL="342900" indent="-342900" eaLnBrk="0" fontAlgn="base" hangingPunct="0">
              <a:spcBef>
                <a:spcPct val="0"/>
              </a:spcBef>
              <a:spcAft>
                <a:spcPct val="0"/>
              </a:spcAft>
              <a:buFont typeface="Arial" panose="020B0604020202020204" pitchFamily="34" charset="0"/>
              <a:buChar char="•"/>
            </a:pPr>
            <a:r>
              <a:rPr lang="es-ES" sz="2000" dirty="0">
                <a:solidFill>
                  <a:srgbClr val="FFFFFF"/>
                </a:solidFill>
                <a:latin typeface="Arial" panose="020B0604020202020204" pitchFamily="34" charset="0"/>
                <a:ea typeface="ＭＳ Ｐゴシック"/>
                <a:cs typeface="Arial" panose="020B0604020202020204" pitchFamily="34" charset="0"/>
              </a:rPr>
              <a:t>El territorio español en Norteamérica se extendía desde México hasta la mayor parte del oeste americano.</a:t>
            </a:r>
          </a:p>
          <a:p>
            <a:pPr marL="342900" indent="-342900" eaLnBrk="0" fontAlgn="base" hangingPunct="0">
              <a:spcBef>
                <a:spcPct val="0"/>
              </a:spcBef>
              <a:spcAft>
                <a:spcPct val="0"/>
              </a:spcAft>
              <a:buFont typeface="Arial" panose="020B0604020202020204" pitchFamily="34" charset="0"/>
              <a:buChar char="•"/>
            </a:pPr>
            <a:endParaRPr lang="es-E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endParaRPr>
          </a:p>
          <a:p>
            <a:pPr marL="342900" indent="-342900" eaLnBrk="0" fontAlgn="base" hangingPunct="0">
              <a:spcBef>
                <a:spcPct val="0"/>
              </a:spcBef>
              <a:spcAft>
                <a:spcPct val="0"/>
              </a:spcAft>
              <a:buFont typeface="Arial" panose="020B0604020202020204" pitchFamily="34" charset="0"/>
              <a:buChar char="•"/>
            </a:pPr>
            <a:r>
              <a:rPr lang="es-ES" sz="2000" dirty="0">
                <a:solidFill>
                  <a:srgbClr val="FFFFFF"/>
                </a:solidFill>
                <a:latin typeface="Arial" panose="020B0604020202020204" pitchFamily="34" charset="0"/>
                <a:ea typeface="ＭＳ Ｐゴシック"/>
                <a:cs typeface="Arial" panose="020B0604020202020204" pitchFamily="34" charset="0"/>
              </a:rPr>
              <a:t>Las fronteras estaban mal delimitadas y la compra de Luisiana no resolvió en nada la confusión.</a:t>
            </a:r>
          </a:p>
          <a:p>
            <a:pPr marL="342900" indent="-342900" eaLnBrk="0" fontAlgn="base" hangingPunct="0">
              <a:spcBef>
                <a:spcPct val="0"/>
              </a:spcBef>
              <a:spcAft>
                <a:spcPct val="0"/>
              </a:spcAft>
              <a:buFont typeface="Arial" panose="020B0604020202020204" pitchFamily="34" charset="0"/>
              <a:buChar char="•"/>
            </a:pPr>
            <a:endParaRPr lang="es-E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endParaRPr>
          </a:p>
          <a:p>
            <a:pPr marL="342900" indent="-342900" eaLnBrk="0" fontAlgn="base" hangingPunct="0">
              <a:spcBef>
                <a:spcPct val="0"/>
              </a:spcBef>
              <a:spcAft>
                <a:spcPct val="0"/>
              </a:spcAft>
              <a:buFont typeface="Arial" panose="020B0604020202020204" pitchFamily="34" charset="0"/>
              <a:buChar char="•"/>
            </a:pPr>
            <a:r>
              <a:rPr lang="es-ES" sz="2000" dirty="0">
                <a:solidFill>
                  <a:srgbClr val="FFFFFF"/>
                </a:solidFill>
                <a:latin typeface="Arial" panose="020B0604020202020204" pitchFamily="34" charset="0"/>
                <a:ea typeface="ＭＳ Ｐゴシック"/>
                <a:cs typeface="Arial" panose="020B0604020202020204" pitchFamily="34" charset="0"/>
              </a:rPr>
              <a:t>Las instituciones españolas en la frontera norte de México estaban bien establecidas, después de casi dos siglos de asentamiento. </a:t>
            </a:r>
          </a:p>
          <a:p>
            <a:pPr marL="342900" indent="-342900" eaLnBrk="0" fontAlgn="base" hangingPunct="0">
              <a:spcBef>
                <a:spcPct val="0"/>
              </a:spcBef>
              <a:spcAft>
                <a:spcPct val="0"/>
              </a:spcAft>
              <a:buFont typeface="Arial" panose="020B0604020202020204" pitchFamily="34" charset="0"/>
              <a:buChar char="•"/>
            </a:pPr>
            <a:endParaRPr lang="es-ES" sz="2000" dirty="0">
              <a:solidFill>
                <a:srgbClr val="FFFFFF"/>
              </a:solidFill>
              <a:latin typeface="Arial" panose="020B0604020202020204" pitchFamily="34" charset="0"/>
              <a:ea typeface="ＭＳ Ｐゴシック"/>
              <a:cs typeface="Arial" panose="020B0604020202020204" pitchFamily="34" charset="0"/>
            </a:endParaRPr>
          </a:p>
          <a:p>
            <a:pPr marL="342900" indent="-342900" eaLnBrk="0" fontAlgn="base" hangingPunct="0">
              <a:spcBef>
                <a:spcPct val="0"/>
              </a:spcBef>
              <a:spcAft>
                <a:spcPct val="0"/>
              </a:spcAft>
              <a:buFont typeface="Arial" panose="020B0604020202020204" pitchFamily="34" charset="0"/>
              <a:buChar char="•"/>
            </a:pPr>
            <a:r>
              <a:rPr lang="es-ES" sz="2000" dirty="0">
                <a:solidFill>
                  <a:srgbClr val="FFFFFF"/>
                </a:solidFill>
                <a:latin typeface="Arial" panose="020B0604020202020204" pitchFamily="34" charset="0"/>
                <a:ea typeface="ＭＳ Ｐゴシック"/>
                <a:cs typeface="Arial" panose="020B0604020202020204" pitchFamily="34" charset="0"/>
              </a:rPr>
              <a:t>La población y la producción económica eran bajas y el territorio era vasto. </a:t>
            </a:r>
            <a:endParaRPr lang="es-E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endParaRPr>
          </a:p>
          <a:p>
            <a:pPr marL="342900" indent="-342900" eaLnBrk="0" fontAlgn="base" hangingPunct="0">
              <a:spcBef>
                <a:spcPct val="0"/>
              </a:spcBef>
              <a:spcAft>
                <a:spcPct val="0"/>
              </a:spcAft>
              <a:buFont typeface="Arial" panose="020B0604020202020204" pitchFamily="34" charset="0"/>
              <a:buChar char="•"/>
            </a:pPr>
            <a:endParaRPr lang="es-E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endParaRPr>
          </a:p>
          <a:p>
            <a:pPr marL="342900" indent="-342900" eaLnBrk="0" fontAlgn="base" hangingPunct="0">
              <a:spcBef>
                <a:spcPct val="0"/>
              </a:spcBef>
              <a:spcAft>
                <a:spcPct val="0"/>
              </a:spcAft>
              <a:buFont typeface="Arial" panose="020B0604020202020204" pitchFamily="34" charset="0"/>
              <a:buChar char="•"/>
            </a:pPr>
            <a:r>
              <a:rPr lang="es-ES" sz="2000" dirty="0">
                <a:solidFill>
                  <a:srgbClr val="FFFFFF"/>
                </a:solidFill>
                <a:latin typeface="Arial" panose="020B0604020202020204" pitchFamily="34" charset="0"/>
                <a:ea typeface="ＭＳ Ｐゴシック"/>
                <a:cs typeface="Arial" panose="020B0604020202020204" pitchFamily="34" charset="0"/>
              </a:rPr>
              <a:t>La frontera norte de México sirvió como un amortiguador contra las culturas indígenas autónomas y las incursiones extranjeras de los británicos, franceses y estadounidenses.</a:t>
            </a:r>
          </a:p>
        </p:txBody>
      </p:sp>
      <p:grpSp>
        <p:nvGrpSpPr>
          <p:cNvPr id="7" name="Group 6" descr="Mapa de los Estados Unidos que muestra el estado de las tierras en el momento del viaje de Pike. Destacados en diferentes colores: Territorio español, Compra de Luisiana, Estados Unidos en ese momento">
            <a:extLst>
              <a:ext uri="{FF2B5EF4-FFF2-40B4-BE49-F238E27FC236}">
                <a16:creationId xmlns:a16="http://schemas.microsoft.com/office/drawing/2014/main" id="{D6FB6D98-4F78-4744-B98F-147927CD2888}"/>
              </a:ext>
            </a:extLst>
          </p:cNvPr>
          <p:cNvGrpSpPr/>
          <p:nvPr/>
        </p:nvGrpSpPr>
        <p:grpSpPr>
          <a:xfrm>
            <a:off x="7155712" y="1602239"/>
            <a:ext cx="4919706" cy="3407963"/>
            <a:chOff x="7155712" y="1602239"/>
            <a:chExt cx="4919706" cy="3407963"/>
          </a:xfrm>
        </p:grpSpPr>
        <p:pic>
          <p:nvPicPr>
            <p:cNvPr id="6" name="Picture 2">
              <a:extLst>
                <a:ext uri="{FF2B5EF4-FFF2-40B4-BE49-F238E27FC236}">
                  <a16:creationId xmlns:a16="http://schemas.microsoft.com/office/drawing/2014/main" id="{692D9F25-2C78-4B08-9942-B9367B7E46F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55712" y="1602239"/>
              <a:ext cx="4919706" cy="3407963"/>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Rounded Corners 3">
              <a:extLst>
                <a:ext uri="{FF2B5EF4-FFF2-40B4-BE49-F238E27FC236}">
                  <a16:creationId xmlns:a16="http://schemas.microsoft.com/office/drawing/2014/main" id="{11B2A002-A1CC-4543-A238-F79248E6AEA1}"/>
                </a:ext>
              </a:extLst>
            </p:cNvPr>
            <p:cNvSpPr/>
            <p:nvPr/>
          </p:nvSpPr>
          <p:spPr bwMode="auto">
            <a:xfrm>
              <a:off x="7155712" y="4156094"/>
              <a:ext cx="1601653" cy="782253"/>
            </a:xfrm>
            <a:prstGeom prst="roundRect">
              <a:avLst/>
            </a:prstGeom>
            <a:solidFill>
              <a:schemeClr val="accent3">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grpSp>
    </p:spTree>
    <p:extLst>
      <p:ext uri="{BB962C8B-B14F-4D97-AF65-F5344CB8AC3E}">
        <p14:creationId xmlns:p14="http://schemas.microsoft.com/office/powerpoint/2010/main" val="29615981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descr="Territorios nativos americanos en la compra de Louisiana">
            <a:extLst>
              <a:ext uri="{FF2B5EF4-FFF2-40B4-BE49-F238E27FC236}">
                <a16:creationId xmlns:a16="http://schemas.microsoft.com/office/drawing/2014/main" id="{58AAF0C3-0754-4AC0-A57D-6BA738F52B46}"/>
              </a:ext>
            </a:extLst>
          </p:cNvPr>
          <p:cNvSpPr>
            <a:spLocks noGrp="1" noRot="1" noChangeArrowheads="1"/>
          </p:cNvSpPr>
          <p:nvPr>
            <p:ph type="title"/>
          </p:nvPr>
        </p:nvSpPr>
        <p:spPr>
          <a:xfrm>
            <a:off x="146327" y="633199"/>
            <a:ext cx="11695903" cy="510168"/>
          </a:xfrm>
        </p:spPr>
        <p:txBody>
          <a:bodyPr/>
          <a:lstStyle/>
          <a:p>
            <a:pPr algn="ctr" eaLnBrk="1" hangingPunct="1">
              <a:defRPr/>
            </a:pPr>
            <a:r>
              <a:rPr lang="en-US" altLang="en-US" dirty="0" err="1">
                <a:latin typeface="Times New Roman" panose="02020603050405020304" pitchFamily="18" charset="0"/>
                <a:cs typeface="Times New Roman" panose="02020603050405020304" pitchFamily="18" charset="0"/>
              </a:rPr>
              <a:t>Territorios</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nativos</a:t>
            </a:r>
            <a:r>
              <a:rPr lang="en-US" altLang="en-US" dirty="0">
                <a:latin typeface="Times New Roman" panose="02020603050405020304" pitchFamily="18" charset="0"/>
                <a:cs typeface="Times New Roman" panose="02020603050405020304" pitchFamily="18" charset="0"/>
              </a:rPr>
              <a:t> americanos </a:t>
            </a:r>
            <a:r>
              <a:rPr lang="en-US" altLang="en-US" dirty="0" err="1">
                <a:latin typeface="Times New Roman" panose="02020603050405020304" pitchFamily="18" charset="0"/>
                <a:cs typeface="Times New Roman" panose="02020603050405020304" pitchFamily="18" charset="0"/>
              </a:rPr>
              <a:t>en</a:t>
            </a:r>
            <a:r>
              <a:rPr lang="en-US" altLang="en-US" dirty="0">
                <a:latin typeface="Times New Roman" panose="02020603050405020304" pitchFamily="18" charset="0"/>
                <a:cs typeface="Times New Roman" panose="02020603050405020304" pitchFamily="18" charset="0"/>
              </a:rPr>
              <a:t> la </a:t>
            </a:r>
            <a:r>
              <a:rPr lang="en-US" altLang="en-US" dirty="0" err="1">
                <a:latin typeface="Times New Roman" panose="02020603050405020304" pitchFamily="18" charset="0"/>
                <a:cs typeface="Times New Roman" panose="02020603050405020304" pitchFamily="18" charset="0"/>
              </a:rPr>
              <a:t>compra</a:t>
            </a:r>
            <a:r>
              <a:rPr lang="en-US" altLang="en-US" dirty="0">
                <a:latin typeface="Times New Roman" panose="02020603050405020304" pitchFamily="18" charset="0"/>
                <a:cs typeface="Times New Roman" panose="02020603050405020304" pitchFamily="18" charset="0"/>
              </a:rPr>
              <a:t> de </a:t>
            </a:r>
            <a:r>
              <a:rPr lang="en-US" altLang="en-US" dirty="0" err="1">
                <a:latin typeface="Times New Roman" panose="02020603050405020304" pitchFamily="18" charset="0"/>
                <a:cs typeface="Times New Roman" panose="02020603050405020304" pitchFamily="18" charset="0"/>
              </a:rPr>
              <a:t>Luisiana</a:t>
            </a:r>
            <a:endParaRPr lang="en-US" altLang="en-US" dirty="0">
              <a:latin typeface="Times New Roman" panose="02020603050405020304" pitchFamily="18" charset="0"/>
              <a:cs typeface="Times New Roman" panose="02020603050405020304" pitchFamily="18" charset="0"/>
            </a:endParaRPr>
          </a:p>
        </p:txBody>
      </p:sp>
      <p:sp>
        <p:nvSpPr>
          <p:cNvPr id="6" name="TextBox 5" descr="Mapa de Tierras natales tribales en la época de Pike &#10;"/>
          <p:cNvSpPr txBox="1"/>
          <p:nvPr/>
        </p:nvSpPr>
        <p:spPr>
          <a:xfrm>
            <a:off x="870036" y="1708738"/>
            <a:ext cx="6081962" cy="707886"/>
          </a:xfrm>
          <a:prstGeom prst="rect">
            <a:avLst/>
          </a:prstGeom>
          <a:noFill/>
        </p:spPr>
        <p:txBody>
          <a:bodyPr wrap="square" lIns="91440" tIns="45720" rIns="91440" bIns="45720" rtlCol="0" anchor="t">
            <a:spAutoFit/>
          </a:bodyPr>
          <a:lstStyle/>
          <a:p>
            <a:r>
              <a:rPr lang="en-US" sz="2200" b="1" dirty="0" err="1">
                <a:latin typeface="Arial" panose="020B0604020202020204" pitchFamily="34" charset="0"/>
                <a:cs typeface="Arial" panose="020B0604020202020204" pitchFamily="34" charset="0"/>
              </a:rPr>
              <a:t>Tierras</a:t>
            </a:r>
            <a:r>
              <a:rPr lang="en-US" sz="2200" b="1" dirty="0">
                <a:latin typeface="Arial" panose="020B0604020202020204" pitchFamily="34" charset="0"/>
                <a:cs typeface="Arial" panose="020B0604020202020204" pitchFamily="34" charset="0"/>
              </a:rPr>
              <a:t> </a:t>
            </a:r>
            <a:r>
              <a:rPr lang="en-US" sz="2200" b="1" dirty="0" err="1">
                <a:latin typeface="Arial" panose="020B0604020202020204" pitchFamily="34" charset="0"/>
                <a:cs typeface="Arial" panose="020B0604020202020204" pitchFamily="34" charset="0"/>
              </a:rPr>
              <a:t>natales</a:t>
            </a:r>
            <a:r>
              <a:rPr lang="en-US" sz="2200" b="1" dirty="0">
                <a:latin typeface="Arial" panose="020B0604020202020204" pitchFamily="34" charset="0"/>
                <a:cs typeface="Arial" panose="020B0604020202020204" pitchFamily="34" charset="0"/>
              </a:rPr>
              <a:t> </a:t>
            </a:r>
            <a:r>
              <a:rPr lang="en-US" sz="2200" b="1" dirty="0" err="1">
                <a:latin typeface="Arial" panose="020B0604020202020204" pitchFamily="34" charset="0"/>
                <a:cs typeface="Arial" panose="020B0604020202020204" pitchFamily="34" charset="0"/>
              </a:rPr>
              <a:t>tribales</a:t>
            </a:r>
            <a:r>
              <a:rPr lang="en-US" sz="2200" b="1" dirty="0">
                <a:latin typeface="Arial" panose="020B0604020202020204" pitchFamily="34" charset="0"/>
                <a:cs typeface="Arial" panose="020B0604020202020204" pitchFamily="34" charset="0"/>
              </a:rPr>
              <a:t> </a:t>
            </a:r>
            <a:r>
              <a:rPr lang="en-US" sz="2200" b="1" dirty="0" err="1">
                <a:latin typeface="Arial" panose="020B0604020202020204" pitchFamily="34" charset="0"/>
                <a:cs typeface="Arial" panose="020B0604020202020204" pitchFamily="34" charset="0"/>
              </a:rPr>
              <a:t>en</a:t>
            </a:r>
            <a:r>
              <a:rPr lang="en-US" sz="2200" b="1" dirty="0">
                <a:latin typeface="Arial" panose="020B0604020202020204" pitchFamily="34" charset="0"/>
                <a:cs typeface="Arial" panose="020B0604020202020204" pitchFamily="34" charset="0"/>
              </a:rPr>
              <a:t> la </a:t>
            </a:r>
            <a:r>
              <a:rPr lang="en-US" sz="2200" b="1" dirty="0" err="1">
                <a:latin typeface="Arial" panose="020B0604020202020204" pitchFamily="34" charset="0"/>
                <a:cs typeface="Arial" panose="020B0604020202020204" pitchFamily="34" charset="0"/>
              </a:rPr>
              <a:t>época</a:t>
            </a:r>
            <a:r>
              <a:rPr lang="en-US" sz="2200" b="1" dirty="0">
                <a:latin typeface="Arial" panose="020B0604020202020204" pitchFamily="34" charset="0"/>
                <a:cs typeface="Arial" panose="020B0604020202020204" pitchFamily="34" charset="0"/>
              </a:rPr>
              <a:t> de Pike </a:t>
            </a:r>
          </a:p>
          <a:p>
            <a:endParaRPr lang="en-US" dirty="0">
              <a:solidFill>
                <a:srgbClr val="FF0000"/>
              </a:solidFill>
            </a:endParaRPr>
          </a:p>
        </p:txBody>
      </p:sp>
      <p:pic>
        <p:nvPicPr>
          <p:cNvPr id="2" name="Picture 1" descr="Mapa de las Grandes Llanuras y el suroeste de EE. UU. Que representa las tierras tribales en la época de Pike. Diferentes colores y etiquetas identifican a las diversas tribus nativas americanas.">
            <a:extLst>
              <a:ext uri="{FF2B5EF4-FFF2-40B4-BE49-F238E27FC236}">
                <a16:creationId xmlns:a16="http://schemas.microsoft.com/office/drawing/2014/main" id="{90B0C6C1-A6AC-40FD-A20F-FE7039F13078}"/>
              </a:ext>
            </a:extLst>
          </p:cNvPr>
          <p:cNvPicPr>
            <a:picLocks noChangeAspect="1"/>
          </p:cNvPicPr>
          <p:nvPr/>
        </p:nvPicPr>
        <p:blipFill>
          <a:blip r:embed="rId3"/>
          <a:stretch>
            <a:fillRect/>
          </a:stretch>
        </p:blipFill>
        <p:spPr>
          <a:xfrm>
            <a:off x="146327" y="2190564"/>
            <a:ext cx="6805671" cy="4189787"/>
          </a:xfrm>
          <a:prstGeom prst="rect">
            <a:avLst/>
          </a:prstGeom>
          <a:ln w="19050">
            <a:solidFill>
              <a:srgbClr val="FFFFFF"/>
            </a:solidFill>
          </a:ln>
        </p:spPr>
      </p:pic>
      <p:sp>
        <p:nvSpPr>
          <p:cNvPr id="3" name="TextBox 2">
            <a:extLst>
              <a:ext uri="{FF2B5EF4-FFF2-40B4-BE49-F238E27FC236}">
                <a16:creationId xmlns:a16="http://schemas.microsoft.com/office/drawing/2014/main" id="{AB185BDC-AB36-4574-BE7B-8177BDE85C10}"/>
              </a:ext>
            </a:extLst>
          </p:cNvPr>
          <p:cNvSpPr txBox="1"/>
          <p:nvPr/>
        </p:nvSpPr>
        <p:spPr>
          <a:xfrm>
            <a:off x="6951998" y="1197784"/>
            <a:ext cx="5123192" cy="5632311"/>
          </a:xfrm>
          <a:prstGeom prst="rect">
            <a:avLst/>
          </a:prstGeom>
          <a:noFill/>
        </p:spPr>
        <p:txBody>
          <a:bodyPr wrap="square" lIns="91440" tIns="45720" rIns="91440" bIns="45720" rtlCol="0" anchor="t">
            <a:spAutoFit/>
          </a:bodyPr>
          <a:lstStyle/>
          <a:p>
            <a:pPr marL="285750" indent="-285750" eaLnBrk="0" fontAlgn="base" hangingPunct="0">
              <a:spcBef>
                <a:spcPct val="0"/>
              </a:spcBef>
              <a:spcAft>
                <a:spcPct val="0"/>
              </a:spcAft>
              <a:buFont typeface="Arial" charset="0"/>
              <a:buChar char="•"/>
            </a:pPr>
            <a:r>
              <a:rPr lang="es-ES" sz="2000" dirty="0">
                <a:solidFill>
                  <a:srgbClr val="FFFFFF"/>
                </a:solidFill>
                <a:latin typeface="Arial" panose="020B0604020202020204" pitchFamily="34" charset="0"/>
                <a:ea typeface="ＭＳ Ｐゴシック"/>
                <a:cs typeface="Arial" panose="020B0604020202020204" pitchFamily="34" charset="0"/>
              </a:rPr>
              <a:t>Las culturas indígenas dominaban los territorios en la compra de Luisiana. </a:t>
            </a:r>
            <a:endParaRPr lang="es-E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endParaRPr>
          </a:p>
          <a:p>
            <a:pPr marL="285750" indent="-285750">
              <a:spcBef>
                <a:spcPct val="0"/>
              </a:spcBef>
              <a:spcAft>
                <a:spcPct val="0"/>
              </a:spcAft>
              <a:buFont typeface="Arial" charset="0"/>
              <a:buChar char="•"/>
            </a:pPr>
            <a:endParaRPr lang="es-E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endParaRPr>
          </a:p>
          <a:p>
            <a:pPr marL="285750" indent="-285750">
              <a:spcBef>
                <a:spcPct val="0"/>
              </a:spcBef>
              <a:spcAft>
                <a:spcPct val="0"/>
              </a:spcAft>
              <a:buFont typeface="Arial" charset="0"/>
              <a:buChar char="•"/>
            </a:pPr>
            <a:r>
              <a:rPr lang="es-ES" sz="2000" dirty="0">
                <a:solidFill>
                  <a:srgbClr val="FFFFFF"/>
                </a:solidFill>
                <a:latin typeface="Arial" panose="020B0604020202020204" pitchFamily="34" charset="0"/>
                <a:ea typeface="ＭＳ Ｐゴシック"/>
                <a:cs typeface="Arial" panose="020B0604020202020204" pitchFamily="34" charset="0"/>
              </a:rPr>
              <a:t>Muchos tenían generaciones de experiencia resistiendo y </a:t>
            </a:r>
            <a:r>
              <a:rPr lang="en-US" sz="2000" dirty="0" err="1">
                <a:solidFill>
                  <a:srgbClr val="FFFFFF"/>
                </a:solidFill>
                <a:latin typeface="Arial" panose="020B0604020202020204" pitchFamily="34" charset="0"/>
                <a:ea typeface="ＭＳ Ｐゴシック"/>
                <a:cs typeface="Arial" panose="020B0604020202020204" pitchFamily="34" charset="0"/>
              </a:rPr>
              <a:t>adaptándose</a:t>
            </a:r>
            <a:r>
              <a:rPr lang="en-US" sz="2000" dirty="0">
                <a:solidFill>
                  <a:srgbClr val="FFFFFF"/>
                </a:solidFill>
                <a:latin typeface="Arial" panose="020B0604020202020204" pitchFamily="34" charset="0"/>
                <a:ea typeface="ＭＳ Ｐゴシック"/>
                <a:cs typeface="Arial" panose="020B0604020202020204" pitchFamily="34" charset="0"/>
              </a:rPr>
              <a:t> a</a:t>
            </a:r>
            <a:r>
              <a:rPr lang="es-ES" sz="2000" dirty="0">
                <a:solidFill>
                  <a:srgbClr val="FFFFFF"/>
                </a:solidFill>
                <a:latin typeface="Arial" panose="020B0604020202020204" pitchFamily="34" charset="0"/>
                <a:ea typeface="ＭＳ Ｐゴシック"/>
                <a:cs typeface="Arial" panose="020B0604020202020204" pitchFamily="34" charset="0"/>
              </a:rPr>
              <a:t> las demandas de las potencias coloniales europeas y, más recientemente, las de los estadounidenses.</a:t>
            </a:r>
            <a:endParaRPr lang="es-E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endParaRPr>
          </a:p>
          <a:p>
            <a:pPr marL="285750" indent="-285750" eaLnBrk="0" fontAlgn="base" hangingPunct="0">
              <a:spcBef>
                <a:spcPct val="0"/>
              </a:spcBef>
              <a:spcAft>
                <a:spcPct val="0"/>
              </a:spcAft>
              <a:buFont typeface="Arial" charset="0"/>
              <a:buChar char="•"/>
            </a:pPr>
            <a:endParaRPr lang="es-E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endParaRPr>
          </a:p>
          <a:p>
            <a:pPr marL="285750" indent="-285750" eaLnBrk="0" fontAlgn="base" hangingPunct="0">
              <a:spcBef>
                <a:spcPct val="0"/>
              </a:spcBef>
              <a:spcAft>
                <a:spcPct val="0"/>
              </a:spcAft>
              <a:buFont typeface="Arial" charset="0"/>
              <a:buChar char="•"/>
            </a:pPr>
            <a:r>
              <a:rPr lang="es-ES" sz="2000" dirty="0">
                <a:solidFill>
                  <a:srgbClr val="FFFFFF"/>
                </a:solidFill>
                <a:latin typeface="Arial" panose="020B0604020202020204" pitchFamily="34" charset="0"/>
                <a:ea typeface="ＭＳ Ｐゴシック"/>
                <a:cs typeface="Arial" panose="020B0604020202020204" pitchFamily="34" charset="0"/>
              </a:rPr>
              <a:t>Las tribus más conocidas por los estadunidenses eran la Osage, Kansas, y </a:t>
            </a:r>
            <a:r>
              <a:rPr lang="es-ES" sz="2000" dirty="0" err="1">
                <a:solidFill>
                  <a:srgbClr val="FFFFFF"/>
                </a:solidFill>
                <a:latin typeface="Arial" panose="020B0604020202020204" pitchFamily="34" charset="0"/>
                <a:ea typeface="ＭＳ Ｐゴシック"/>
                <a:cs typeface="Arial" panose="020B0604020202020204" pitchFamily="34" charset="0"/>
              </a:rPr>
              <a:t>Pawnee</a:t>
            </a:r>
            <a:r>
              <a:rPr lang="es-ES" sz="2000" dirty="0">
                <a:solidFill>
                  <a:srgbClr val="FFFFFF"/>
                </a:solidFill>
                <a:latin typeface="Arial" panose="020B0604020202020204" pitchFamily="34" charset="0"/>
                <a:ea typeface="ＭＳ Ｐゴシック"/>
                <a:cs typeface="Arial" panose="020B0604020202020204" pitchFamily="34" charset="0"/>
              </a:rPr>
              <a:t>, pero había otras.</a:t>
            </a:r>
          </a:p>
          <a:p>
            <a:pPr marL="285750" indent="-285750">
              <a:spcBef>
                <a:spcPct val="0"/>
              </a:spcBef>
              <a:spcAft>
                <a:spcPct val="0"/>
              </a:spcAft>
              <a:buFont typeface="Arial" charset="0"/>
              <a:buChar char="•"/>
            </a:pPr>
            <a:endParaRPr lang="es-ES" sz="2000" dirty="0">
              <a:solidFill>
                <a:srgbClr val="FFFFFF"/>
              </a:solidFill>
              <a:latin typeface="Arial" panose="020B0604020202020204" pitchFamily="34" charset="0"/>
              <a:ea typeface="ＭＳ Ｐゴシック"/>
              <a:cs typeface="Arial" panose="020B0604020202020204" pitchFamily="34" charset="0"/>
            </a:endParaRPr>
          </a:p>
          <a:p>
            <a:pPr marL="285750" indent="-285750" eaLnBrk="0" fontAlgn="base" hangingPunct="0">
              <a:spcBef>
                <a:spcPct val="0"/>
              </a:spcBef>
              <a:spcAft>
                <a:spcPct val="0"/>
              </a:spcAft>
              <a:buFont typeface="Arial" charset="0"/>
              <a:buChar char="•"/>
            </a:pPr>
            <a:r>
              <a:rPr lang="es-ES" sz="2000" dirty="0">
                <a:solidFill>
                  <a:srgbClr val="FFFFFF"/>
                </a:solidFill>
                <a:latin typeface="Arial" panose="020B0604020202020204" pitchFamily="34" charset="0"/>
                <a:ea typeface="ＭＳ Ｐゴシック"/>
                <a:cs typeface="Arial" panose="020B0604020202020204" pitchFamily="34" charset="0"/>
              </a:rPr>
              <a:t>Los comanches </a:t>
            </a:r>
            <a:r>
              <a:rPr lang="en-US" sz="2000" dirty="0" err="1">
                <a:solidFill>
                  <a:srgbClr val="FFFFFF"/>
                </a:solidFill>
                <a:latin typeface="Arial" panose="020B0604020202020204" pitchFamily="34" charset="0"/>
                <a:ea typeface="ＭＳ Ｐゴシック"/>
                <a:cs typeface="Arial" panose="020B0604020202020204" pitchFamily="34" charset="0"/>
              </a:rPr>
              <a:t>dominaban</a:t>
            </a:r>
            <a:r>
              <a:rPr lang="es-ES" sz="2000" dirty="0">
                <a:solidFill>
                  <a:srgbClr val="FFFFFF"/>
                </a:solidFill>
                <a:latin typeface="Arial" panose="020B0604020202020204" pitchFamily="34" charset="0"/>
                <a:ea typeface="ＭＳ Ｐゴシック"/>
                <a:cs typeface="Arial" panose="020B0604020202020204" pitchFamily="34" charset="0"/>
              </a:rPr>
              <a:t> hacia el occidente y </a:t>
            </a:r>
            <a:r>
              <a:rPr lang="en-US" sz="2000" dirty="0" err="1">
                <a:solidFill>
                  <a:srgbClr val="FFFFFF"/>
                </a:solidFill>
                <a:latin typeface="Arial" panose="020B0604020202020204" pitchFamily="34" charset="0"/>
                <a:ea typeface="ＭＳ Ｐゴシック"/>
                <a:cs typeface="Arial" panose="020B0604020202020204" pitchFamily="34" charset="0"/>
              </a:rPr>
              <a:t>formaban</a:t>
            </a:r>
            <a:r>
              <a:rPr lang="es-ES" sz="2000" dirty="0">
                <a:solidFill>
                  <a:srgbClr val="FFFFFF"/>
                </a:solidFill>
                <a:latin typeface="Arial" panose="020B0604020202020204" pitchFamily="34" charset="0"/>
                <a:ea typeface="ＭＳ Ｐゴシック"/>
                <a:cs typeface="Arial" panose="020B0604020202020204" pitchFamily="34" charset="0"/>
              </a:rPr>
              <a:t> una fuerte barrera para la expansión estadounidense hacia el oeste y la española hacia el norte.</a:t>
            </a:r>
          </a:p>
        </p:txBody>
      </p:sp>
      <p:sp>
        <p:nvSpPr>
          <p:cNvPr id="4" name="TextBox 3">
            <a:extLst>
              <a:ext uri="{FF2B5EF4-FFF2-40B4-BE49-F238E27FC236}">
                <a16:creationId xmlns:a16="http://schemas.microsoft.com/office/drawing/2014/main" id="{3A0DE776-2E0F-4AC6-8E12-846DC53851EC}"/>
              </a:ext>
              <a:ext uri="{C183D7F6-B498-43B3-948B-1728B52AA6E4}">
                <adec:decorative xmlns:adec="http://schemas.microsoft.com/office/drawing/2017/decorative" val="1"/>
              </a:ext>
            </a:extLst>
          </p:cNvPr>
          <p:cNvSpPr txBox="1"/>
          <p:nvPr/>
        </p:nvSpPr>
        <p:spPr>
          <a:xfrm>
            <a:off x="4724400" y="6389465"/>
            <a:ext cx="2743200"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Image Courtesy Library of Congress</a:t>
            </a:r>
          </a:p>
        </p:txBody>
      </p:sp>
    </p:spTree>
    <p:extLst>
      <p:ext uri="{BB962C8B-B14F-4D97-AF65-F5344CB8AC3E}">
        <p14:creationId xmlns:p14="http://schemas.microsoft.com/office/powerpoint/2010/main" val="38683794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descr="Exploraciones: la tierra y la gente en la compra de Louisiana ">
            <a:extLst>
              <a:ext uri="{FF2B5EF4-FFF2-40B4-BE49-F238E27FC236}">
                <a16:creationId xmlns:a16="http://schemas.microsoft.com/office/drawing/2014/main" id="{58AAF0C3-0754-4AC0-A57D-6BA738F52B46}"/>
              </a:ext>
            </a:extLst>
          </p:cNvPr>
          <p:cNvSpPr>
            <a:spLocks noGrp="1" noRot="1" noChangeArrowheads="1"/>
          </p:cNvSpPr>
          <p:nvPr>
            <p:ph type="title"/>
          </p:nvPr>
        </p:nvSpPr>
        <p:spPr>
          <a:xfrm>
            <a:off x="0" y="595610"/>
            <a:ext cx="12375823" cy="510168"/>
          </a:xfrm>
        </p:spPr>
        <p:txBody>
          <a:bodyPr/>
          <a:lstStyle/>
          <a:p>
            <a:pPr eaLnBrk="1" hangingPunct="1">
              <a:defRPr/>
            </a:pPr>
            <a:r>
              <a:rPr lang="en-US" altLang="en-US" dirty="0" err="1">
                <a:latin typeface="Times New Roman" panose="02020603050405020304" pitchFamily="18" charset="0"/>
                <a:cs typeface="Times New Roman" panose="02020603050405020304" pitchFamily="18" charset="0"/>
              </a:rPr>
              <a:t>Exploraciones</a:t>
            </a:r>
            <a:r>
              <a:rPr lang="en-US" altLang="en-US" dirty="0">
                <a:latin typeface="Times New Roman" panose="02020603050405020304" pitchFamily="18" charset="0"/>
                <a:cs typeface="Times New Roman" panose="02020603050405020304" pitchFamily="18" charset="0"/>
              </a:rPr>
              <a:t>: la tierra y la </a:t>
            </a:r>
            <a:r>
              <a:rPr lang="en-US" altLang="en-US" dirty="0" err="1">
                <a:latin typeface="Times New Roman" panose="02020603050405020304" pitchFamily="18" charset="0"/>
                <a:cs typeface="Times New Roman" panose="02020603050405020304" pitchFamily="18" charset="0"/>
              </a:rPr>
              <a:t>gente</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en</a:t>
            </a:r>
            <a:r>
              <a:rPr lang="en-US" altLang="en-US" dirty="0">
                <a:latin typeface="Times New Roman" panose="02020603050405020304" pitchFamily="18" charset="0"/>
                <a:cs typeface="Times New Roman" panose="02020603050405020304" pitchFamily="18" charset="0"/>
              </a:rPr>
              <a:t> la </a:t>
            </a:r>
            <a:r>
              <a:rPr lang="en-US" altLang="en-US" dirty="0" err="1">
                <a:latin typeface="Times New Roman" panose="02020603050405020304" pitchFamily="18" charset="0"/>
                <a:cs typeface="Times New Roman" panose="02020603050405020304" pitchFamily="18" charset="0"/>
              </a:rPr>
              <a:t>compra</a:t>
            </a:r>
            <a:r>
              <a:rPr lang="en-US" altLang="en-US" dirty="0">
                <a:latin typeface="Times New Roman" panose="02020603050405020304" pitchFamily="18" charset="0"/>
                <a:cs typeface="Times New Roman" panose="02020603050405020304" pitchFamily="18" charset="0"/>
              </a:rPr>
              <a:t> de </a:t>
            </a:r>
            <a:r>
              <a:rPr lang="en-US" altLang="en-US" dirty="0" err="1">
                <a:latin typeface="Times New Roman" panose="02020603050405020304" pitchFamily="18" charset="0"/>
                <a:cs typeface="Times New Roman" panose="02020603050405020304" pitchFamily="18" charset="0"/>
              </a:rPr>
              <a:t>Luisiana</a:t>
            </a:r>
            <a:r>
              <a:rPr lang="en-US" altLang="en-US" dirty="0">
                <a:latin typeface="Times New Roman" panose="02020603050405020304" pitchFamily="18" charset="0"/>
                <a:cs typeface="Times New Roman" panose="02020603050405020304" pitchFamily="18" charset="0"/>
              </a:rPr>
              <a:t> </a:t>
            </a:r>
          </a:p>
        </p:txBody>
      </p:sp>
      <p:sp>
        <p:nvSpPr>
          <p:cNvPr id="7" name="TextBox 6" descr="Mapa que muestra el expediciones de exploración en el nuevo territorio americano qui el Presidente Thomas Jefferson ordenó. &#10;">
            <a:extLst>
              <a:ext uri="{FF2B5EF4-FFF2-40B4-BE49-F238E27FC236}">
                <a16:creationId xmlns:a16="http://schemas.microsoft.com/office/drawing/2014/main" id="{A10266F6-5C34-48A4-BA08-B99084B89178}"/>
              </a:ext>
            </a:extLst>
          </p:cNvPr>
          <p:cNvSpPr txBox="1"/>
          <p:nvPr/>
        </p:nvSpPr>
        <p:spPr>
          <a:xfrm flipH="1">
            <a:off x="572045" y="1634360"/>
            <a:ext cx="3457858" cy="5324535"/>
          </a:xfrm>
          <a:prstGeom prst="rect">
            <a:avLst/>
          </a:prstGeom>
          <a:noFill/>
        </p:spPr>
        <p:txBody>
          <a:bodyPr wrap="square" lIns="91440" tIns="45720" rIns="91440" bIns="45720" rtlCol="0" anchor="t">
            <a:spAutoFit/>
          </a:bodyPr>
          <a:lstStyle/>
          <a:p>
            <a:pPr eaLnBrk="0" fontAlgn="base" hangingPunct="0">
              <a:spcBef>
                <a:spcPct val="0"/>
              </a:spcBef>
              <a:spcAft>
                <a:spcPct val="0"/>
              </a:spcAft>
            </a:pPr>
            <a:r>
              <a:rPr lang="es-ES" sz="2000" dirty="0">
                <a:solidFill>
                  <a:srgbClr val="FFFFFF"/>
                </a:solidFill>
                <a:latin typeface="Arial" panose="020B0604020202020204" pitchFamily="34" charset="0"/>
                <a:ea typeface="ＭＳ Ｐゴシック"/>
                <a:cs typeface="Arial" panose="020B0604020202020204" pitchFamily="34" charset="0"/>
              </a:rPr>
              <a:t>* El Presidente Thomas   </a:t>
            </a:r>
          </a:p>
          <a:p>
            <a:pPr eaLnBrk="0" fontAlgn="base" hangingPunct="0">
              <a:spcBef>
                <a:spcPct val="0"/>
              </a:spcBef>
              <a:spcAft>
                <a:spcPct val="0"/>
              </a:spcAft>
            </a:pPr>
            <a:r>
              <a:rPr lang="es-ES" sz="2000" dirty="0">
                <a:solidFill>
                  <a:srgbClr val="FFFFFF"/>
                </a:solidFill>
                <a:latin typeface="Arial" panose="020B0604020202020204" pitchFamily="34" charset="0"/>
                <a:ea typeface="ＭＳ Ｐゴシック"/>
                <a:cs typeface="Arial" panose="020B0604020202020204" pitchFamily="34" charset="0"/>
              </a:rPr>
              <a:t>  Jefferson ordenó expediciones de exploración en el nuevo territorio americano. </a:t>
            </a:r>
          </a:p>
          <a:p>
            <a:pPr eaLnBrk="0" fontAlgn="base" hangingPunct="0">
              <a:spcBef>
                <a:spcPct val="0"/>
              </a:spcBef>
              <a:spcAft>
                <a:spcPct val="0"/>
              </a:spcAft>
            </a:pPr>
            <a:endParaRPr lang="es-ES" sz="2000" dirty="0">
              <a:solidFill>
                <a:srgbClr val="FFFFFF"/>
              </a:solidFill>
              <a:latin typeface="Arial" panose="020B0604020202020204" pitchFamily="34" charset="0"/>
              <a:ea typeface="ＭＳ Ｐゴシック"/>
              <a:cs typeface="Arial" panose="020B0604020202020204" pitchFamily="34" charset="0"/>
            </a:endParaRPr>
          </a:p>
          <a:p>
            <a:pPr eaLnBrk="0" fontAlgn="base" hangingPunct="0">
              <a:spcBef>
                <a:spcPct val="0"/>
              </a:spcBef>
              <a:spcAft>
                <a:spcPct val="0"/>
              </a:spcAft>
            </a:pPr>
            <a:r>
              <a:rPr lang="es-ES" sz="2000" dirty="0">
                <a:solidFill>
                  <a:srgbClr val="FFFFFF"/>
                </a:solidFill>
                <a:latin typeface="Arial" panose="020B0604020202020204" pitchFamily="34" charset="0"/>
                <a:ea typeface="ＭＳ Ｐゴシック"/>
                <a:cs typeface="Arial" panose="020B0604020202020204" pitchFamily="34" charset="0"/>
              </a:rPr>
              <a:t>* Las expediciones más prominentes fueron dirigidas por </a:t>
            </a:r>
            <a:r>
              <a:rPr lang="es-ES" sz="2000" dirty="0" err="1">
                <a:solidFill>
                  <a:srgbClr val="FFFFFF"/>
                </a:solidFill>
                <a:latin typeface="Arial" panose="020B0604020202020204" pitchFamily="34" charset="0"/>
                <a:ea typeface="ＭＳ Ｐゴシック"/>
                <a:cs typeface="Arial" panose="020B0604020202020204" pitchFamily="34" charset="0"/>
              </a:rPr>
              <a:t>Meriwether</a:t>
            </a:r>
            <a:r>
              <a:rPr lang="es-ES" sz="2000" dirty="0">
                <a:solidFill>
                  <a:srgbClr val="FFFFFF"/>
                </a:solidFill>
                <a:latin typeface="Arial" panose="020B0604020202020204" pitchFamily="34" charset="0"/>
                <a:ea typeface="ＭＳ Ｐゴシック"/>
                <a:cs typeface="Arial" panose="020B0604020202020204" pitchFamily="34" charset="0"/>
              </a:rPr>
              <a:t> Lewis y William Clark en el tramo norte de las tierras.</a:t>
            </a:r>
          </a:p>
          <a:p>
            <a:pPr eaLnBrk="0" fontAlgn="base" hangingPunct="0">
              <a:spcBef>
                <a:spcPct val="0"/>
              </a:spcBef>
              <a:spcAft>
                <a:spcPct val="0"/>
              </a:spcAft>
            </a:pPr>
            <a:endParaRPr lang="es-ES" sz="2000" dirty="0">
              <a:solidFill>
                <a:srgbClr val="FFFFFF"/>
              </a:solidFill>
              <a:latin typeface="Arial" panose="020B0604020202020204" pitchFamily="34" charset="0"/>
              <a:ea typeface="ＭＳ Ｐゴシック"/>
              <a:cs typeface="Arial" panose="020B0604020202020204" pitchFamily="34" charset="0"/>
            </a:endParaRPr>
          </a:p>
          <a:p>
            <a:pPr eaLnBrk="0" fontAlgn="base" hangingPunct="0">
              <a:spcBef>
                <a:spcPct val="0"/>
              </a:spcBef>
              <a:spcAft>
                <a:spcPct val="0"/>
              </a:spcAft>
            </a:pPr>
            <a:r>
              <a:rPr lang="es-ES" sz="2000" dirty="0">
                <a:solidFill>
                  <a:srgbClr val="FFFFFF"/>
                </a:solidFill>
                <a:latin typeface="Arial" panose="020B0604020202020204" pitchFamily="34" charset="0"/>
                <a:ea typeface="ＭＳ Ｐゴシック"/>
                <a:cs typeface="Arial" panose="020B0604020202020204" pitchFamily="34" charset="0"/>
              </a:rPr>
              <a:t>* Les sucedieron un puñado de expediciones menos conocidas, hasta la expedición de Pike en 1806.</a:t>
            </a:r>
          </a:p>
          <a:p>
            <a:pPr eaLnBrk="0" fontAlgn="base" hangingPunct="0">
              <a:spcBef>
                <a:spcPct val="0"/>
              </a:spcBef>
              <a:spcAft>
                <a:spcPct val="0"/>
              </a:spcAft>
            </a:pPr>
            <a:endParaRPr lang="en-US" sz="2000" dirty="0">
              <a:solidFill>
                <a:srgbClr val="FFFFFF"/>
              </a:solidFill>
              <a:latin typeface="Frutiger LT Std 45 Light"/>
              <a:ea typeface="ＭＳ Ｐゴシック"/>
            </a:endParaRPr>
          </a:p>
        </p:txBody>
      </p:sp>
      <p:pic>
        <p:nvPicPr>
          <p:cNvPr id="3" name="Picture 3" descr="Mapa de la época de Pike que muestra la mayor parte de Estados Unidos y parte de México. Representa, en diferentes colores, varios territorios de EE. UU., La compra de Luisiana, el México español, Texas y el país de Oregón. También muestra, en diferentes líneas de colores, las rutas de los exploradores de la época, incluidos Lewis, Clark, Pike y Freeman.">
            <a:extLst>
              <a:ext uri="{FF2B5EF4-FFF2-40B4-BE49-F238E27FC236}">
                <a16:creationId xmlns:a16="http://schemas.microsoft.com/office/drawing/2014/main" id="{53BBF404-9E2E-4006-8069-DD8FA7CCD327}"/>
              </a:ext>
            </a:extLst>
          </p:cNvPr>
          <p:cNvPicPr>
            <a:picLocks noChangeAspect="1"/>
          </p:cNvPicPr>
          <p:nvPr/>
        </p:nvPicPr>
        <p:blipFill rotWithShape="1">
          <a:blip r:embed="rId3"/>
          <a:srcRect l="3451" t="4503" r="4655" b="8744"/>
          <a:stretch/>
        </p:blipFill>
        <p:spPr>
          <a:xfrm>
            <a:off x="4198487" y="1359694"/>
            <a:ext cx="7187440" cy="5222449"/>
          </a:xfrm>
          <a:prstGeom prst="rect">
            <a:avLst/>
          </a:prstGeom>
          <a:ln w="19050">
            <a:solidFill>
              <a:srgbClr val="FFFFFF"/>
            </a:solidFill>
          </a:ln>
        </p:spPr>
      </p:pic>
      <p:sp>
        <p:nvSpPr>
          <p:cNvPr id="8" name="TextBox 7">
            <a:extLst>
              <a:ext uri="{FF2B5EF4-FFF2-40B4-BE49-F238E27FC236}">
                <a16:creationId xmlns:a16="http://schemas.microsoft.com/office/drawing/2014/main" id="{0B024B2D-1949-4145-9D39-B9F0B295194B}"/>
              </a:ext>
            </a:extLst>
          </p:cNvPr>
          <p:cNvSpPr txBox="1"/>
          <p:nvPr/>
        </p:nvSpPr>
        <p:spPr>
          <a:xfrm>
            <a:off x="7993514" y="6582143"/>
            <a:ext cx="3572219" cy="253916"/>
          </a:xfrm>
          <a:prstGeom prst="rect">
            <a:avLst/>
          </a:prstGeom>
          <a:noFill/>
        </p:spPr>
        <p:txBody>
          <a:bodyPr wrap="square" rtlCol="0">
            <a:spAutoFit/>
          </a:bodyPr>
          <a:lstStyle/>
          <a:p>
            <a:pPr algn="r" eaLnBrk="0" fontAlgn="base" hangingPunct="0">
              <a:spcBef>
                <a:spcPct val="0"/>
              </a:spcBef>
              <a:spcAft>
                <a:spcPct val="0"/>
              </a:spcAft>
            </a:pPr>
            <a:r>
              <a:rPr lang="en-US" sz="1050">
                <a:solidFill>
                  <a:srgbClr val="FFFFFF"/>
                </a:solidFill>
                <a:latin typeface="Frutiger LT Std 55 Roman"/>
                <a:ea typeface="ＭＳ Ｐゴシック" panose="020B0600070205080204" pitchFamily="34" charset="-128"/>
              </a:rPr>
              <a:t>Copyright @2000 by Pearson Education Inc.</a:t>
            </a:r>
          </a:p>
        </p:txBody>
      </p:sp>
    </p:spTree>
    <p:extLst>
      <p:ext uri="{BB962C8B-B14F-4D97-AF65-F5344CB8AC3E}">
        <p14:creationId xmlns:p14="http://schemas.microsoft.com/office/powerpoint/2010/main" val="36757137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a:extLst>
              <a:ext uri="{FF2B5EF4-FFF2-40B4-BE49-F238E27FC236}">
                <a16:creationId xmlns:a16="http://schemas.microsoft.com/office/drawing/2014/main" id="{87FDA501-E73F-4CD8-8E9E-77FBF176E671}"/>
              </a:ext>
            </a:extLst>
          </p:cNvPr>
          <p:cNvSpPr>
            <a:spLocks noGrp="1" noRot="1" noChangeArrowheads="1"/>
          </p:cNvSpPr>
          <p:nvPr>
            <p:ph type="title"/>
          </p:nvPr>
        </p:nvSpPr>
        <p:spPr>
          <a:xfrm>
            <a:off x="827096" y="652382"/>
            <a:ext cx="11027700" cy="514350"/>
          </a:xfrm>
        </p:spPr>
        <p:txBody>
          <a:bodyPr/>
          <a:lstStyle/>
          <a:p>
            <a:pPr eaLnBrk="1" hangingPunct="1">
              <a:defRPr/>
            </a:pPr>
            <a:r>
              <a:rPr lang="en-US" altLang="en-US" dirty="0" err="1">
                <a:latin typeface="Times New Roman" panose="02020603050405020304" pitchFamily="18" charset="0"/>
                <a:cs typeface="Times New Roman" panose="02020603050405020304" pitchFamily="18" charset="0"/>
              </a:rPr>
              <a:t>Expedición</a:t>
            </a:r>
            <a:r>
              <a:rPr lang="en-US" altLang="en-US" dirty="0">
                <a:latin typeface="Times New Roman" panose="02020603050405020304" pitchFamily="18" charset="0"/>
                <a:cs typeface="Times New Roman" panose="02020603050405020304" pitchFamily="18" charset="0"/>
              </a:rPr>
              <a:t> del </a:t>
            </a:r>
            <a:r>
              <a:rPr lang="en-US" altLang="en-US" dirty="0" err="1">
                <a:latin typeface="Times New Roman" panose="02020603050405020304" pitchFamily="18" charset="0"/>
                <a:cs typeface="Times New Roman" panose="02020603050405020304" pitchFamily="18" charset="0"/>
              </a:rPr>
              <a:t>Teniente</a:t>
            </a:r>
            <a:r>
              <a:rPr lang="en-US" altLang="en-US" dirty="0">
                <a:latin typeface="Times New Roman" panose="02020603050405020304" pitchFamily="18" charset="0"/>
                <a:cs typeface="Times New Roman" panose="02020603050405020304" pitchFamily="18" charset="0"/>
              </a:rPr>
              <a:t> Zebulon Pike </a:t>
            </a:r>
            <a:r>
              <a:rPr lang="en-US" altLang="en-US" dirty="0" err="1">
                <a:latin typeface="Times New Roman" panose="02020603050405020304" pitchFamily="18" charset="0"/>
                <a:cs typeface="Times New Roman" panose="02020603050405020304" pitchFamily="18" charset="0"/>
              </a:rPr>
              <a:t>por</a:t>
            </a:r>
            <a:r>
              <a:rPr lang="en-US" altLang="en-US" dirty="0">
                <a:latin typeface="Times New Roman" panose="02020603050405020304" pitchFamily="18" charset="0"/>
                <a:cs typeface="Times New Roman" panose="02020603050405020304" pitchFamily="18" charset="0"/>
              </a:rPr>
              <a:t> el </a:t>
            </a:r>
            <a:r>
              <a:rPr lang="en-US" altLang="en-US" dirty="0" err="1">
                <a:latin typeface="Times New Roman" panose="02020603050405020304" pitchFamily="18" charset="0"/>
                <a:cs typeface="Times New Roman" panose="02020603050405020304" pitchFamily="18" charset="0"/>
              </a:rPr>
              <a:t>suroeste</a:t>
            </a:r>
            <a:endParaRPr lang="en-US" altLang="en-US" dirty="0">
              <a:latin typeface="Times New Roman" panose="02020603050405020304" pitchFamily="18" charset="0"/>
              <a:cs typeface="Times New Roman" panose="02020603050405020304" pitchFamily="18" charset="0"/>
            </a:endParaRPr>
          </a:p>
        </p:txBody>
      </p:sp>
      <p:sp>
        <p:nvSpPr>
          <p:cNvPr id="2" name="TextBox 1"/>
          <p:cNvSpPr txBox="1"/>
          <p:nvPr/>
        </p:nvSpPr>
        <p:spPr>
          <a:xfrm>
            <a:off x="503068" y="1427818"/>
            <a:ext cx="8883909" cy="5632311"/>
          </a:xfrm>
          <a:prstGeom prst="rect">
            <a:avLst/>
          </a:prstGeom>
          <a:noFill/>
        </p:spPr>
        <p:txBody>
          <a:bodyPr wrap="square" lIns="91440" tIns="45720" rIns="91440" bIns="45720" rtlCol="0" anchor="t">
            <a:spAutoFit/>
          </a:bodyPr>
          <a:lstStyle/>
          <a:p>
            <a:pPr eaLnBrk="0" fontAlgn="base" hangingPunct="0">
              <a:spcBef>
                <a:spcPct val="0"/>
              </a:spcBef>
              <a:spcAft>
                <a:spcPct val="0"/>
              </a:spcAft>
            </a:pPr>
            <a:r>
              <a:rPr lang="es-ES" sz="2000" dirty="0">
                <a:solidFill>
                  <a:srgbClr val="FFFFFF"/>
                </a:solidFill>
                <a:latin typeface="Arial" panose="020B0604020202020204" pitchFamily="34" charset="0"/>
                <a:ea typeface="ＭＳ Ｐゴシック"/>
                <a:cs typeface="Arial" panose="020B0604020202020204" pitchFamily="34" charset="0"/>
              </a:rPr>
              <a:t>No fue disposición del Presidente Jefferson, sino una decisión de campo del comandante del Departamento Occidental, James </a:t>
            </a:r>
            <a:r>
              <a:rPr lang="es-ES" sz="2000" dirty="0" err="1">
                <a:solidFill>
                  <a:srgbClr val="FFFFFF"/>
                </a:solidFill>
                <a:latin typeface="Arial" panose="020B0604020202020204" pitchFamily="34" charset="0"/>
                <a:ea typeface="ＭＳ Ｐゴシック"/>
                <a:cs typeface="Arial" panose="020B0604020202020204" pitchFamily="34" charset="0"/>
              </a:rPr>
              <a:t>Wilkinson</a:t>
            </a:r>
            <a:r>
              <a:rPr lang="es-ES" sz="2000" dirty="0">
                <a:solidFill>
                  <a:srgbClr val="FFFFFF"/>
                </a:solidFill>
                <a:latin typeface="Arial" panose="020B0604020202020204" pitchFamily="34" charset="0"/>
                <a:ea typeface="ＭＳ Ｐゴシック"/>
                <a:cs typeface="Arial" panose="020B0604020202020204" pitchFamily="34" charset="0"/>
              </a:rPr>
              <a:t>, quien ordenó a Pike, un joven oficial:</a:t>
            </a:r>
          </a:p>
          <a:p>
            <a:pPr eaLnBrk="0" fontAlgn="base" hangingPunct="0">
              <a:spcBef>
                <a:spcPct val="0"/>
              </a:spcBef>
              <a:spcAft>
                <a:spcPct val="0"/>
              </a:spcAft>
            </a:pPr>
            <a:endParaRPr lang="es-E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endParaRPr>
          </a:p>
          <a:p>
            <a:pPr eaLnBrk="0" fontAlgn="base" hangingPunct="0">
              <a:spcBef>
                <a:spcPct val="0"/>
              </a:spcBef>
              <a:spcAft>
                <a:spcPct val="0"/>
              </a:spcAft>
            </a:pPr>
            <a:r>
              <a:rPr lang="es-ES" sz="2000" i="1" dirty="0">
                <a:solidFill>
                  <a:srgbClr val="FFFFFF"/>
                </a:solidFill>
                <a:latin typeface="Arial" panose="020B0604020202020204" pitchFamily="34" charset="0"/>
                <a:ea typeface="ＭＳ Ｐゴシック"/>
                <a:cs typeface="Arial" panose="020B0604020202020204" pitchFamily="34" charset="0"/>
              </a:rPr>
              <a:t>Conducir la diplomacia con las naciones tribales</a:t>
            </a:r>
          </a:p>
          <a:p>
            <a:pPr marL="342900" indent="-342900" eaLnBrk="0" fontAlgn="base" hangingPunct="0">
              <a:spcBef>
                <a:spcPct val="0"/>
              </a:spcBef>
              <a:spcAft>
                <a:spcPct val="0"/>
              </a:spcAft>
              <a:buFont typeface="Arial" charset="0"/>
              <a:buChar char="•"/>
            </a:pPr>
            <a:r>
              <a:rPr lang="es-ES" sz="2000" dirty="0">
                <a:solidFill>
                  <a:srgbClr val="FFFFFF"/>
                </a:solidFill>
                <a:latin typeface="Arial" panose="020B0604020202020204" pitchFamily="34" charset="0"/>
                <a:ea typeface="ＭＳ Ｐゴシック"/>
                <a:cs typeface="Arial" panose="020B0604020202020204" pitchFamily="34" charset="0"/>
              </a:rPr>
              <a:t>Regresar a las cautivas </a:t>
            </a:r>
            <a:r>
              <a:rPr lang="es-ES" sz="2000" dirty="0" err="1">
                <a:solidFill>
                  <a:srgbClr val="FFFFFF"/>
                </a:solidFill>
                <a:latin typeface="Arial" panose="020B0604020202020204" pitchFamily="34" charset="0"/>
                <a:ea typeface="ＭＳ Ｐゴシック"/>
                <a:cs typeface="Arial" panose="020B0604020202020204" pitchFamily="34" charset="0"/>
              </a:rPr>
              <a:t>Osages</a:t>
            </a:r>
            <a:r>
              <a:rPr lang="es-ES" sz="2000" dirty="0">
                <a:solidFill>
                  <a:srgbClr val="FFFFFF"/>
                </a:solidFill>
                <a:latin typeface="Arial" panose="020B0604020202020204" pitchFamily="34" charset="0"/>
                <a:ea typeface="ＭＳ Ｐゴシック"/>
                <a:cs typeface="Arial" panose="020B0604020202020204" pitchFamily="34" charset="0"/>
              </a:rPr>
              <a:t> a sus aldeas.</a:t>
            </a:r>
          </a:p>
          <a:p>
            <a:pPr marL="342900" indent="-342900" eaLnBrk="0" fontAlgn="base" hangingPunct="0">
              <a:spcBef>
                <a:spcPct val="0"/>
              </a:spcBef>
              <a:spcAft>
                <a:spcPct val="0"/>
              </a:spcAft>
              <a:buFont typeface="Arial" charset="0"/>
              <a:buChar char="•"/>
            </a:pPr>
            <a:r>
              <a:rPr lang="es-ES" sz="2000" dirty="0">
                <a:solidFill>
                  <a:srgbClr val="FFFFFF"/>
                </a:solidFill>
                <a:latin typeface="Arial" panose="020B0604020202020204" pitchFamily="34" charset="0"/>
                <a:ea typeface="ＭＳ Ｐゴシック"/>
                <a:cs typeface="Arial" panose="020B0604020202020204" pitchFamily="34" charset="0"/>
              </a:rPr>
              <a:t>Fomentar las relaciones pacíficas con los </a:t>
            </a:r>
            <a:r>
              <a:rPr lang="es-ES" sz="2000" dirty="0" err="1">
                <a:solidFill>
                  <a:srgbClr val="FFFFFF"/>
                </a:solidFill>
                <a:latin typeface="Arial" panose="020B0604020202020204" pitchFamily="34" charset="0"/>
                <a:ea typeface="ＭＳ Ｐゴシック"/>
                <a:cs typeface="Arial" panose="020B0604020202020204" pitchFamily="34" charset="0"/>
              </a:rPr>
              <a:t>Osages</a:t>
            </a:r>
            <a:r>
              <a:rPr lang="es-ES" sz="2000" dirty="0">
                <a:solidFill>
                  <a:srgbClr val="FFFFFF"/>
                </a:solidFill>
                <a:latin typeface="Arial" panose="020B0604020202020204" pitchFamily="34" charset="0"/>
                <a:ea typeface="ＭＳ Ｐゴシック"/>
                <a:cs typeface="Arial" panose="020B0604020202020204" pitchFamily="34" charset="0"/>
              </a:rPr>
              <a:t> y los Kansas. </a:t>
            </a:r>
            <a:endParaRPr lang="es-E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endParaRPr>
          </a:p>
          <a:p>
            <a:pPr marL="342900" indent="-342900" eaLnBrk="0" fontAlgn="base" hangingPunct="0">
              <a:spcBef>
                <a:spcPct val="0"/>
              </a:spcBef>
              <a:spcAft>
                <a:spcPct val="0"/>
              </a:spcAft>
              <a:buFont typeface="Arial" charset="0"/>
              <a:buChar char="•"/>
            </a:pPr>
            <a:r>
              <a:rPr lang="es-ES" sz="2000" dirty="0">
                <a:solidFill>
                  <a:srgbClr val="FFFFFF"/>
                </a:solidFill>
                <a:latin typeface="Arial" panose="020B0604020202020204" pitchFamily="34" charset="0"/>
                <a:ea typeface="ＭＳ Ｐゴシック"/>
                <a:cs typeface="Arial" panose="020B0604020202020204" pitchFamily="34" charset="0"/>
              </a:rPr>
              <a:t>Hacer las paces con los comanches.</a:t>
            </a:r>
          </a:p>
          <a:p>
            <a:pPr marL="342900" indent="-342900" eaLnBrk="0" fontAlgn="base" hangingPunct="0">
              <a:spcBef>
                <a:spcPct val="0"/>
              </a:spcBef>
              <a:spcAft>
                <a:spcPct val="0"/>
              </a:spcAft>
              <a:buFont typeface="Arial" charset="0"/>
              <a:buChar char="•"/>
            </a:pPr>
            <a:endParaRPr lang="es-E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endParaRPr>
          </a:p>
          <a:p>
            <a:pPr eaLnBrk="0" fontAlgn="base" hangingPunct="0">
              <a:spcBef>
                <a:spcPct val="0"/>
              </a:spcBef>
              <a:spcAft>
                <a:spcPct val="0"/>
              </a:spcAft>
            </a:pPr>
            <a:r>
              <a:rPr lang="es-ES" sz="2000" i="1" dirty="0">
                <a:solidFill>
                  <a:srgbClr val="FFFFFF"/>
                </a:solidFill>
                <a:latin typeface="Arial" panose="020B0604020202020204" pitchFamily="34" charset="0"/>
                <a:ea typeface="ＭＳ Ｐゴシック"/>
                <a:cs typeface="Arial" panose="020B0604020202020204" pitchFamily="34" charset="0"/>
              </a:rPr>
              <a:t>Procurar la exploración y el descubrimiento</a:t>
            </a:r>
          </a:p>
          <a:p>
            <a:pPr marL="342900" indent="-342900" eaLnBrk="0" fontAlgn="base" hangingPunct="0">
              <a:spcBef>
                <a:spcPct val="0"/>
              </a:spcBef>
              <a:spcAft>
                <a:spcPct val="0"/>
              </a:spcAft>
              <a:buFont typeface="Arial" charset="0"/>
              <a:buChar char="•"/>
            </a:pPr>
            <a:r>
              <a:rPr lang="es-ES" sz="2000" dirty="0">
                <a:solidFill>
                  <a:srgbClr val="FFFFFF"/>
                </a:solidFill>
                <a:latin typeface="Arial" panose="020B0604020202020204" pitchFamily="34" charset="0"/>
                <a:ea typeface="ＭＳ Ｐゴシック"/>
                <a:cs typeface="Arial" panose="020B0604020202020204" pitchFamily="34" charset="0"/>
              </a:rPr>
              <a:t>Realizar observaciones geográficas y biológicas del territorio recién adquirido.</a:t>
            </a:r>
          </a:p>
          <a:p>
            <a:pPr marL="342900" indent="-342900" eaLnBrk="0" fontAlgn="base" hangingPunct="0">
              <a:spcBef>
                <a:spcPct val="0"/>
              </a:spcBef>
              <a:spcAft>
                <a:spcPct val="0"/>
              </a:spcAft>
              <a:buFont typeface="Arial" charset="0"/>
              <a:buChar char="•"/>
            </a:pPr>
            <a:r>
              <a:rPr lang="es-ES" sz="2000" dirty="0">
                <a:solidFill>
                  <a:srgbClr val="FFFFFF"/>
                </a:solidFill>
                <a:latin typeface="Arial" panose="020B0604020202020204" pitchFamily="34" charset="0"/>
                <a:ea typeface="ＭＳ Ｐゴシック"/>
                <a:cs typeface="Arial" panose="020B0604020202020204" pitchFamily="34" charset="0"/>
              </a:rPr>
              <a:t>Identificar las nacientes de los ríos Red y Arkansas.</a:t>
            </a:r>
          </a:p>
          <a:p>
            <a:pPr eaLnBrk="0" fontAlgn="base" hangingPunct="0">
              <a:spcBef>
                <a:spcPct val="0"/>
              </a:spcBef>
              <a:spcAft>
                <a:spcPct val="0"/>
              </a:spcAft>
            </a:pPr>
            <a:endParaRPr lang="es-E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endParaRPr>
          </a:p>
          <a:p>
            <a:pPr eaLnBrk="0" fontAlgn="base" hangingPunct="0">
              <a:spcBef>
                <a:spcPct val="0"/>
              </a:spcBef>
              <a:spcAft>
                <a:spcPct val="0"/>
              </a:spcAft>
            </a:pPr>
            <a:r>
              <a:rPr lang="es-ES" sz="2000" i="1" dirty="0">
                <a:solidFill>
                  <a:srgbClr val="FFFFFF"/>
                </a:solidFill>
                <a:latin typeface="Arial" panose="020B0604020202020204" pitchFamily="34" charset="0"/>
                <a:ea typeface="ＭＳ Ｐゴシック"/>
                <a:cs typeface="Arial" panose="020B0604020202020204" pitchFamily="34" charset="0"/>
              </a:rPr>
              <a:t>Cruzar la frontera española</a:t>
            </a:r>
          </a:p>
          <a:p>
            <a:pPr marL="342900" indent="-342900" eaLnBrk="0" fontAlgn="base" hangingPunct="0">
              <a:spcBef>
                <a:spcPct val="0"/>
              </a:spcBef>
              <a:spcAft>
                <a:spcPct val="0"/>
              </a:spcAft>
              <a:buFont typeface="Arial" charset="0"/>
              <a:buChar char="•"/>
            </a:pPr>
            <a:r>
              <a:rPr lang="es-ES" sz="2000" dirty="0">
                <a:solidFill>
                  <a:srgbClr val="FFFFFF"/>
                </a:solidFill>
                <a:latin typeface="Arial" panose="020B0604020202020204" pitchFamily="34" charset="0"/>
                <a:ea typeface="ＭＳ Ｐゴシック"/>
                <a:cs typeface="Arial" panose="020B0604020202020204" pitchFamily="34" charset="0"/>
              </a:rPr>
              <a:t>Probablemente estaría en territorio español o cerca de él y se le ordenó ambiguamente que “se moviera con gran circunspección”.</a:t>
            </a:r>
            <a:endParaRPr lang="es-E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endParaRPr>
          </a:p>
          <a:p>
            <a:pPr eaLnBrk="0" fontAlgn="base" hangingPunct="0">
              <a:spcBef>
                <a:spcPct val="0"/>
              </a:spcBef>
              <a:spcAft>
                <a:spcPct val="0"/>
              </a:spcAft>
            </a:pPr>
            <a:endParaRPr lang="en-US" sz="2000" dirty="0">
              <a:solidFill>
                <a:srgbClr val="FFFFFF"/>
              </a:solidFill>
              <a:latin typeface="Frutiger LT Std 55 Roman"/>
              <a:ea typeface="ＭＳ Ｐゴシック" panose="020B0600070205080204" pitchFamily="34" charset="-128"/>
            </a:endParaRPr>
          </a:p>
        </p:txBody>
      </p:sp>
      <p:pic>
        <p:nvPicPr>
          <p:cNvPr id="1026" name="Picture 2" descr="Retrato del teniente Zebulon Pike con uniforme militar.">
            <a:extLst>
              <a:ext uri="{FF2B5EF4-FFF2-40B4-BE49-F238E27FC236}">
                <a16:creationId xmlns:a16="http://schemas.microsoft.com/office/drawing/2014/main" id="{8EEE6B5B-5F2D-43C9-97D2-AD87BB4FD8D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88271" y="1528253"/>
            <a:ext cx="2366525" cy="2923354"/>
          </a:xfrm>
          <a:prstGeom prst="rect">
            <a:avLst/>
          </a:prstGeom>
          <a:noFill/>
          <a:ln w="19050">
            <a:solidFill>
              <a:srgbClr val="000000"/>
            </a:solidFill>
          </a:ln>
          <a:extLst>
            <a:ext uri="{909E8E84-426E-40DD-AFC4-6F175D3DCCD1}">
              <a14:hiddenFill xmlns:a14="http://schemas.microsoft.com/office/drawing/2010/main">
                <a:solidFill>
                  <a:srgbClr val="FFFFFF"/>
                </a:solidFill>
              </a14:hiddenFill>
            </a:ext>
          </a:extLst>
        </p:spPr>
      </p:pic>
      <p:sp>
        <p:nvSpPr>
          <p:cNvPr id="8" name="TextBox 5">
            <a:extLst>
              <a:ext uri="{FF2B5EF4-FFF2-40B4-BE49-F238E27FC236}">
                <a16:creationId xmlns:a16="http://schemas.microsoft.com/office/drawing/2014/main" id="{B1324848-F8D5-43D7-B34D-EB9C61932A0D}"/>
              </a:ext>
              <a:ext uri="{C183D7F6-B498-43B3-948B-1728B52AA6E4}">
                <adec:decorative xmlns:adec="http://schemas.microsoft.com/office/drawing/2017/decorative" val="0"/>
              </a:ext>
            </a:extLst>
          </p:cNvPr>
          <p:cNvSpPr txBox="1">
            <a:spLocks noChangeArrowheads="1"/>
          </p:cNvSpPr>
          <p:nvPr/>
        </p:nvSpPr>
        <p:spPr bwMode="auto">
          <a:xfrm>
            <a:off x="9386977" y="4550459"/>
            <a:ext cx="2172348" cy="415498"/>
          </a:xfrm>
          <a:prstGeom prst="rect">
            <a:avLst/>
          </a:prstGeom>
          <a:noFill/>
          <a:ln>
            <a:noFill/>
          </a:ln>
        </p:spPr>
        <p:txBody>
          <a:bodyPr wrap="square">
            <a:spAutoFit/>
          </a:bodyP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eaLnBrk="0" fontAlgn="base" hangingPunct="0">
              <a:spcBef>
                <a:spcPct val="0"/>
              </a:spcBef>
              <a:spcAft>
                <a:spcPct val="0"/>
              </a:spcAft>
              <a:defRPr/>
            </a:pPr>
            <a:r>
              <a:rPr lang="en-US" altLang="en-US" sz="1050">
                <a:solidFill>
                  <a:srgbClr val="FFFFFF"/>
                </a:solidFill>
                <a:latin typeface="Frutiger LT Std 55 Roman"/>
                <a:cs typeface="Times New Roman" panose="02020603050405020304" pitchFamily="18" charset="0"/>
              </a:rPr>
              <a:t>Lt. Zebulon Pike</a:t>
            </a:r>
          </a:p>
          <a:p>
            <a:pPr eaLnBrk="0" fontAlgn="base" hangingPunct="0">
              <a:spcBef>
                <a:spcPct val="0"/>
              </a:spcBef>
              <a:spcAft>
                <a:spcPct val="0"/>
              </a:spcAft>
              <a:defRPr/>
            </a:pPr>
            <a:r>
              <a:rPr lang="en-US" altLang="en-US" sz="1050">
                <a:solidFill>
                  <a:srgbClr val="FFFFFF"/>
                </a:solidFill>
                <a:latin typeface="Frutiger LT Std 55 Roman"/>
                <a:cs typeface="Times New Roman" panose="02020603050405020304" pitchFamily="18" charset="0"/>
              </a:rPr>
              <a:t>Courtesy Wikimedia Commons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descr="Mapa que muestra la ruta de Pike desde Ft. Belle Fontaine hasta la aldea de los Pawnee: diplomacia entre los Osage y los Pawnee&#10;">
            <a:extLst>
              <a:ext uri="{FF2B5EF4-FFF2-40B4-BE49-F238E27FC236}">
                <a16:creationId xmlns:a16="http://schemas.microsoft.com/office/drawing/2014/main" id="{87FDA501-E73F-4CD8-8E9E-77FBF176E671}"/>
              </a:ext>
            </a:extLst>
          </p:cNvPr>
          <p:cNvSpPr>
            <a:spLocks noGrp="1" noRot="1" noChangeArrowheads="1"/>
          </p:cNvSpPr>
          <p:nvPr>
            <p:ph type="title"/>
          </p:nvPr>
        </p:nvSpPr>
        <p:spPr>
          <a:xfrm>
            <a:off x="363806" y="1051582"/>
            <a:ext cx="11668057" cy="514350"/>
          </a:xfrm>
        </p:spPr>
        <p:txBody>
          <a:bodyPr/>
          <a:lstStyle/>
          <a:p>
            <a:pPr eaLnBrk="1" hangingPunct="1">
              <a:defRPr/>
            </a:pPr>
            <a:r>
              <a:rPr lang="en-US" altLang="en-US" dirty="0">
                <a:latin typeface="Times New Roman" panose="02020603050405020304" pitchFamily="18" charset="0"/>
                <a:ea typeface="ＭＳ Ｐゴシック"/>
                <a:cs typeface="Times New Roman" panose="02020603050405020304" pitchFamily="18" charset="0"/>
              </a:rPr>
              <a:t>La </a:t>
            </a:r>
            <a:r>
              <a:rPr lang="en-US" altLang="en-US" dirty="0" err="1">
                <a:latin typeface="Times New Roman" panose="02020603050405020304" pitchFamily="18" charset="0"/>
                <a:ea typeface="ＭＳ Ｐゴシック"/>
                <a:cs typeface="Times New Roman" panose="02020603050405020304" pitchFamily="18" charset="0"/>
              </a:rPr>
              <a:t>ruta</a:t>
            </a:r>
            <a:r>
              <a:rPr lang="en-US" altLang="en-US" dirty="0">
                <a:latin typeface="Times New Roman" panose="02020603050405020304" pitchFamily="18" charset="0"/>
                <a:ea typeface="ＭＳ Ｐゴシック"/>
                <a:cs typeface="Times New Roman" panose="02020603050405020304" pitchFamily="18" charset="0"/>
              </a:rPr>
              <a:t> de Pike </a:t>
            </a:r>
            <a:r>
              <a:rPr lang="en-US" altLang="en-US" dirty="0" err="1">
                <a:latin typeface="Times New Roman" panose="02020603050405020304" pitchFamily="18" charset="0"/>
                <a:ea typeface="ＭＳ Ｐゴシック"/>
                <a:cs typeface="Times New Roman" panose="02020603050405020304" pitchFamily="18" charset="0"/>
              </a:rPr>
              <a:t>desde</a:t>
            </a:r>
            <a:r>
              <a:rPr lang="en-US" altLang="en-US" dirty="0">
                <a:latin typeface="Times New Roman" panose="02020603050405020304" pitchFamily="18" charset="0"/>
                <a:ea typeface="ＭＳ Ｐゴシック"/>
                <a:cs typeface="Times New Roman" panose="02020603050405020304" pitchFamily="18" charset="0"/>
              </a:rPr>
              <a:t> Ft. Belle Fontaine hasta la </a:t>
            </a:r>
            <a:r>
              <a:rPr lang="en-US" altLang="en-US" dirty="0" err="1">
                <a:latin typeface="Times New Roman" panose="02020603050405020304" pitchFamily="18" charset="0"/>
                <a:ea typeface="ＭＳ Ｐゴシック"/>
                <a:cs typeface="Times New Roman" panose="02020603050405020304" pitchFamily="18" charset="0"/>
              </a:rPr>
              <a:t>aldea</a:t>
            </a:r>
            <a:r>
              <a:rPr lang="en-US" altLang="en-US" dirty="0">
                <a:latin typeface="Times New Roman" panose="02020603050405020304" pitchFamily="18" charset="0"/>
                <a:ea typeface="ＭＳ Ｐゴシック"/>
                <a:cs typeface="Times New Roman" panose="02020603050405020304" pitchFamily="18" charset="0"/>
              </a:rPr>
              <a:t> de </a:t>
            </a:r>
            <a:r>
              <a:rPr lang="en-US" altLang="en-US" dirty="0" err="1">
                <a:latin typeface="Times New Roman" panose="02020603050405020304" pitchFamily="18" charset="0"/>
                <a:ea typeface="ＭＳ Ｐゴシック"/>
                <a:cs typeface="Times New Roman" panose="02020603050405020304" pitchFamily="18" charset="0"/>
              </a:rPr>
              <a:t>los</a:t>
            </a:r>
            <a:r>
              <a:rPr lang="en-US" altLang="en-US" dirty="0">
                <a:latin typeface="Times New Roman" panose="02020603050405020304" pitchFamily="18" charset="0"/>
                <a:ea typeface="ＭＳ Ｐゴシック"/>
                <a:cs typeface="Times New Roman" panose="02020603050405020304" pitchFamily="18" charset="0"/>
              </a:rPr>
              <a:t> Pawnee: </a:t>
            </a:r>
            <a:r>
              <a:rPr lang="en-US" altLang="en-US" dirty="0" err="1">
                <a:latin typeface="Times New Roman" panose="02020603050405020304" pitchFamily="18" charset="0"/>
                <a:ea typeface="ＭＳ Ｐゴシック"/>
                <a:cs typeface="Times New Roman" panose="02020603050405020304" pitchFamily="18" charset="0"/>
              </a:rPr>
              <a:t>diplomacia</a:t>
            </a:r>
            <a:r>
              <a:rPr lang="en-US" altLang="en-US" dirty="0">
                <a:latin typeface="Times New Roman" panose="02020603050405020304" pitchFamily="18" charset="0"/>
                <a:ea typeface="ＭＳ Ｐゴシック"/>
                <a:cs typeface="Times New Roman" panose="02020603050405020304" pitchFamily="18" charset="0"/>
              </a:rPr>
              <a:t> entre </a:t>
            </a:r>
            <a:r>
              <a:rPr lang="en-US" altLang="en-US" dirty="0" err="1">
                <a:latin typeface="Times New Roman" panose="02020603050405020304" pitchFamily="18" charset="0"/>
                <a:ea typeface="ＭＳ Ｐゴシック"/>
                <a:cs typeface="Times New Roman" panose="02020603050405020304" pitchFamily="18" charset="0"/>
              </a:rPr>
              <a:t>los</a:t>
            </a:r>
            <a:r>
              <a:rPr lang="en-US" altLang="en-US" dirty="0">
                <a:latin typeface="Times New Roman" panose="02020603050405020304" pitchFamily="18" charset="0"/>
                <a:ea typeface="ＭＳ Ｐゴシック"/>
                <a:cs typeface="Times New Roman" panose="02020603050405020304" pitchFamily="18" charset="0"/>
              </a:rPr>
              <a:t> Osage y </a:t>
            </a:r>
            <a:r>
              <a:rPr lang="en-US" altLang="en-US" dirty="0" err="1">
                <a:latin typeface="Times New Roman" panose="02020603050405020304" pitchFamily="18" charset="0"/>
                <a:ea typeface="ＭＳ Ｐゴシック"/>
                <a:cs typeface="Times New Roman" panose="02020603050405020304" pitchFamily="18" charset="0"/>
              </a:rPr>
              <a:t>los</a:t>
            </a:r>
            <a:r>
              <a:rPr lang="en-US" altLang="en-US" dirty="0">
                <a:latin typeface="Times New Roman" panose="02020603050405020304" pitchFamily="18" charset="0"/>
                <a:ea typeface="ＭＳ Ｐゴシック"/>
                <a:cs typeface="Times New Roman" panose="02020603050405020304" pitchFamily="18" charset="0"/>
              </a:rPr>
              <a:t> Pawnee</a:t>
            </a:r>
            <a:br>
              <a:rPr lang="en-US" altLang="en-US" dirty="0">
                <a:ea typeface="ＭＳ Ｐゴシック"/>
              </a:rPr>
            </a:br>
            <a:endParaRPr lang="en-US" altLang="en-US" dirty="0">
              <a:ea typeface="ＭＳ Ｐゴシック"/>
            </a:endParaRPr>
          </a:p>
        </p:txBody>
      </p:sp>
      <p:pic>
        <p:nvPicPr>
          <p:cNvPr id="5" name="Picture 4" descr="Mapa de la ruta de Pike que comienza en Ft. Belle Fontaine, Missouri, atravesando Missouri y parte de Kansas, girando hacia el norte hasta Pawnee Village en Nebraska, y regresando al sur hacia el centro de Kansas. También se muestran los Senderos Históricos Nacionales Lewis y Clark y Santa Fe.">
            <a:extLst>
              <a:ext uri="{FF2B5EF4-FFF2-40B4-BE49-F238E27FC236}">
                <a16:creationId xmlns:a16="http://schemas.microsoft.com/office/drawing/2014/main" id="{9D608281-B0C2-4321-BA0E-5A736FF0BF3B}"/>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672138" y="1951348"/>
            <a:ext cx="7214298" cy="4470090"/>
          </a:xfrm>
          <a:prstGeom prst="rect">
            <a:avLst/>
          </a:prstGeom>
          <a:ln>
            <a:solidFill>
              <a:srgbClr val="FFFFFF"/>
            </a:solidFill>
          </a:ln>
        </p:spPr>
      </p:pic>
      <p:sp>
        <p:nvSpPr>
          <p:cNvPr id="4" name="TextBox 3"/>
          <p:cNvSpPr txBox="1"/>
          <p:nvPr/>
        </p:nvSpPr>
        <p:spPr>
          <a:xfrm>
            <a:off x="7886436" y="1654931"/>
            <a:ext cx="4145427" cy="5062924"/>
          </a:xfrm>
          <a:prstGeom prst="rect">
            <a:avLst/>
          </a:prstGeom>
          <a:noFill/>
        </p:spPr>
        <p:txBody>
          <a:bodyPr wrap="square" lIns="91440" tIns="45720" rIns="91440" bIns="45720" rtlCol="0" anchor="t">
            <a:spAutoFit/>
          </a:bodyPr>
          <a:lstStyle/>
          <a:p>
            <a:pPr eaLnBrk="0" fontAlgn="base" hangingPunct="0">
              <a:spcBef>
                <a:spcPct val="0"/>
              </a:spcBef>
              <a:spcAft>
                <a:spcPct val="0"/>
              </a:spcAft>
            </a:pPr>
            <a:r>
              <a:rPr lang="en-US" sz="1900" dirty="0">
                <a:solidFill>
                  <a:srgbClr val="FFFFFF"/>
                </a:solidFill>
                <a:latin typeface="Arial" panose="020B0604020202020204" pitchFamily="34" charset="0"/>
                <a:ea typeface="ＭＳ Ｐゴシック"/>
                <a:cs typeface="Arial" panose="020B0604020202020204" pitchFamily="34" charset="0"/>
              </a:rPr>
              <a:t>Pike </a:t>
            </a:r>
            <a:r>
              <a:rPr lang="en-US" sz="1900" dirty="0" err="1">
                <a:solidFill>
                  <a:srgbClr val="FFFFFF"/>
                </a:solidFill>
                <a:latin typeface="Arial" panose="020B0604020202020204" pitchFamily="34" charset="0"/>
                <a:ea typeface="ＭＳ Ｐゴシック"/>
                <a:cs typeface="Arial" panose="020B0604020202020204" pitchFamily="34" charset="0"/>
              </a:rPr>
              <a:t>partió</a:t>
            </a:r>
            <a:r>
              <a:rPr lang="en-US" sz="1900" dirty="0">
                <a:solidFill>
                  <a:srgbClr val="FFFFFF"/>
                </a:solidFill>
                <a:latin typeface="Arial" panose="020B0604020202020204" pitchFamily="34" charset="0"/>
                <a:ea typeface="ＭＳ Ｐゴシック"/>
                <a:cs typeface="Arial" panose="020B0604020202020204" pitchFamily="34" charset="0"/>
              </a:rPr>
              <a:t> de Ft. Belle Fontaine </a:t>
            </a:r>
            <a:r>
              <a:rPr lang="en-US" sz="1900" dirty="0" err="1">
                <a:solidFill>
                  <a:srgbClr val="FFFFFF"/>
                </a:solidFill>
                <a:latin typeface="Arial" panose="020B0604020202020204" pitchFamily="34" charset="0"/>
                <a:ea typeface="ＭＳ Ｐゴシック"/>
                <a:cs typeface="Arial" panose="020B0604020202020204" pitchFamily="34" charset="0"/>
              </a:rPr>
              <a:t>en</a:t>
            </a:r>
            <a:r>
              <a:rPr lang="en-US" sz="1900" dirty="0">
                <a:solidFill>
                  <a:srgbClr val="FFFFFF"/>
                </a:solidFill>
                <a:latin typeface="Arial" panose="020B0604020202020204" pitchFamily="34" charset="0"/>
                <a:ea typeface="ＭＳ Ｐゴシック"/>
                <a:cs typeface="Arial" panose="020B0604020202020204" pitchFamily="34" charset="0"/>
              </a:rPr>
              <a:t> </a:t>
            </a:r>
            <a:r>
              <a:rPr lang="en-US" sz="1900" dirty="0" err="1">
                <a:solidFill>
                  <a:srgbClr val="FFFFFF"/>
                </a:solidFill>
                <a:latin typeface="Arial" panose="020B0604020202020204" pitchFamily="34" charset="0"/>
                <a:ea typeface="ＭＳ Ｐゴシック"/>
                <a:cs typeface="Arial" panose="020B0604020202020204" pitchFamily="34" charset="0"/>
              </a:rPr>
              <a:t>julio</a:t>
            </a:r>
            <a:r>
              <a:rPr lang="en-US" sz="1900" dirty="0">
                <a:solidFill>
                  <a:srgbClr val="FFFFFF"/>
                </a:solidFill>
                <a:latin typeface="Arial" panose="020B0604020202020204" pitchFamily="34" charset="0"/>
                <a:ea typeface="ＭＳ Ｐゴシック"/>
                <a:cs typeface="Arial" panose="020B0604020202020204" pitchFamily="34" charset="0"/>
              </a:rPr>
              <a:t> de 1806 con 21 soldados del </a:t>
            </a:r>
            <a:r>
              <a:rPr lang="en-US" sz="1900" dirty="0" err="1">
                <a:solidFill>
                  <a:srgbClr val="FFFFFF"/>
                </a:solidFill>
                <a:latin typeface="Arial" panose="020B0604020202020204" pitchFamily="34" charset="0"/>
                <a:ea typeface="ＭＳ Ｐゴシック"/>
                <a:cs typeface="Arial" panose="020B0604020202020204" pitchFamily="34" charset="0"/>
              </a:rPr>
              <a:t>ejército</a:t>
            </a:r>
            <a:r>
              <a:rPr lang="en-US" sz="1900" dirty="0">
                <a:solidFill>
                  <a:srgbClr val="FFFFFF"/>
                </a:solidFill>
                <a:latin typeface="Arial" panose="020B0604020202020204" pitchFamily="34" charset="0"/>
                <a:ea typeface="ＭＳ Ｐゴシック"/>
                <a:cs typeface="Arial" panose="020B0604020202020204" pitchFamily="34" charset="0"/>
              </a:rPr>
              <a:t> </a:t>
            </a:r>
            <a:r>
              <a:rPr lang="en-US" sz="1900" dirty="0" err="1">
                <a:solidFill>
                  <a:srgbClr val="FFFFFF"/>
                </a:solidFill>
                <a:latin typeface="Arial" panose="020B0604020202020204" pitchFamily="34" charset="0"/>
                <a:ea typeface="ＭＳ Ｐゴシック"/>
                <a:cs typeface="Arial" panose="020B0604020202020204" pitchFamily="34" charset="0"/>
              </a:rPr>
              <a:t>estadounidense</a:t>
            </a:r>
            <a:r>
              <a:rPr lang="en-US" sz="1900" dirty="0">
                <a:solidFill>
                  <a:srgbClr val="FFFFFF"/>
                </a:solidFill>
                <a:latin typeface="Arial" panose="020B0604020202020204" pitchFamily="34" charset="0"/>
                <a:ea typeface="ＭＳ Ｐゴシック"/>
                <a:cs typeface="Arial" panose="020B0604020202020204" pitchFamily="34" charset="0"/>
              </a:rPr>
              <a:t>, </a:t>
            </a:r>
            <a:r>
              <a:rPr lang="en-US" sz="1900" dirty="0" err="1">
                <a:solidFill>
                  <a:srgbClr val="FFFFFF"/>
                </a:solidFill>
                <a:latin typeface="Arial" panose="020B0604020202020204" pitchFamily="34" charset="0"/>
                <a:ea typeface="ＭＳ Ｐゴシック"/>
                <a:cs typeface="Arial" panose="020B0604020202020204" pitchFamily="34" charset="0"/>
              </a:rPr>
              <a:t>unos</a:t>
            </a:r>
            <a:r>
              <a:rPr lang="en-US" sz="1900" dirty="0">
                <a:solidFill>
                  <a:srgbClr val="FFFFFF"/>
                </a:solidFill>
                <a:latin typeface="Arial" panose="020B0604020202020204" pitchFamily="34" charset="0"/>
                <a:ea typeface="ＭＳ Ｐゴシック"/>
                <a:cs typeface="Arial" panose="020B0604020202020204" pitchFamily="34" charset="0"/>
              </a:rPr>
              <a:t> </a:t>
            </a:r>
            <a:r>
              <a:rPr lang="en-US" sz="1900" dirty="0" err="1">
                <a:solidFill>
                  <a:srgbClr val="FFFFFF"/>
                </a:solidFill>
                <a:latin typeface="Arial" panose="020B0604020202020204" pitchFamily="34" charset="0"/>
                <a:ea typeface="ＭＳ Ｐゴシック"/>
                <a:cs typeface="Arial" panose="020B0604020202020204" pitchFamily="34" charset="0"/>
              </a:rPr>
              <a:t>pocos</a:t>
            </a:r>
            <a:r>
              <a:rPr lang="en-US" sz="1900" dirty="0">
                <a:solidFill>
                  <a:srgbClr val="FFFFFF"/>
                </a:solidFill>
                <a:latin typeface="Arial" panose="020B0604020202020204" pitchFamily="34" charset="0"/>
                <a:ea typeface="ＭＳ Ｐゴシック"/>
                <a:cs typeface="Arial" panose="020B0604020202020204" pitchFamily="34" charset="0"/>
              </a:rPr>
              <a:t> </a:t>
            </a:r>
            <a:r>
              <a:rPr lang="en-US" sz="1900" dirty="0" err="1">
                <a:solidFill>
                  <a:srgbClr val="FFFFFF"/>
                </a:solidFill>
                <a:latin typeface="Arial" panose="020B0604020202020204" pitchFamily="34" charset="0"/>
                <a:ea typeface="ＭＳ Ｐゴシック"/>
                <a:cs typeface="Arial" panose="020B0604020202020204" pitchFamily="34" charset="0"/>
              </a:rPr>
              <a:t>civiles</a:t>
            </a:r>
            <a:r>
              <a:rPr lang="en-US" sz="1900" dirty="0">
                <a:solidFill>
                  <a:srgbClr val="FFFFFF"/>
                </a:solidFill>
                <a:latin typeface="Arial" panose="020B0604020202020204" pitchFamily="34" charset="0"/>
                <a:ea typeface="ＭＳ Ｐゴシック"/>
                <a:cs typeface="Arial" panose="020B0604020202020204" pitchFamily="34" charset="0"/>
              </a:rPr>
              <a:t> y 51 Osages y Pawnees.</a:t>
            </a:r>
          </a:p>
          <a:p>
            <a:pPr eaLnBrk="0" fontAlgn="base" hangingPunct="0">
              <a:spcBef>
                <a:spcPct val="0"/>
              </a:spcBef>
              <a:spcAft>
                <a:spcPct val="0"/>
              </a:spcAft>
            </a:pPr>
            <a:endParaRPr lang="en-US" sz="1900" dirty="0">
              <a:solidFill>
                <a:srgbClr val="FFFFFF"/>
              </a:solidFill>
              <a:latin typeface="Arial" panose="020B0604020202020204" pitchFamily="34" charset="0"/>
              <a:ea typeface="ＭＳ Ｐゴシック" panose="020B0600070205080204" pitchFamily="34" charset="-128"/>
              <a:cs typeface="Arial" panose="020B0604020202020204" pitchFamily="34" charset="0"/>
            </a:endParaRPr>
          </a:p>
          <a:p>
            <a:pPr eaLnBrk="0" fontAlgn="base" hangingPunct="0">
              <a:spcBef>
                <a:spcPct val="0"/>
              </a:spcBef>
              <a:spcAft>
                <a:spcPct val="0"/>
              </a:spcAft>
            </a:pPr>
            <a:r>
              <a:rPr lang="en-US" sz="1900" dirty="0" err="1">
                <a:solidFill>
                  <a:srgbClr val="FFFFFF"/>
                </a:solidFill>
                <a:latin typeface="Arial" panose="020B0604020202020204" pitchFamily="34" charset="0"/>
                <a:ea typeface="ＭＳ Ｐゴシック"/>
                <a:cs typeface="Arial" panose="020B0604020202020204" pitchFamily="34" charset="0"/>
              </a:rPr>
              <a:t>Ascendió</a:t>
            </a:r>
            <a:r>
              <a:rPr lang="en-US" sz="1900" dirty="0">
                <a:solidFill>
                  <a:srgbClr val="FFFFFF"/>
                </a:solidFill>
                <a:latin typeface="Arial" panose="020B0604020202020204" pitchFamily="34" charset="0"/>
                <a:ea typeface="ＭＳ Ｐゴシック"/>
                <a:cs typeface="Arial" panose="020B0604020202020204" pitchFamily="34" charset="0"/>
              </a:rPr>
              <a:t> </a:t>
            </a:r>
            <a:r>
              <a:rPr lang="en-US" sz="1900" dirty="0" err="1">
                <a:solidFill>
                  <a:srgbClr val="FFFFFF"/>
                </a:solidFill>
                <a:latin typeface="Arial" panose="020B0604020202020204" pitchFamily="34" charset="0"/>
                <a:ea typeface="ＭＳ Ｐゴシック"/>
                <a:cs typeface="Arial" panose="020B0604020202020204" pitchFamily="34" charset="0"/>
              </a:rPr>
              <a:t>los</a:t>
            </a:r>
            <a:r>
              <a:rPr lang="en-US" sz="1900" dirty="0">
                <a:solidFill>
                  <a:srgbClr val="FFFFFF"/>
                </a:solidFill>
                <a:latin typeface="Arial" panose="020B0604020202020204" pitchFamily="34" charset="0"/>
                <a:ea typeface="ＭＳ Ｐゴシック"/>
                <a:cs typeface="Arial" panose="020B0604020202020204" pitchFamily="34" charset="0"/>
              </a:rPr>
              <a:t> </a:t>
            </a:r>
            <a:r>
              <a:rPr lang="en-US" sz="1900" dirty="0" err="1">
                <a:solidFill>
                  <a:srgbClr val="FFFFFF"/>
                </a:solidFill>
                <a:latin typeface="Arial" panose="020B0604020202020204" pitchFamily="34" charset="0"/>
                <a:ea typeface="ＭＳ Ｐゴシック"/>
                <a:cs typeface="Arial" panose="020B0604020202020204" pitchFamily="34" charset="0"/>
              </a:rPr>
              <a:t>ríos</a:t>
            </a:r>
            <a:r>
              <a:rPr lang="en-US" sz="1900" dirty="0">
                <a:solidFill>
                  <a:srgbClr val="FFFFFF"/>
                </a:solidFill>
                <a:latin typeface="Arial" panose="020B0604020202020204" pitchFamily="34" charset="0"/>
                <a:ea typeface="ＭＳ Ｐゴシック"/>
                <a:cs typeface="Arial" panose="020B0604020202020204" pitchFamily="34" charset="0"/>
              </a:rPr>
              <a:t> Missouri y Osage, y </a:t>
            </a:r>
            <a:r>
              <a:rPr lang="en-US" sz="1900" dirty="0" err="1">
                <a:solidFill>
                  <a:srgbClr val="FFFFFF"/>
                </a:solidFill>
                <a:latin typeface="Arial" panose="020B0604020202020204" pitchFamily="34" charset="0"/>
                <a:ea typeface="ＭＳ Ｐゴシック"/>
                <a:cs typeface="Arial" panose="020B0604020202020204" pitchFamily="34" charset="0"/>
              </a:rPr>
              <a:t>empezó</a:t>
            </a:r>
            <a:r>
              <a:rPr lang="en-US" sz="1900" dirty="0">
                <a:solidFill>
                  <a:srgbClr val="FFFFFF"/>
                </a:solidFill>
                <a:latin typeface="Arial" panose="020B0604020202020204" pitchFamily="34" charset="0"/>
                <a:ea typeface="ＭＳ Ｐゴシック"/>
                <a:cs typeface="Arial" panose="020B0604020202020204" pitchFamily="34" charset="0"/>
              </a:rPr>
              <a:t> un </a:t>
            </a:r>
            <a:r>
              <a:rPr lang="en-US" sz="1900" dirty="0" err="1">
                <a:solidFill>
                  <a:srgbClr val="FFFFFF"/>
                </a:solidFill>
                <a:latin typeface="Arial" panose="020B0604020202020204" pitchFamily="34" charset="0"/>
                <a:ea typeface="ＭＳ Ｐゴシック"/>
                <a:cs typeface="Arial" panose="020B0604020202020204" pitchFamily="34" charset="0"/>
              </a:rPr>
              <a:t>viaje</a:t>
            </a:r>
            <a:r>
              <a:rPr lang="en-US" sz="1900" dirty="0">
                <a:solidFill>
                  <a:srgbClr val="FFFFFF"/>
                </a:solidFill>
                <a:latin typeface="Arial" panose="020B0604020202020204" pitchFamily="34" charset="0"/>
                <a:ea typeface="ＭＳ Ｐゴシック"/>
                <a:cs typeface="Arial" panose="020B0604020202020204" pitchFamily="34" charset="0"/>
              </a:rPr>
              <a:t> </a:t>
            </a:r>
            <a:r>
              <a:rPr lang="en-US" sz="1900" dirty="0" err="1">
                <a:solidFill>
                  <a:srgbClr val="FFFFFF"/>
                </a:solidFill>
                <a:latin typeface="Arial" panose="020B0604020202020204" pitchFamily="34" charset="0"/>
                <a:ea typeface="ＭＳ Ｐゴシック"/>
                <a:cs typeface="Arial" panose="020B0604020202020204" pitchFamily="34" charset="0"/>
              </a:rPr>
              <a:t>por</a:t>
            </a:r>
            <a:r>
              <a:rPr lang="en-US" sz="1900" dirty="0">
                <a:solidFill>
                  <a:srgbClr val="FFFFFF"/>
                </a:solidFill>
                <a:latin typeface="Arial" panose="020B0604020202020204" pitchFamily="34" charset="0"/>
                <a:ea typeface="ＭＳ Ｐゴシック"/>
                <a:cs typeface="Arial" panose="020B0604020202020204" pitchFamily="34" charset="0"/>
              </a:rPr>
              <a:t> </a:t>
            </a:r>
            <a:r>
              <a:rPr lang="en-US" sz="1900" dirty="0" err="1">
                <a:solidFill>
                  <a:srgbClr val="FFFFFF"/>
                </a:solidFill>
                <a:latin typeface="Arial" panose="020B0604020202020204" pitchFamily="34" charset="0"/>
                <a:ea typeface="ＭＳ Ｐゴシック"/>
                <a:cs typeface="Arial" panose="020B0604020202020204" pitchFamily="34" charset="0"/>
              </a:rPr>
              <a:t>tierra</a:t>
            </a:r>
            <a:r>
              <a:rPr lang="en-US" sz="1900" dirty="0">
                <a:solidFill>
                  <a:srgbClr val="FFFFFF"/>
                </a:solidFill>
                <a:latin typeface="Arial" panose="020B0604020202020204" pitchFamily="34" charset="0"/>
                <a:ea typeface="ＭＳ Ｐゴシック"/>
                <a:cs typeface="Arial" panose="020B0604020202020204" pitchFamily="34" charset="0"/>
              </a:rPr>
              <a:t> </a:t>
            </a:r>
            <a:r>
              <a:rPr lang="en-US" sz="1900" dirty="0" err="1">
                <a:solidFill>
                  <a:srgbClr val="FFFFFF"/>
                </a:solidFill>
                <a:latin typeface="Arial" panose="020B0604020202020204" pitchFamily="34" charset="0"/>
                <a:ea typeface="ＭＳ Ｐゴシック"/>
                <a:cs typeface="Arial" panose="020B0604020202020204" pitchFamily="34" charset="0"/>
              </a:rPr>
              <a:t>cerca</a:t>
            </a:r>
            <a:r>
              <a:rPr lang="en-US" sz="1900" dirty="0">
                <a:solidFill>
                  <a:srgbClr val="FFFFFF"/>
                </a:solidFill>
                <a:latin typeface="Arial" panose="020B0604020202020204" pitchFamily="34" charset="0"/>
                <a:ea typeface="ＭＳ Ｐゴシック"/>
                <a:cs typeface="Arial" panose="020B0604020202020204" pitchFamily="34" charset="0"/>
              </a:rPr>
              <a:t> de la </a:t>
            </a:r>
            <a:r>
              <a:rPr lang="en-US" sz="1900" dirty="0" err="1">
                <a:solidFill>
                  <a:srgbClr val="FFFFFF"/>
                </a:solidFill>
                <a:latin typeface="Arial" panose="020B0604020202020204" pitchFamily="34" charset="0"/>
                <a:ea typeface="ＭＳ Ｐゴシック"/>
                <a:cs typeface="Arial" panose="020B0604020202020204" pitchFamily="34" charset="0"/>
              </a:rPr>
              <a:t>frontera</a:t>
            </a:r>
            <a:r>
              <a:rPr lang="en-US" sz="1900" dirty="0">
                <a:solidFill>
                  <a:srgbClr val="FFFFFF"/>
                </a:solidFill>
                <a:latin typeface="Arial" panose="020B0604020202020204" pitchFamily="34" charset="0"/>
                <a:ea typeface="ＭＳ Ｐゴシック"/>
                <a:cs typeface="Arial" panose="020B0604020202020204" pitchFamily="34" charset="0"/>
              </a:rPr>
              <a:t> de Kansas.</a:t>
            </a:r>
          </a:p>
          <a:p>
            <a:pPr eaLnBrk="0" fontAlgn="base" hangingPunct="0">
              <a:spcBef>
                <a:spcPct val="0"/>
              </a:spcBef>
              <a:spcAft>
                <a:spcPct val="0"/>
              </a:spcAft>
            </a:pPr>
            <a:endParaRPr lang="en-US" sz="1900" dirty="0">
              <a:solidFill>
                <a:srgbClr val="FFFFFF"/>
              </a:solidFill>
              <a:latin typeface="Arial" panose="020B0604020202020204" pitchFamily="34" charset="0"/>
              <a:ea typeface="ＭＳ Ｐゴシック" panose="020B0600070205080204" pitchFamily="34" charset="-128"/>
              <a:cs typeface="Arial" panose="020B0604020202020204" pitchFamily="34" charset="0"/>
            </a:endParaRPr>
          </a:p>
          <a:p>
            <a:pPr eaLnBrk="0" fontAlgn="base" hangingPunct="0">
              <a:spcBef>
                <a:spcPct val="0"/>
              </a:spcBef>
              <a:spcAft>
                <a:spcPct val="0"/>
              </a:spcAft>
            </a:pPr>
            <a:r>
              <a:rPr lang="en-US" sz="1900" dirty="0" err="1">
                <a:solidFill>
                  <a:srgbClr val="FFFFFF"/>
                </a:solidFill>
                <a:latin typeface="Arial" panose="020B0604020202020204" pitchFamily="34" charset="0"/>
                <a:ea typeface="ＭＳ Ｐゴシック"/>
                <a:cs typeface="Arial" panose="020B0604020202020204" pitchFamily="34" charset="0"/>
              </a:rPr>
              <a:t>Regresó</a:t>
            </a:r>
            <a:r>
              <a:rPr lang="en-US" sz="1900" dirty="0">
                <a:solidFill>
                  <a:srgbClr val="FFFFFF"/>
                </a:solidFill>
                <a:latin typeface="Arial" panose="020B0604020202020204" pitchFamily="34" charset="0"/>
                <a:ea typeface="ＭＳ Ｐゴシック"/>
                <a:cs typeface="Arial" panose="020B0604020202020204" pitchFamily="34" charset="0"/>
              </a:rPr>
              <a:t> los </a:t>
            </a:r>
            <a:r>
              <a:rPr lang="en-US" sz="1900" dirty="0" err="1">
                <a:solidFill>
                  <a:srgbClr val="FFFFFF"/>
                </a:solidFill>
                <a:latin typeface="Arial" panose="020B0604020202020204" pitchFamily="34" charset="0"/>
                <a:ea typeface="ＭＳ Ｐゴシック"/>
                <a:cs typeface="Arial" panose="020B0604020202020204" pitchFamily="34" charset="0"/>
              </a:rPr>
              <a:t>cautivos</a:t>
            </a:r>
            <a:r>
              <a:rPr lang="en-US" sz="1900" dirty="0">
                <a:solidFill>
                  <a:srgbClr val="FFFFFF"/>
                </a:solidFill>
                <a:latin typeface="Arial" panose="020B0604020202020204" pitchFamily="34" charset="0"/>
                <a:ea typeface="ＭＳ Ｐゴシック"/>
                <a:cs typeface="Arial" panose="020B0604020202020204" pitchFamily="34" charset="0"/>
              </a:rPr>
              <a:t> Osages a sus aldeas, </a:t>
            </a:r>
            <a:r>
              <a:rPr lang="en-US" sz="1900" dirty="0" err="1">
                <a:solidFill>
                  <a:srgbClr val="FFFFFF"/>
                </a:solidFill>
                <a:latin typeface="Arial" panose="020B0604020202020204" pitchFamily="34" charset="0"/>
                <a:ea typeface="ＭＳ Ｐゴシック"/>
                <a:cs typeface="Arial" panose="020B0604020202020204" pitchFamily="34" charset="0"/>
              </a:rPr>
              <a:t>algunos</a:t>
            </a:r>
            <a:r>
              <a:rPr lang="en-US" sz="1900" dirty="0">
                <a:solidFill>
                  <a:srgbClr val="FFFFFF"/>
                </a:solidFill>
                <a:latin typeface="Arial" panose="020B0604020202020204" pitchFamily="34" charset="0"/>
                <a:ea typeface="ＭＳ Ｐゴシック"/>
                <a:cs typeface="Arial" panose="020B0604020202020204" pitchFamily="34" charset="0"/>
              </a:rPr>
              <a:t> se </a:t>
            </a:r>
            <a:r>
              <a:rPr lang="en-US" sz="1900" dirty="0" err="1">
                <a:solidFill>
                  <a:srgbClr val="FFFFFF"/>
                </a:solidFill>
                <a:latin typeface="Arial" panose="020B0604020202020204" pitchFamily="34" charset="0"/>
                <a:ea typeface="ＭＳ Ｐゴシック"/>
                <a:cs typeface="Arial" panose="020B0604020202020204" pitchFamily="34" charset="0"/>
              </a:rPr>
              <a:t>unieron</a:t>
            </a:r>
            <a:r>
              <a:rPr lang="en-US" sz="1900" dirty="0">
                <a:solidFill>
                  <a:srgbClr val="FFFFFF"/>
                </a:solidFill>
                <a:latin typeface="Arial" panose="020B0604020202020204" pitchFamily="34" charset="0"/>
                <a:ea typeface="ＭＳ Ｐゴシック"/>
                <a:cs typeface="Arial" panose="020B0604020202020204" pitchFamily="34" charset="0"/>
              </a:rPr>
              <a:t> a Pike para </a:t>
            </a:r>
            <a:r>
              <a:rPr lang="en-US" sz="1900" dirty="0" err="1">
                <a:solidFill>
                  <a:srgbClr val="FFFFFF"/>
                </a:solidFill>
                <a:latin typeface="Arial" panose="020B0604020202020204" pitchFamily="34" charset="0"/>
                <a:ea typeface="ＭＳ Ｐゴシック"/>
                <a:cs typeface="Arial" panose="020B0604020202020204" pitchFamily="34" charset="0"/>
              </a:rPr>
              <a:t>reunirse</a:t>
            </a:r>
            <a:r>
              <a:rPr lang="en-US" sz="1900" dirty="0">
                <a:solidFill>
                  <a:srgbClr val="FFFFFF"/>
                </a:solidFill>
                <a:latin typeface="Arial" panose="020B0604020202020204" pitchFamily="34" charset="0"/>
                <a:ea typeface="ＭＳ Ｐゴシック"/>
                <a:cs typeface="Arial" panose="020B0604020202020204" pitchFamily="34" charset="0"/>
              </a:rPr>
              <a:t> con los Kansas y Pawnees.</a:t>
            </a:r>
          </a:p>
          <a:p>
            <a:pPr eaLnBrk="0" fontAlgn="base" hangingPunct="0">
              <a:spcBef>
                <a:spcPct val="0"/>
              </a:spcBef>
              <a:spcAft>
                <a:spcPct val="0"/>
              </a:spcAft>
            </a:pPr>
            <a:endParaRPr lang="en-US" sz="1900" dirty="0">
              <a:solidFill>
                <a:srgbClr val="FFFFFF"/>
              </a:solidFill>
              <a:latin typeface="Arial" panose="020B0604020202020204" pitchFamily="34" charset="0"/>
              <a:ea typeface="ＭＳ Ｐゴシック" panose="020B0600070205080204" pitchFamily="34" charset="-128"/>
              <a:cs typeface="Arial" panose="020B0604020202020204" pitchFamily="34" charset="0"/>
            </a:endParaRPr>
          </a:p>
          <a:p>
            <a:pPr eaLnBrk="0" fontAlgn="base" hangingPunct="0">
              <a:spcBef>
                <a:spcPct val="0"/>
              </a:spcBef>
              <a:spcAft>
                <a:spcPct val="0"/>
              </a:spcAft>
            </a:pPr>
            <a:r>
              <a:rPr lang="en-US" sz="1900" dirty="0">
                <a:solidFill>
                  <a:srgbClr val="FFFFFF"/>
                </a:solidFill>
                <a:latin typeface="Arial" panose="020B0604020202020204" pitchFamily="34" charset="0"/>
                <a:ea typeface="ＭＳ Ｐゴシック"/>
                <a:cs typeface="Arial" panose="020B0604020202020204" pitchFamily="34" charset="0"/>
              </a:rPr>
              <a:t>Se </a:t>
            </a:r>
            <a:r>
              <a:rPr lang="en-US" sz="1900" dirty="0" err="1">
                <a:solidFill>
                  <a:srgbClr val="FFFFFF"/>
                </a:solidFill>
                <a:latin typeface="Arial" panose="020B0604020202020204" pitchFamily="34" charset="0"/>
                <a:ea typeface="ＭＳ Ｐゴシック"/>
                <a:cs typeface="Arial" panose="020B0604020202020204" pitchFamily="34" charset="0"/>
              </a:rPr>
              <a:t>reunió</a:t>
            </a:r>
            <a:r>
              <a:rPr lang="en-US" sz="1900" dirty="0">
                <a:solidFill>
                  <a:srgbClr val="FFFFFF"/>
                </a:solidFill>
                <a:latin typeface="Arial" panose="020B0604020202020204" pitchFamily="34" charset="0"/>
                <a:ea typeface="ＭＳ Ｐゴシック"/>
                <a:cs typeface="Arial" panose="020B0604020202020204" pitchFamily="34" charset="0"/>
              </a:rPr>
              <a:t> con los Pawnees </a:t>
            </a:r>
            <a:r>
              <a:rPr lang="en-US" sz="1900" dirty="0" err="1">
                <a:solidFill>
                  <a:srgbClr val="FFFFFF"/>
                </a:solidFill>
                <a:latin typeface="Arial" panose="020B0604020202020204" pitchFamily="34" charset="0"/>
                <a:ea typeface="ＭＳ Ｐゴシック"/>
                <a:cs typeface="Arial" panose="020B0604020202020204" pitchFamily="34" charset="0"/>
              </a:rPr>
              <a:t>en</a:t>
            </a:r>
            <a:r>
              <a:rPr lang="en-US" sz="1900" dirty="0">
                <a:solidFill>
                  <a:srgbClr val="FFFFFF"/>
                </a:solidFill>
                <a:latin typeface="Arial" panose="020B0604020202020204" pitchFamily="34" charset="0"/>
                <a:ea typeface="ＭＳ Ｐゴシック"/>
                <a:cs typeface="Arial" panose="020B0604020202020204" pitchFamily="34" charset="0"/>
              </a:rPr>
              <a:t> la actual Nebraska y </a:t>
            </a:r>
            <a:r>
              <a:rPr lang="en-US" sz="1900" dirty="0" err="1">
                <a:solidFill>
                  <a:srgbClr val="FFFFFF"/>
                </a:solidFill>
                <a:latin typeface="Arial" panose="020B0604020202020204" pitchFamily="34" charset="0"/>
                <a:ea typeface="ＭＳ Ｐゴシック"/>
                <a:cs typeface="Arial" panose="020B0604020202020204" pitchFamily="34" charset="0"/>
              </a:rPr>
              <a:t>vio</a:t>
            </a:r>
            <a:r>
              <a:rPr lang="en-US" sz="1900" dirty="0">
                <a:solidFill>
                  <a:srgbClr val="FFFFFF"/>
                </a:solidFill>
                <a:latin typeface="Arial" panose="020B0604020202020204" pitchFamily="34" charset="0"/>
                <a:ea typeface="ＭＳ Ｐゴシック"/>
                <a:cs typeface="Arial" panose="020B0604020202020204" pitchFamily="34" charset="0"/>
              </a:rPr>
              <a:t> la </a:t>
            </a:r>
            <a:r>
              <a:rPr lang="en-US" sz="1900" dirty="0" err="1">
                <a:solidFill>
                  <a:srgbClr val="FFFFFF"/>
                </a:solidFill>
                <a:latin typeface="Arial" panose="020B0604020202020204" pitchFamily="34" charset="0"/>
                <a:ea typeface="ＭＳ Ｐゴシック"/>
                <a:cs typeface="Arial" panose="020B0604020202020204" pitchFamily="34" charset="0"/>
              </a:rPr>
              <a:t>evidencia</a:t>
            </a:r>
            <a:r>
              <a:rPr lang="en-US" sz="1900" dirty="0">
                <a:solidFill>
                  <a:srgbClr val="FFFFFF"/>
                </a:solidFill>
                <a:latin typeface="Arial" panose="020B0604020202020204" pitchFamily="34" charset="0"/>
                <a:ea typeface="ＭＳ Ｐゴシック"/>
                <a:cs typeface="Arial" panose="020B0604020202020204" pitchFamily="34" charset="0"/>
              </a:rPr>
              <a:t> de un </a:t>
            </a:r>
            <a:r>
              <a:rPr lang="en-US" sz="1900" dirty="0" err="1">
                <a:solidFill>
                  <a:srgbClr val="FFFFFF"/>
                </a:solidFill>
                <a:latin typeface="Arial" panose="020B0604020202020204" pitchFamily="34" charset="0"/>
                <a:ea typeface="ＭＳ Ｐゴシック"/>
                <a:cs typeface="Arial" panose="020B0604020202020204" pitchFamily="34" charset="0"/>
              </a:rPr>
              <a:t>contacto</a:t>
            </a:r>
            <a:r>
              <a:rPr lang="en-US" sz="1900" dirty="0">
                <a:solidFill>
                  <a:srgbClr val="FFFFFF"/>
                </a:solidFill>
                <a:latin typeface="Arial" panose="020B0604020202020204" pitchFamily="34" charset="0"/>
                <a:ea typeface="ＭＳ Ｐゴシック"/>
                <a:cs typeface="Arial" panose="020B0604020202020204" pitchFamily="34" charset="0"/>
              </a:rPr>
              <a:t> </a:t>
            </a:r>
            <a:r>
              <a:rPr lang="en-US" sz="1900" dirty="0" err="1">
                <a:solidFill>
                  <a:srgbClr val="FFFFFF"/>
                </a:solidFill>
                <a:latin typeface="Arial" panose="020B0604020202020204" pitchFamily="34" charset="0"/>
                <a:ea typeface="ＭＳ Ｐゴシック"/>
                <a:cs typeface="Arial" panose="020B0604020202020204" pitchFamily="34" charset="0"/>
              </a:rPr>
              <a:t>español</a:t>
            </a:r>
            <a:r>
              <a:rPr lang="en-US" sz="1900" dirty="0">
                <a:solidFill>
                  <a:srgbClr val="FFFFFF"/>
                </a:solidFill>
                <a:latin typeface="Arial" panose="020B0604020202020204" pitchFamily="34" charset="0"/>
                <a:ea typeface="ＭＳ Ｐゴシック"/>
                <a:cs typeface="Arial" panose="020B0604020202020204" pitchFamily="34" charset="0"/>
              </a:rPr>
              <a:t> </a:t>
            </a:r>
            <a:r>
              <a:rPr lang="en-US" sz="1900" dirty="0" err="1">
                <a:solidFill>
                  <a:srgbClr val="FFFFFF"/>
                </a:solidFill>
                <a:latin typeface="Arial" panose="020B0604020202020204" pitchFamily="34" charset="0"/>
                <a:ea typeface="ＭＳ Ｐゴシック"/>
                <a:cs typeface="Arial" panose="020B0604020202020204" pitchFamily="34" charset="0"/>
              </a:rPr>
              <a:t>reciente</a:t>
            </a:r>
            <a:endParaRPr lang="en-US" sz="1900" dirty="0">
              <a:solidFill>
                <a:srgbClr val="FFFFFF"/>
              </a:solidFill>
              <a:latin typeface="Arial" panose="020B0604020202020204" pitchFamily="34" charset="0"/>
              <a:ea typeface="ＭＳ Ｐゴシック"/>
              <a:cs typeface="Arial" panose="020B0604020202020204" pitchFamily="34" charset="0"/>
            </a:endParaRPr>
          </a:p>
        </p:txBody>
      </p:sp>
    </p:spTree>
    <p:extLst>
      <p:ext uri="{BB962C8B-B14F-4D97-AF65-F5344CB8AC3E}">
        <p14:creationId xmlns:p14="http://schemas.microsoft.com/office/powerpoint/2010/main" val="1720362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descr="La ruta de Pike desde la aldea de los Pawnee hasta el río Conejos">
            <a:extLst>
              <a:ext uri="{FF2B5EF4-FFF2-40B4-BE49-F238E27FC236}">
                <a16:creationId xmlns:a16="http://schemas.microsoft.com/office/drawing/2014/main" id="{87FDA501-E73F-4CD8-8E9E-77FBF176E671}"/>
              </a:ext>
            </a:extLst>
          </p:cNvPr>
          <p:cNvSpPr>
            <a:spLocks noGrp="1" noRot="1" noChangeArrowheads="1"/>
          </p:cNvSpPr>
          <p:nvPr>
            <p:ph type="title"/>
          </p:nvPr>
        </p:nvSpPr>
        <p:spPr>
          <a:xfrm>
            <a:off x="164892" y="845705"/>
            <a:ext cx="12027108" cy="514350"/>
          </a:xfrm>
        </p:spPr>
        <p:txBody>
          <a:bodyPr/>
          <a:lstStyle/>
          <a:p>
            <a:pPr eaLnBrk="1" hangingPunct="1">
              <a:defRPr/>
            </a:pPr>
            <a:r>
              <a:rPr lang="en-US" altLang="en-US" dirty="0">
                <a:latin typeface="Times New Roman" panose="02020603050405020304" pitchFamily="18" charset="0"/>
                <a:ea typeface="ＭＳ Ｐゴシック"/>
                <a:cs typeface="Times New Roman" panose="02020603050405020304" pitchFamily="18" charset="0"/>
              </a:rPr>
              <a:t>La </a:t>
            </a:r>
            <a:r>
              <a:rPr lang="en-US" altLang="en-US" dirty="0" err="1">
                <a:latin typeface="Times New Roman" panose="02020603050405020304" pitchFamily="18" charset="0"/>
                <a:ea typeface="ＭＳ Ｐゴシック"/>
                <a:cs typeface="Times New Roman" panose="02020603050405020304" pitchFamily="18" charset="0"/>
              </a:rPr>
              <a:t>ruta</a:t>
            </a:r>
            <a:r>
              <a:rPr lang="en-US" altLang="en-US" dirty="0">
                <a:latin typeface="Times New Roman" panose="02020603050405020304" pitchFamily="18" charset="0"/>
                <a:ea typeface="ＭＳ Ｐゴシック"/>
                <a:cs typeface="Times New Roman" panose="02020603050405020304" pitchFamily="18" charset="0"/>
              </a:rPr>
              <a:t> de Pike </a:t>
            </a:r>
            <a:r>
              <a:rPr lang="en-US" altLang="en-US" dirty="0" err="1">
                <a:latin typeface="Times New Roman" panose="02020603050405020304" pitchFamily="18" charset="0"/>
                <a:ea typeface="ＭＳ Ｐゴシック"/>
                <a:cs typeface="Times New Roman" panose="02020603050405020304" pitchFamily="18" charset="0"/>
              </a:rPr>
              <a:t>desde</a:t>
            </a:r>
            <a:r>
              <a:rPr lang="en-US" altLang="en-US" dirty="0">
                <a:latin typeface="Times New Roman" panose="02020603050405020304" pitchFamily="18" charset="0"/>
                <a:ea typeface="ＭＳ Ｐゴシック"/>
                <a:cs typeface="Times New Roman" panose="02020603050405020304" pitchFamily="18" charset="0"/>
              </a:rPr>
              <a:t> la </a:t>
            </a:r>
            <a:r>
              <a:rPr lang="en-US" altLang="en-US" dirty="0" err="1">
                <a:latin typeface="Times New Roman" panose="02020603050405020304" pitchFamily="18" charset="0"/>
                <a:ea typeface="ＭＳ Ｐゴシック"/>
                <a:cs typeface="Times New Roman" panose="02020603050405020304" pitchFamily="18" charset="0"/>
              </a:rPr>
              <a:t>aldea</a:t>
            </a:r>
            <a:r>
              <a:rPr lang="en-US" altLang="en-US" dirty="0">
                <a:latin typeface="Times New Roman" panose="02020603050405020304" pitchFamily="18" charset="0"/>
                <a:ea typeface="ＭＳ Ｐゴシック"/>
                <a:cs typeface="Times New Roman" panose="02020603050405020304" pitchFamily="18" charset="0"/>
              </a:rPr>
              <a:t> de </a:t>
            </a:r>
            <a:r>
              <a:rPr lang="en-US" altLang="en-US" dirty="0" err="1">
                <a:latin typeface="Times New Roman" panose="02020603050405020304" pitchFamily="18" charset="0"/>
                <a:ea typeface="ＭＳ Ｐゴシック"/>
                <a:cs typeface="Times New Roman" panose="02020603050405020304" pitchFamily="18" charset="0"/>
              </a:rPr>
              <a:t>los</a:t>
            </a:r>
            <a:r>
              <a:rPr lang="en-US" altLang="en-US" dirty="0">
                <a:latin typeface="Times New Roman" panose="02020603050405020304" pitchFamily="18" charset="0"/>
                <a:ea typeface="ＭＳ Ｐゴシック"/>
                <a:cs typeface="Times New Roman" panose="02020603050405020304" pitchFamily="18" charset="0"/>
              </a:rPr>
              <a:t> Pawnee hasta el </a:t>
            </a:r>
            <a:r>
              <a:rPr lang="en-US" altLang="en-US" dirty="0" err="1">
                <a:latin typeface="Times New Roman" panose="02020603050405020304" pitchFamily="18" charset="0"/>
                <a:ea typeface="ＭＳ Ｐゴシック"/>
                <a:cs typeface="Times New Roman" panose="02020603050405020304" pitchFamily="18" charset="0"/>
              </a:rPr>
              <a:t>río</a:t>
            </a:r>
            <a:r>
              <a:rPr lang="en-US" altLang="en-US" dirty="0">
                <a:latin typeface="Times New Roman" panose="02020603050405020304" pitchFamily="18" charset="0"/>
                <a:ea typeface="ＭＳ Ｐゴシック"/>
                <a:cs typeface="Times New Roman" panose="02020603050405020304" pitchFamily="18" charset="0"/>
              </a:rPr>
              <a:t> Conejos: </a:t>
            </a:r>
            <a:r>
              <a:rPr lang="en-US" altLang="en-US" dirty="0" err="1">
                <a:latin typeface="Times New Roman" panose="02020603050405020304" pitchFamily="18" charset="0"/>
                <a:ea typeface="ＭＳ Ｐゴシック"/>
                <a:cs typeface="Times New Roman" panose="02020603050405020304" pitchFamily="18" charset="0"/>
              </a:rPr>
              <a:t>exploración</a:t>
            </a:r>
            <a:r>
              <a:rPr lang="en-US" altLang="en-US" dirty="0">
                <a:latin typeface="Times New Roman" panose="02020603050405020304" pitchFamily="18" charset="0"/>
                <a:ea typeface="ＭＳ Ｐゴシック"/>
                <a:cs typeface="Times New Roman" panose="02020603050405020304" pitchFamily="18" charset="0"/>
              </a:rPr>
              <a:t> de las </a:t>
            </a:r>
            <a:r>
              <a:rPr lang="en-US" altLang="en-US" dirty="0" err="1">
                <a:latin typeface="Times New Roman" panose="02020603050405020304" pitchFamily="18" charset="0"/>
                <a:ea typeface="ＭＳ Ｐゴシック"/>
                <a:cs typeface="Times New Roman" panose="02020603050405020304" pitchFamily="18" charset="0"/>
              </a:rPr>
              <a:t>nacientes</a:t>
            </a:r>
            <a:r>
              <a:rPr lang="en-US" altLang="en-US" dirty="0">
                <a:latin typeface="Times New Roman" panose="02020603050405020304" pitchFamily="18" charset="0"/>
                <a:ea typeface="ＭＳ Ｐゴシック"/>
                <a:cs typeface="Times New Roman" panose="02020603050405020304" pitchFamily="18" charset="0"/>
              </a:rPr>
              <a:t> del </a:t>
            </a:r>
            <a:r>
              <a:rPr lang="en-US" altLang="en-US" dirty="0" err="1">
                <a:latin typeface="Times New Roman" panose="02020603050405020304" pitchFamily="18" charset="0"/>
                <a:ea typeface="ＭＳ Ｐゴシック"/>
                <a:cs typeface="Times New Roman" panose="02020603050405020304" pitchFamily="18" charset="0"/>
              </a:rPr>
              <a:t>río</a:t>
            </a:r>
            <a:r>
              <a:rPr lang="en-US" altLang="en-US" dirty="0">
                <a:latin typeface="Times New Roman" panose="02020603050405020304" pitchFamily="18" charset="0"/>
                <a:ea typeface="ＭＳ Ｐゴシック"/>
                <a:cs typeface="Times New Roman" panose="02020603050405020304" pitchFamily="18" charset="0"/>
              </a:rPr>
              <a:t> Arkansas</a:t>
            </a:r>
          </a:p>
        </p:txBody>
      </p:sp>
      <p:pic>
        <p:nvPicPr>
          <p:cNvPr id="6" name="Picture 5" descr="Mapa: La ruta de Pike a través del oeste de Kansas y el este de Colorado, alrededor de Colorado High Country, luego hacia el sur hasta el norte de Nuevo México. También se muestran los siguientes Senderos Históricos Nacionales: El Camino Real de Tierra Adentro, Santa Fe y Old Spanish.">
            <a:extLst>
              <a:ext uri="{FF2B5EF4-FFF2-40B4-BE49-F238E27FC236}">
                <a16:creationId xmlns:a16="http://schemas.microsoft.com/office/drawing/2014/main" id="{DADC38A4-E6C9-4699-9FCC-FA58D9A13273}"/>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433520" y="2013862"/>
            <a:ext cx="7095003" cy="4416723"/>
          </a:xfrm>
          <a:prstGeom prst="rect">
            <a:avLst/>
          </a:prstGeom>
          <a:ln>
            <a:solidFill>
              <a:srgbClr val="FFFFFF"/>
            </a:solidFill>
          </a:ln>
        </p:spPr>
      </p:pic>
      <p:sp>
        <p:nvSpPr>
          <p:cNvPr id="4" name="TextBox 3"/>
          <p:cNvSpPr txBox="1"/>
          <p:nvPr/>
        </p:nvSpPr>
        <p:spPr>
          <a:xfrm>
            <a:off x="7710986" y="1713845"/>
            <a:ext cx="4281146" cy="5016758"/>
          </a:xfrm>
          <a:prstGeom prst="rect">
            <a:avLst/>
          </a:prstGeom>
          <a:noFill/>
        </p:spPr>
        <p:txBody>
          <a:bodyPr wrap="square" lIns="91440" tIns="45720" rIns="91440" bIns="45720" rtlCol="0" anchor="t">
            <a:spAutoFit/>
          </a:bodyPr>
          <a:lstStyle/>
          <a:p>
            <a:pPr eaLnBrk="0" fontAlgn="base" hangingPunct="0">
              <a:spcBef>
                <a:spcPct val="0"/>
              </a:spcBef>
              <a:spcAft>
                <a:spcPct val="0"/>
              </a:spcAft>
            </a:pPr>
            <a:r>
              <a:rPr lang="es-E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rPr>
              <a:t>Siguió el sendero indígena utilizado por los españoles y llegó al río Arkansas al este de </a:t>
            </a:r>
            <a:r>
              <a:rPr lang="es-ES" sz="2000" dirty="0" err="1">
                <a:solidFill>
                  <a:srgbClr val="FFFFFF"/>
                </a:solidFill>
                <a:latin typeface="Arial" panose="020B0604020202020204" pitchFamily="34" charset="0"/>
                <a:ea typeface="ＭＳ Ｐゴシック" panose="020B0600070205080204" pitchFamily="34" charset="-128"/>
                <a:cs typeface="Arial" panose="020B0604020202020204" pitchFamily="34" charset="0"/>
              </a:rPr>
              <a:t>Larned</a:t>
            </a:r>
            <a:r>
              <a:rPr lang="es-E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rPr>
              <a:t>, Kansas y siguió el río hasta el oeste.</a:t>
            </a:r>
          </a:p>
          <a:p>
            <a:pPr eaLnBrk="0" fontAlgn="base" hangingPunct="0">
              <a:spcBef>
                <a:spcPct val="0"/>
              </a:spcBef>
              <a:spcAft>
                <a:spcPct val="0"/>
              </a:spcAft>
            </a:pPr>
            <a:endParaRPr lang="es-E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endParaRPr>
          </a:p>
          <a:p>
            <a:pPr eaLnBrk="0" fontAlgn="base" hangingPunct="0">
              <a:spcBef>
                <a:spcPct val="0"/>
              </a:spcBef>
              <a:spcAft>
                <a:spcPct val="0"/>
              </a:spcAft>
            </a:pPr>
            <a:r>
              <a:rPr lang="es-E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rPr>
              <a:t>Entró a las Montañas Rocosas, en Pueblo, área de Colorado.</a:t>
            </a:r>
          </a:p>
          <a:p>
            <a:pPr eaLnBrk="0" fontAlgn="base" hangingPunct="0">
              <a:spcBef>
                <a:spcPct val="0"/>
              </a:spcBef>
              <a:spcAft>
                <a:spcPct val="0"/>
              </a:spcAft>
            </a:pPr>
            <a:endParaRPr lang="es-E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endParaRPr>
          </a:p>
          <a:p>
            <a:pPr eaLnBrk="0" fontAlgn="base" hangingPunct="0">
              <a:spcBef>
                <a:spcPct val="0"/>
              </a:spcBef>
              <a:spcAft>
                <a:spcPct val="0"/>
              </a:spcAft>
            </a:pPr>
            <a:r>
              <a:rPr lang="es-E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rPr>
              <a:t>Intentó (y falló) escalar lo que con el tiempo se convirtió en el Pico Pike.</a:t>
            </a:r>
          </a:p>
          <a:p>
            <a:pPr eaLnBrk="0" fontAlgn="base" hangingPunct="0">
              <a:spcBef>
                <a:spcPct val="0"/>
              </a:spcBef>
              <a:spcAft>
                <a:spcPct val="0"/>
              </a:spcAft>
            </a:pPr>
            <a:endParaRPr lang="es-E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endParaRPr>
          </a:p>
          <a:p>
            <a:pPr eaLnBrk="0" fontAlgn="base" hangingPunct="0">
              <a:spcBef>
                <a:spcPct val="0"/>
              </a:spcBef>
              <a:spcAft>
                <a:spcPct val="0"/>
              </a:spcAft>
            </a:pPr>
            <a:r>
              <a:rPr lang="es-ES" sz="2000" dirty="0">
                <a:solidFill>
                  <a:srgbClr val="FFFFFF"/>
                </a:solidFill>
                <a:latin typeface="Arial" panose="020B0604020202020204" pitchFamily="34" charset="0"/>
                <a:ea typeface="ＭＳ Ｐゴシック"/>
                <a:cs typeface="Arial" panose="020B0604020202020204" pitchFamily="34" charset="0"/>
              </a:rPr>
              <a:t>Perdido, abatido, helado y hambriento, descendió al Valle de San Luis y construyó una empalizada a orillas del río Conejos.</a:t>
            </a:r>
          </a:p>
          <a:p>
            <a:pPr eaLnBrk="0" fontAlgn="base" hangingPunct="0">
              <a:spcBef>
                <a:spcPct val="0"/>
              </a:spcBef>
              <a:spcAft>
                <a:spcPct val="0"/>
              </a:spcAft>
            </a:pPr>
            <a:endParaRPr lang="en-US" sz="2000" dirty="0">
              <a:solidFill>
                <a:srgbClr val="FFFFFF"/>
              </a:solidFill>
              <a:latin typeface="Frutiger LT Std 45 Light" panose="020B0402020204020204" pitchFamily="34" charset="0"/>
              <a:ea typeface="ＭＳ Ｐゴシック" panose="020B0600070205080204" pitchFamily="34" charset="-128"/>
            </a:endParaRPr>
          </a:p>
        </p:txBody>
      </p:sp>
    </p:spTree>
    <p:extLst>
      <p:ext uri="{BB962C8B-B14F-4D97-AF65-F5344CB8AC3E}">
        <p14:creationId xmlns:p14="http://schemas.microsoft.com/office/powerpoint/2010/main" val="38700520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p:txBody>
          <a:bodyPr/>
          <a:lstStyle/>
          <a:p>
            <a:pPr eaLnBrk="1" hangingPunct="1">
              <a:defRPr/>
            </a:pPr>
            <a:r>
              <a:rPr lang="en-US" altLang="en-US" dirty="0" err="1">
                <a:latin typeface="Times New Roman" panose="02020603050405020304" pitchFamily="18" charset="0"/>
                <a:cs typeface="Times New Roman" panose="02020603050405020304" pitchFamily="18" charset="0"/>
              </a:rPr>
              <a:t>Notas</a:t>
            </a:r>
            <a:r>
              <a:rPr lang="en-US" altLang="en-US" dirty="0">
                <a:latin typeface="Times New Roman" panose="02020603050405020304" pitchFamily="18" charset="0"/>
                <a:cs typeface="Times New Roman" panose="02020603050405020304" pitchFamily="18" charset="0"/>
              </a:rPr>
              <a:t> de Zoom</a:t>
            </a:r>
          </a:p>
        </p:txBody>
      </p:sp>
      <p:sp>
        <p:nvSpPr>
          <p:cNvPr id="7" name="Rectangle 7">
            <a:extLst>
              <a:ext uri="{FF2B5EF4-FFF2-40B4-BE49-F238E27FC236}">
                <a16:creationId xmlns:a16="http://schemas.microsoft.com/office/drawing/2014/main" id="{12A8ACD0-AD17-453D-8B5A-96611774F7BE}"/>
              </a:ext>
            </a:extLst>
          </p:cNvPr>
          <p:cNvSpPr txBox="1">
            <a:spLocks noChangeArrowheads="1"/>
          </p:cNvSpPr>
          <p:nvPr/>
        </p:nvSpPr>
        <p:spPr bwMode="auto">
          <a:xfrm>
            <a:off x="2112558" y="1384980"/>
            <a:ext cx="5293874" cy="228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12" indent="-342912" algn="l" rtl="0" eaLnBrk="0" fontAlgn="base" hangingPunct="0">
              <a:spcBef>
                <a:spcPct val="20000"/>
              </a:spcBef>
              <a:spcAft>
                <a:spcPct val="0"/>
              </a:spcAft>
              <a:buClr>
                <a:schemeClr val="hlink"/>
              </a:buClr>
              <a:buSzPct val="70000"/>
              <a:buFont typeface="Wingdings" panose="05000000000000000000" pitchFamily="2" charset="2"/>
              <a:buChar char="n"/>
              <a:defRPr sz="2401">
                <a:solidFill>
                  <a:schemeClr val="tx1"/>
                </a:solidFill>
                <a:effectLst>
                  <a:outerShdw blurRad="38100" dist="38100" dir="2700000" algn="tl">
                    <a:srgbClr val="000000"/>
                  </a:outerShdw>
                </a:effectLst>
                <a:latin typeface="+mn-lt"/>
                <a:ea typeface="ＭＳ Ｐゴシック" panose="020B0600070205080204" pitchFamily="34" charset="-128"/>
                <a:cs typeface="+mn-cs"/>
              </a:defRPr>
            </a:lvl1pPr>
            <a:lvl2pPr marL="742976" indent="-285759" algn="l" rtl="0" eaLnBrk="0" fontAlgn="base" hangingPunct="0">
              <a:spcBef>
                <a:spcPct val="20000"/>
              </a:spcBef>
              <a:spcAft>
                <a:spcPct val="0"/>
              </a:spcAft>
              <a:buClr>
                <a:schemeClr val="accent2"/>
              </a:buClr>
              <a:buSzPct val="70000"/>
              <a:buFont typeface="Wingdings" panose="05000000000000000000" pitchFamily="2" charset="2"/>
              <a:buChar char="n"/>
              <a:defRPr sz="2200">
                <a:solidFill>
                  <a:schemeClr val="tx1"/>
                </a:solidFill>
                <a:effectLst>
                  <a:outerShdw blurRad="38100" dist="38100" dir="2700000" algn="tl">
                    <a:srgbClr val="000000"/>
                  </a:outerShdw>
                </a:effectLst>
                <a:latin typeface="+mn-lt"/>
                <a:ea typeface="ＭＳ Ｐゴシック" pitchFamily="-65" charset="-128"/>
              </a:defRPr>
            </a:lvl2pPr>
            <a:lvl3pPr marL="1143040" indent="-228608" algn="l" rtl="0" eaLnBrk="0" fontAlgn="base" hangingPunct="0">
              <a:spcBef>
                <a:spcPct val="20000"/>
              </a:spcBef>
              <a:spcAft>
                <a:spcPct val="0"/>
              </a:spcAft>
              <a:buClr>
                <a:schemeClr val="tx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ＭＳ Ｐゴシック" pitchFamily="-65" charset="-128"/>
              </a:defRPr>
            </a:lvl3pPr>
            <a:lvl4pPr marL="1600254" indent="-228608" algn="l" rtl="0" eaLnBrk="0" fontAlgn="base" hangingPunct="0">
              <a:spcBef>
                <a:spcPct val="20000"/>
              </a:spcBef>
              <a:spcAft>
                <a:spcPct val="0"/>
              </a:spcAft>
              <a:buClr>
                <a:schemeClr val="accent2"/>
              </a:buClr>
              <a:buSzPct val="70000"/>
              <a:buFont typeface="Wingdings" panose="05000000000000000000" pitchFamily="2" charset="2"/>
              <a:buChar char="n"/>
              <a:defRPr>
                <a:solidFill>
                  <a:schemeClr val="tx1"/>
                </a:solidFill>
                <a:effectLst>
                  <a:outerShdw blurRad="38100" dist="38100" dir="2700000" algn="tl">
                    <a:srgbClr val="000000"/>
                  </a:outerShdw>
                </a:effectLst>
                <a:latin typeface="+mn-lt"/>
                <a:ea typeface="ＭＳ Ｐゴシック" pitchFamily="-65" charset="-128"/>
              </a:defRPr>
            </a:lvl4pPr>
            <a:lvl5pPr marL="2057470" indent="-228608" algn="l" rtl="0" eaLnBrk="0" fontAlgn="base" hangingPunct="0">
              <a:spcBef>
                <a:spcPct val="20000"/>
              </a:spcBef>
              <a:spcAft>
                <a:spcPct val="0"/>
              </a:spcAft>
              <a:buClr>
                <a:schemeClr val="hlink"/>
              </a:buClr>
              <a:buSzPct val="70000"/>
              <a:buFont typeface="Wingdings" panose="05000000000000000000" pitchFamily="2" charset="2"/>
              <a:buChar char="n"/>
              <a:defRPr sz="1600">
                <a:solidFill>
                  <a:schemeClr val="tx1"/>
                </a:solidFill>
                <a:effectLst>
                  <a:outerShdw blurRad="38100" dist="38100" dir="2700000" algn="tl">
                    <a:srgbClr val="000000"/>
                  </a:outerShdw>
                </a:effectLst>
                <a:latin typeface="+mn-lt"/>
                <a:ea typeface="ＭＳ Ｐゴシック" pitchFamily="-65" charset="-128"/>
              </a:defRPr>
            </a:lvl5pPr>
            <a:lvl6pPr marL="2514685"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6pPr>
            <a:lvl7pPr marL="2971901"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7pPr>
            <a:lvl8pPr marL="3429117"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8pPr>
            <a:lvl9pPr marL="3886332"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9pPr>
          </a:lstStyle>
          <a:p>
            <a:pPr eaLnBrk="1" hangingPunct="1">
              <a:buClr>
                <a:schemeClr val="tx1"/>
              </a:buClr>
              <a:buFont typeface="Arial" panose="020B0604020202020204" pitchFamily="34" charset="0"/>
              <a:buChar char="•"/>
              <a:defRPr/>
            </a:pPr>
            <a:r>
              <a:rPr lang="en-US" sz="2400" b="1" kern="0" dirty="0">
                <a:latin typeface="Arial" panose="020B0604020202020204" pitchFamily="34" charset="0"/>
                <a:cs typeface="Arial" panose="020B0604020202020204" pitchFamily="34" charset="0"/>
              </a:rPr>
              <a:t>Active la </a:t>
            </a:r>
            <a:r>
              <a:rPr lang="en-US" sz="2400" b="1" kern="0" dirty="0" err="1">
                <a:latin typeface="Arial" panose="020B0604020202020204" pitchFamily="34" charset="0"/>
                <a:cs typeface="Arial" panose="020B0604020202020204" pitchFamily="34" charset="0"/>
              </a:rPr>
              <a:t>Traducción</a:t>
            </a:r>
            <a:r>
              <a:rPr lang="en-US" sz="2400" b="1" kern="0" dirty="0">
                <a:latin typeface="Arial" panose="020B0604020202020204" pitchFamily="34" charset="0"/>
                <a:cs typeface="Arial" panose="020B0604020202020204" pitchFamily="34" charset="0"/>
              </a:rPr>
              <a:t> al </a:t>
            </a:r>
            <a:r>
              <a:rPr lang="en-US" sz="2400" b="1" kern="0" dirty="0" err="1">
                <a:latin typeface="Arial" panose="020B0604020202020204" pitchFamily="34" charset="0"/>
                <a:cs typeface="Arial" panose="020B0604020202020204" pitchFamily="34" charset="0"/>
              </a:rPr>
              <a:t>Español</a:t>
            </a:r>
            <a:endParaRPr lang="en-US" sz="2400" b="1" kern="0" dirty="0">
              <a:latin typeface="Arial" panose="020B0604020202020204" pitchFamily="34" charset="0"/>
              <a:cs typeface="Arial" panose="020B0604020202020204" pitchFamily="34" charset="0"/>
            </a:endParaRPr>
          </a:p>
          <a:p>
            <a:pPr lvl="1" eaLnBrk="1" hangingPunct="1">
              <a:buClr>
                <a:schemeClr val="tx1"/>
              </a:buClr>
              <a:buSzPct val="100000"/>
              <a:buFont typeface="Arial" panose="020B0604020202020204" pitchFamily="34" charset="0"/>
              <a:buChar char="•"/>
              <a:defRPr/>
            </a:pPr>
            <a:r>
              <a:rPr lang="es-E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De </a:t>
            </a:r>
            <a:r>
              <a:rPr lang="es-E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click</a:t>
            </a:r>
            <a:r>
              <a:rPr lang="es-E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en “</a:t>
            </a:r>
            <a:r>
              <a:rPr lang="es-E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Interpretation</a:t>
            </a:r>
            <a:r>
              <a:rPr lang="es-E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y seleccione “</a:t>
            </a:r>
            <a:r>
              <a:rPr lang="es-E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Spanish</a:t>
            </a:r>
            <a:r>
              <a:rPr lang="es-E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p>
          <a:p>
            <a:pPr lvl="1" eaLnBrk="1" hangingPunct="1">
              <a:buClr>
                <a:schemeClr val="tx1"/>
              </a:buClr>
              <a:buSzPct val="100000"/>
              <a:buFont typeface="Arial" panose="020B0604020202020204" pitchFamily="34" charset="0"/>
              <a:buChar char="•"/>
              <a:defRPr/>
            </a:pPr>
            <a:r>
              <a:rPr lang="es-E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Puede silenciar todo el audio original o seguir escuchando a los hablantes en inglés a bajo volumen en segundo plano.</a:t>
            </a:r>
          </a:p>
        </p:txBody>
      </p:sp>
      <p:pic>
        <p:nvPicPr>
          <p:cNvPr id="5" name="Picture 4" descr="Captura de pantalla de la computadora de click en “Interpretation” y seleccione “Spanish”.">
            <a:extLst>
              <a:ext uri="{FF2B5EF4-FFF2-40B4-BE49-F238E27FC236}">
                <a16:creationId xmlns:a16="http://schemas.microsoft.com/office/drawing/2014/main" id="{B4336D33-CB5E-4B19-BBB2-D22E4953201D}"/>
              </a:ext>
            </a:extLst>
          </p:cNvPr>
          <p:cNvPicPr>
            <a:picLocks noChangeAspect="1"/>
          </p:cNvPicPr>
          <p:nvPr/>
        </p:nvPicPr>
        <p:blipFill>
          <a:blip r:embed="rId3"/>
          <a:stretch>
            <a:fillRect/>
          </a:stretch>
        </p:blipFill>
        <p:spPr>
          <a:xfrm>
            <a:off x="7878049" y="1464898"/>
            <a:ext cx="2171888" cy="2126164"/>
          </a:xfrm>
          <a:prstGeom prst="rect">
            <a:avLst/>
          </a:prstGeom>
        </p:spPr>
      </p:pic>
      <p:cxnSp>
        <p:nvCxnSpPr>
          <p:cNvPr id="8" name="Straight Arrow Connector 7">
            <a:extLst>
              <a:ext uri="{FF2B5EF4-FFF2-40B4-BE49-F238E27FC236}">
                <a16:creationId xmlns:a16="http://schemas.microsoft.com/office/drawing/2014/main" id="{E6CA8B2C-D860-4BAE-A550-5C8E01EF90D3}"/>
              </a:ext>
              <a:ext uri="{C183D7F6-B498-43B3-948B-1728B52AA6E4}">
                <adec:decorative xmlns:adec="http://schemas.microsoft.com/office/drawing/2017/decorative" val="1"/>
              </a:ext>
            </a:extLst>
          </p:cNvPr>
          <p:cNvCxnSpPr>
            <a:cxnSpLocks/>
          </p:cNvCxnSpPr>
          <p:nvPr/>
        </p:nvCxnSpPr>
        <p:spPr bwMode="auto">
          <a:xfrm>
            <a:off x="7007017" y="2090450"/>
            <a:ext cx="1107440" cy="239579"/>
          </a:xfrm>
          <a:prstGeom prst="straightConnector1">
            <a:avLst/>
          </a:prstGeom>
          <a:solidFill>
            <a:schemeClr val="accent1"/>
          </a:solidFill>
          <a:ln w="22225" cap="flat" cmpd="sng" algn="ctr">
            <a:solidFill>
              <a:srgbClr val="FF0000"/>
            </a:solidFill>
            <a:prstDash val="solid"/>
            <a:round/>
            <a:headEnd type="none" w="med" len="med"/>
            <a:tailEnd type="triangle" w="lg" len="lg"/>
          </a:ln>
          <a:effectLst/>
        </p:spPr>
      </p:cxnSp>
      <p:cxnSp>
        <p:nvCxnSpPr>
          <p:cNvPr id="18" name="Straight Arrow Connector 17">
            <a:extLst>
              <a:ext uri="{FF2B5EF4-FFF2-40B4-BE49-F238E27FC236}">
                <a16:creationId xmlns:a16="http://schemas.microsoft.com/office/drawing/2014/main" id="{C04AC5D3-2F1A-4D33-9ABE-5A05B6916BFF}"/>
              </a:ext>
              <a:ext uri="{C183D7F6-B498-43B3-948B-1728B52AA6E4}">
                <adec:decorative xmlns:adec="http://schemas.microsoft.com/office/drawing/2017/decorative" val="1"/>
              </a:ext>
            </a:extLst>
          </p:cNvPr>
          <p:cNvCxnSpPr>
            <a:cxnSpLocks/>
          </p:cNvCxnSpPr>
          <p:nvPr/>
        </p:nvCxnSpPr>
        <p:spPr bwMode="auto">
          <a:xfrm>
            <a:off x="7314111" y="2738148"/>
            <a:ext cx="800346" cy="0"/>
          </a:xfrm>
          <a:prstGeom prst="straightConnector1">
            <a:avLst/>
          </a:prstGeom>
          <a:solidFill>
            <a:schemeClr val="accent1"/>
          </a:solidFill>
          <a:ln w="22225" cap="flat" cmpd="sng" algn="ctr">
            <a:solidFill>
              <a:srgbClr val="FF0000"/>
            </a:solidFill>
            <a:prstDash val="solid"/>
            <a:round/>
            <a:headEnd type="none" w="med" len="med"/>
            <a:tailEnd type="triangle" w="lg" len="lg"/>
          </a:ln>
          <a:effectLst/>
        </p:spPr>
      </p:cxnSp>
      <p:sp>
        <p:nvSpPr>
          <p:cNvPr id="3" name="Rectangle 7">
            <a:extLst>
              <a:ext uri="{FF2B5EF4-FFF2-40B4-BE49-F238E27FC236}">
                <a16:creationId xmlns:a16="http://schemas.microsoft.com/office/drawing/2014/main" id="{CE0D6DC4-DEAE-4307-8843-755945F2CD20}"/>
              </a:ext>
            </a:extLst>
          </p:cNvPr>
          <p:cNvSpPr txBox="1">
            <a:spLocks noChangeArrowheads="1"/>
          </p:cNvSpPr>
          <p:nvPr/>
        </p:nvSpPr>
        <p:spPr bwMode="auto">
          <a:xfrm>
            <a:off x="2044823" y="3960706"/>
            <a:ext cx="6154297" cy="131910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12" indent="-342912" algn="l" rtl="0" eaLnBrk="0" fontAlgn="base" hangingPunct="0">
              <a:spcBef>
                <a:spcPct val="20000"/>
              </a:spcBef>
              <a:spcAft>
                <a:spcPct val="0"/>
              </a:spcAft>
              <a:buClr>
                <a:schemeClr val="hlink"/>
              </a:buClr>
              <a:buSzPct val="70000"/>
              <a:buFont typeface="Wingdings" panose="05000000000000000000" pitchFamily="2" charset="2"/>
              <a:buChar char="n"/>
              <a:defRPr sz="2401">
                <a:solidFill>
                  <a:schemeClr val="tx1"/>
                </a:solidFill>
                <a:effectLst>
                  <a:outerShdw blurRad="38100" dist="38100" dir="2700000" algn="tl">
                    <a:srgbClr val="000000"/>
                  </a:outerShdw>
                </a:effectLst>
                <a:latin typeface="+mn-lt"/>
                <a:ea typeface="ＭＳ Ｐゴシック" panose="020B0600070205080204" pitchFamily="34" charset="-128"/>
                <a:cs typeface="+mn-cs"/>
              </a:defRPr>
            </a:lvl1pPr>
            <a:lvl2pPr marL="742976" indent="-285759" algn="l" rtl="0" eaLnBrk="0" fontAlgn="base" hangingPunct="0">
              <a:spcBef>
                <a:spcPct val="20000"/>
              </a:spcBef>
              <a:spcAft>
                <a:spcPct val="0"/>
              </a:spcAft>
              <a:buClr>
                <a:schemeClr val="accent2"/>
              </a:buClr>
              <a:buSzPct val="70000"/>
              <a:buFont typeface="Wingdings" panose="05000000000000000000" pitchFamily="2" charset="2"/>
              <a:buChar char="n"/>
              <a:defRPr sz="2200">
                <a:solidFill>
                  <a:schemeClr val="tx1"/>
                </a:solidFill>
                <a:effectLst>
                  <a:outerShdw blurRad="38100" dist="38100" dir="2700000" algn="tl">
                    <a:srgbClr val="000000"/>
                  </a:outerShdw>
                </a:effectLst>
                <a:latin typeface="+mn-lt"/>
                <a:ea typeface="ＭＳ Ｐゴシック" pitchFamily="-65" charset="-128"/>
              </a:defRPr>
            </a:lvl2pPr>
            <a:lvl3pPr marL="1143040" indent="-228608" algn="l" rtl="0" eaLnBrk="0" fontAlgn="base" hangingPunct="0">
              <a:spcBef>
                <a:spcPct val="20000"/>
              </a:spcBef>
              <a:spcAft>
                <a:spcPct val="0"/>
              </a:spcAft>
              <a:buClr>
                <a:schemeClr val="tx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ＭＳ Ｐゴシック" pitchFamily="-65" charset="-128"/>
              </a:defRPr>
            </a:lvl3pPr>
            <a:lvl4pPr marL="1600254" indent="-228608" algn="l" rtl="0" eaLnBrk="0" fontAlgn="base" hangingPunct="0">
              <a:spcBef>
                <a:spcPct val="20000"/>
              </a:spcBef>
              <a:spcAft>
                <a:spcPct val="0"/>
              </a:spcAft>
              <a:buClr>
                <a:schemeClr val="accent2"/>
              </a:buClr>
              <a:buSzPct val="70000"/>
              <a:buFont typeface="Wingdings" panose="05000000000000000000" pitchFamily="2" charset="2"/>
              <a:buChar char="n"/>
              <a:defRPr>
                <a:solidFill>
                  <a:schemeClr val="tx1"/>
                </a:solidFill>
                <a:effectLst>
                  <a:outerShdw blurRad="38100" dist="38100" dir="2700000" algn="tl">
                    <a:srgbClr val="000000"/>
                  </a:outerShdw>
                </a:effectLst>
                <a:latin typeface="+mn-lt"/>
                <a:ea typeface="ＭＳ Ｐゴシック" pitchFamily="-65" charset="-128"/>
              </a:defRPr>
            </a:lvl4pPr>
            <a:lvl5pPr marL="2057470" indent="-228608" algn="l" rtl="0" eaLnBrk="0" fontAlgn="base" hangingPunct="0">
              <a:spcBef>
                <a:spcPct val="20000"/>
              </a:spcBef>
              <a:spcAft>
                <a:spcPct val="0"/>
              </a:spcAft>
              <a:buClr>
                <a:schemeClr val="hlink"/>
              </a:buClr>
              <a:buSzPct val="70000"/>
              <a:buFont typeface="Wingdings" panose="05000000000000000000" pitchFamily="2" charset="2"/>
              <a:buChar char="n"/>
              <a:defRPr sz="1600">
                <a:solidFill>
                  <a:schemeClr val="tx1"/>
                </a:solidFill>
                <a:effectLst>
                  <a:outerShdw blurRad="38100" dist="38100" dir="2700000" algn="tl">
                    <a:srgbClr val="000000"/>
                  </a:outerShdw>
                </a:effectLst>
                <a:latin typeface="+mn-lt"/>
                <a:ea typeface="ＭＳ Ｐゴシック" pitchFamily="-65" charset="-128"/>
              </a:defRPr>
            </a:lvl5pPr>
            <a:lvl6pPr marL="2514685"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6pPr>
            <a:lvl7pPr marL="2971901"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7pPr>
            <a:lvl8pPr marL="3429117"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8pPr>
            <a:lvl9pPr marL="3886332"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9pPr>
          </a:lstStyle>
          <a:p>
            <a:pPr eaLnBrk="1" hangingPunct="1">
              <a:buClr>
                <a:schemeClr val="tx1"/>
              </a:buClr>
              <a:buFont typeface="Arial" panose="020B0604020202020204" pitchFamily="34" charset="0"/>
              <a:buChar char="•"/>
              <a:defRPr/>
            </a:pPr>
            <a:r>
              <a:rPr lang="en-US" altLang="en-US" sz="2000" kern="0" dirty="0">
                <a:latin typeface="Arial" panose="020B0604020202020204" pitchFamily="34" charset="0"/>
                <a:cs typeface="Arial" panose="020B0604020202020204" pitchFamily="34" charset="0"/>
              </a:rPr>
              <a:t> </a:t>
            </a:r>
            <a:r>
              <a:rPr lang="en-US" altLang="en-US" sz="2400" b="1" kern="0" dirty="0" err="1">
                <a:latin typeface="Arial" panose="020B0604020202020204" pitchFamily="34" charset="0"/>
                <a:cs typeface="Arial" panose="020B0604020202020204" pitchFamily="34" charset="0"/>
              </a:rPr>
              <a:t>Subtitulación</a:t>
            </a:r>
            <a:endParaRPr lang="en-US" sz="2000" b="1"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lvl="1" eaLnBrk="1" hangingPunct="1">
              <a:buClr>
                <a:schemeClr val="tx1"/>
              </a:buClr>
              <a:buSzPct val="100000"/>
              <a:buFont typeface="Arial" panose="020B0604020202020204" pitchFamily="34" charset="0"/>
              <a:buChar char="•"/>
              <a:defRPr/>
            </a:pP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Para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activar</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los</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subtítulos</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click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en</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el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botón</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“CC” y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seleccione</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“Show Subtitle.”</a:t>
            </a:r>
          </a:p>
          <a:p>
            <a:pPr lvl="1" eaLnBrk="1" hangingPunct="1">
              <a:buClr>
                <a:schemeClr val="tx1"/>
              </a:buClr>
              <a:buSzPct val="100000"/>
              <a:buFont typeface="Arial" panose="020B0604020202020204" pitchFamily="34" charset="0"/>
              <a:buChar char="•"/>
              <a:defRPr/>
            </a:pPr>
            <a:endPar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457217" lvl="1" indent="0" eaLnBrk="1" hangingPunct="1">
              <a:buClr>
                <a:schemeClr val="tx1"/>
              </a:buClr>
              <a:buSzPct val="100000"/>
              <a:buNone/>
              <a:defRPr/>
            </a:pPr>
            <a:endPar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lvl="1" eaLnBrk="1" hangingPunct="1">
              <a:buClr>
                <a:schemeClr val="tx1"/>
              </a:buClr>
              <a:buSzPct val="100000"/>
              <a:buFont typeface="Arial" panose="020B0604020202020204" pitchFamily="34" charset="0"/>
              <a:buChar char="•"/>
              <a:defRPr/>
            </a:pPr>
            <a:endParaRPr lang="en-US" sz="1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6" name="Picture 5" descr="Captura de pantalla de la computadora. Cómo hacer clic en &quot;Transcripción en vivo&quot; y luego seleccionar &quot;Mostrar subtítulos&quot; para activar los subtítulos.">
            <a:extLst>
              <a:ext uri="{FF2B5EF4-FFF2-40B4-BE49-F238E27FC236}">
                <a16:creationId xmlns:a16="http://schemas.microsoft.com/office/drawing/2014/main" id="{3402327A-5E99-4418-9360-84A1F8519830}"/>
              </a:ext>
            </a:extLst>
          </p:cNvPr>
          <p:cNvPicPr>
            <a:picLocks noChangeAspect="1"/>
          </p:cNvPicPr>
          <p:nvPr/>
        </p:nvPicPr>
        <p:blipFill rotWithShape="1">
          <a:blip r:embed="rId4"/>
          <a:srcRect l="8928" t="17378" r="25473" b="18860"/>
          <a:stretch/>
        </p:blipFill>
        <p:spPr>
          <a:xfrm>
            <a:off x="3132661" y="5027312"/>
            <a:ext cx="3716020" cy="1830688"/>
          </a:xfrm>
          <a:prstGeom prst="rect">
            <a:avLst/>
          </a:prstGeom>
        </p:spPr>
      </p:pic>
    </p:spTree>
    <p:extLst>
      <p:ext uri="{BB962C8B-B14F-4D97-AF65-F5344CB8AC3E}">
        <p14:creationId xmlns:p14="http://schemas.microsoft.com/office/powerpoint/2010/main" val="38994533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descr="La ruta de Pike en la Norteamérca española: escoltado a través de Nuevo México y el norte de México">
            <a:extLst>
              <a:ext uri="{FF2B5EF4-FFF2-40B4-BE49-F238E27FC236}">
                <a16:creationId xmlns:a16="http://schemas.microsoft.com/office/drawing/2014/main" id="{87FDA501-E73F-4CD8-8E9E-77FBF176E671}"/>
              </a:ext>
            </a:extLst>
          </p:cNvPr>
          <p:cNvSpPr>
            <a:spLocks noGrp="1" noRot="1" noChangeArrowheads="1"/>
          </p:cNvSpPr>
          <p:nvPr>
            <p:ph type="title"/>
          </p:nvPr>
        </p:nvSpPr>
        <p:spPr>
          <a:xfrm>
            <a:off x="541940" y="932997"/>
            <a:ext cx="11258947" cy="514350"/>
          </a:xfrm>
        </p:spPr>
        <p:txBody>
          <a:bodyPr/>
          <a:lstStyle/>
          <a:p>
            <a:pPr eaLnBrk="1" hangingPunct="1">
              <a:defRPr/>
            </a:pPr>
            <a:r>
              <a:rPr lang="en-US" altLang="en-US" dirty="0">
                <a:latin typeface="Times New Roman" panose="02020603050405020304" pitchFamily="18" charset="0"/>
                <a:ea typeface="ＭＳ Ｐゴシック"/>
                <a:cs typeface="Times New Roman" panose="02020603050405020304" pitchFamily="18" charset="0"/>
              </a:rPr>
              <a:t>La </a:t>
            </a:r>
            <a:r>
              <a:rPr lang="en-US" altLang="en-US" dirty="0" err="1">
                <a:latin typeface="Times New Roman" panose="02020603050405020304" pitchFamily="18" charset="0"/>
                <a:ea typeface="ＭＳ Ｐゴシック"/>
                <a:cs typeface="Times New Roman" panose="02020603050405020304" pitchFamily="18" charset="0"/>
              </a:rPr>
              <a:t>ruta</a:t>
            </a:r>
            <a:r>
              <a:rPr lang="en-US" altLang="en-US" dirty="0">
                <a:latin typeface="Times New Roman" panose="02020603050405020304" pitchFamily="18" charset="0"/>
                <a:ea typeface="ＭＳ Ｐゴシック"/>
                <a:cs typeface="Times New Roman" panose="02020603050405020304" pitchFamily="18" charset="0"/>
              </a:rPr>
              <a:t> de Pike </a:t>
            </a:r>
            <a:r>
              <a:rPr lang="en-US" altLang="en-US" dirty="0" err="1">
                <a:latin typeface="Times New Roman" panose="02020603050405020304" pitchFamily="18" charset="0"/>
                <a:ea typeface="ＭＳ Ｐゴシック"/>
                <a:cs typeface="Times New Roman" panose="02020603050405020304" pitchFamily="18" charset="0"/>
              </a:rPr>
              <a:t>en</a:t>
            </a:r>
            <a:r>
              <a:rPr lang="en-US" altLang="en-US" dirty="0">
                <a:latin typeface="Times New Roman" panose="02020603050405020304" pitchFamily="18" charset="0"/>
                <a:ea typeface="ＭＳ Ｐゴシック"/>
                <a:cs typeface="Times New Roman" panose="02020603050405020304" pitchFamily="18" charset="0"/>
              </a:rPr>
              <a:t> la </a:t>
            </a:r>
            <a:r>
              <a:rPr lang="en-US" altLang="en-US" dirty="0" err="1">
                <a:latin typeface="Times New Roman" panose="02020603050405020304" pitchFamily="18" charset="0"/>
                <a:ea typeface="ＭＳ Ｐゴシック"/>
                <a:cs typeface="Times New Roman" panose="02020603050405020304" pitchFamily="18" charset="0"/>
              </a:rPr>
              <a:t>Norteamérca</a:t>
            </a:r>
            <a:r>
              <a:rPr lang="en-US" altLang="en-US" dirty="0">
                <a:latin typeface="Times New Roman" panose="02020603050405020304" pitchFamily="18" charset="0"/>
                <a:ea typeface="ＭＳ Ｐゴシック"/>
                <a:cs typeface="Times New Roman" panose="02020603050405020304" pitchFamily="18" charset="0"/>
              </a:rPr>
              <a:t> </a:t>
            </a:r>
            <a:r>
              <a:rPr lang="en-US" altLang="en-US" dirty="0" err="1">
                <a:latin typeface="Times New Roman" panose="02020603050405020304" pitchFamily="18" charset="0"/>
                <a:ea typeface="ＭＳ Ｐゴシック"/>
                <a:cs typeface="Times New Roman" panose="02020603050405020304" pitchFamily="18" charset="0"/>
              </a:rPr>
              <a:t>española</a:t>
            </a:r>
            <a:r>
              <a:rPr lang="en-US" altLang="en-US" dirty="0">
                <a:latin typeface="Times New Roman" panose="02020603050405020304" pitchFamily="18" charset="0"/>
                <a:ea typeface="ＭＳ Ｐゴシック"/>
                <a:cs typeface="Times New Roman" panose="02020603050405020304" pitchFamily="18" charset="0"/>
              </a:rPr>
              <a:t>: </a:t>
            </a:r>
            <a:r>
              <a:rPr lang="en-US" altLang="en-US" dirty="0" err="1">
                <a:latin typeface="Times New Roman" panose="02020603050405020304" pitchFamily="18" charset="0"/>
                <a:ea typeface="ＭＳ Ｐゴシック"/>
                <a:cs typeface="Times New Roman" panose="02020603050405020304" pitchFamily="18" charset="0"/>
              </a:rPr>
              <a:t>escoltado</a:t>
            </a:r>
            <a:r>
              <a:rPr lang="en-US" altLang="en-US" dirty="0">
                <a:latin typeface="Times New Roman" panose="02020603050405020304" pitchFamily="18" charset="0"/>
                <a:ea typeface="ＭＳ Ｐゴシック"/>
                <a:cs typeface="Times New Roman" panose="02020603050405020304" pitchFamily="18" charset="0"/>
              </a:rPr>
              <a:t> a </a:t>
            </a:r>
            <a:r>
              <a:rPr lang="en-US" altLang="en-US" dirty="0" err="1">
                <a:latin typeface="Times New Roman" panose="02020603050405020304" pitchFamily="18" charset="0"/>
                <a:ea typeface="ＭＳ Ｐゴシック"/>
                <a:cs typeface="Times New Roman" panose="02020603050405020304" pitchFamily="18" charset="0"/>
              </a:rPr>
              <a:t>través</a:t>
            </a:r>
            <a:r>
              <a:rPr lang="en-US" altLang="en-US" dirty="0">
                <a:latin typeface="Times New Roman" panose="02020603050405020304" pitchFamily="18" charset="0"/>
                <a:ea typeface="ＭＳ Ｐゴシック"/>
                <a:cs typeface="Times New Roman" panose="02020603050405020304" pitchFamily="18" charset="0"/>
              </a:rPr>
              <a:t> de Nuevo México y el </a:t>
            </a:r>
            <a:r>
              <a:rPr lang="en-US" altLang="en-US" dirty="0" err="1">
                <a:latin typeface="Times New Roman" panose="02020603050405020304" pitchFamily="18" charset="0"/>
                <a:ea typeface="ＭＳ Ｐゴシック"/>
                <a:cs typeface="Times New Roman" panose="02020603050405020304" pitchFamily="18" charset="0"/>
              </a:rPr>
              <a:t>norte</a:t>
            </a:r>
            <a:r>
              <a:rPr lang="en-US" altLang="en-US" dirty="0">
                <a:latin typeface="Times New Roman" panose="02020603050405020304" pitchFamily="18" charset="0"/>
                <a:ea typeface="ＭＳ Ｐゴシック"/>
                <a:cs typeface="Times New Roman" panose="02020603050405020304" pitchFamily="18" charset="0"/>
              </a:rPr>
              <a:t> de México</a:t>
            </a:r>
          </a:p>
        </p:txBody>
      </p:sp>
      <p:pic>
        <p:nvPicPr>
          <p:cNvPr id="4" name="Picture 3" descr="&#10;&#10;Ruta de Pike a través de Nuevo México y hacia el norte de México. También se muestran los siguientes Senderos Históricos Nacionales: El Camino Real de Tierra Adentro, El Camino Real de los Tejas, Santa Fe y Old Spanish. También muestra El Camino Real en México.">
            <a:extLst>
              <a:ext uri="{FF2B5EF4-FFF2-40B4-BE49-F238E27FC236}">
                <a16:creationId xmlns:a16="http://schemas.microsoft.com/office/drawing/2014/main" id="{87AA95A2-24A8-4275-80E8-46590016A371}"/>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l="1577" t="-677" r="841" b="-1"/>
          <a:stretch/>
        </p:blipFill>
        <p:spPr>
          <a:xfrm>
            <a:off x="799472" y="1810792"/>
            <a:ext cx="4373305" cy="5047208"/>
          </a:xfrm>
          <a:prstGeom prst="rect">
            <a:avLst/>
          </a:prstGeom>
          <a:ln w="19050">
            <a:solidFill>
              <a:schemeClr val="tx1"/>
            </a:solidFill>
          </a:ln>
        </p:spPr>
      </p:pic>
      <p:sp>
        <p:nvSpPr>
          <p:cNvPr id="10" name="TextBox 9">
            <a:extLst>
              <a:ext uri="{FF2B5EF4-FFF2-40B4-BE49-F238E27FC236}">
                <a16:creationId xmlns:a16="http://schemas.microsoft.com/office/drawing/2014/main" id="{6B562A69-4499-4AD9-8203-D496A2B84907}"/>
              </a:ext>
            </a:extLst>
          </p:cNvPr>
          <p:cNvSpPr txBox="1"/>
          <p:nvPr/>
        </p:nvSpPr>
        <p:spPr>
          <a:xfrm>
            <a:off x="5808305" y="1926344"/>
            <a:ext cx="5014593" cy="5355312"/>
          </a:xfrm>
          <a:prstGeom prst="rect">
            <a:avLst/>
          </a:prstGeom>
          <a:noFill/>
        </p:spPr>
        <p:txBody>
          <a:bodyPr wrap="square" lIns="91440" tIns="45720" rIns="91440" bIns="45720" rtlCol="0" anchor="t">
            <a:spAutoFit/>
          </a:bodyPr>
          <a:lstStyle/>
          <a:p>
            <a:pPr eaLnBrk="0" fontAlgn="base" hangingPunct="0">
              <a:spcBef>
                <a:spcPct val="0"/>
              </a:spcBef>
              <a:spcAft>
                <a:spcPct val="0"/>
              </a:spcAft>
            </a:pPr>
            <a:r>
              <a:rPr lang="en-US" dirty="0" err="1">
                <a:solidFill>
                  <a:srgbClr val="FFFFFF"/>
                </a:solidFill>
                <a:latin typeface="Arial" panose="020B0604020202020204" pitchFamily="34" charset="0"/>
                <a:ea typeface="ＭＳ Ｐゴシック"/>
                <a:cs typeface="Arial" panose="020B0604020202020204" pitchFamily="34" charset="0"/>
              </a:rPr>
              <a:t>Ilegalmente</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en</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territorio</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español</a:t>
            </a:r>
            <a:r>
              <a:rPr lang="en-US" dirty="0">
                <a:solidFill>
                  <a:srgbClr val="FFFFFF"/>
                </a:solidFill>
                <a:latin typeface="Arial" panose="020B0604020202020204" pitchFamily="34" charset="0"/>
                <a:ea typeface="ＭＳ Ｐゴシック"/>
                <a:cs typeface="Arial" panose="020B0604020202020204" pitchFamily="34" charset="0"/>
              </a:rPr>
              <a:t>, Pike </a:t>
            </a:r>
            <a:r>
              <a:rPr lang="en-US" dirty="0" err="1">
                <a:solidFill>
                  <a:srgbClr val="FFFFFF"/>
                </a:solidFill>
                <a:latin typeface="Arial" panose="020B0604020202020204" pitchFamily="34" charset="0"/>
                <a:ea typeface="ＭＳ Ｐゴシック"/>
                <a:cs typeface="Arial" panose="020B0604020202020204" pitchFamily="34" charset="0"/>
              </a:rPr>
              <a:t>fue</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capturado</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por</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una</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fuerza</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española</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fuera</a:t>
            </a:r>
            <a:r>
              <a:rPr lang="en-US" dirty="0">
                <a:solidFill>
                  <a:srgbClr val="FFFFFF"/>
                </a:solidFill>
                <a:latin typeface="Arial" panose="020B0604020202020204" pitchFamily="34" charset="0"/>
                <a:ea typeface="ＭＳ Ｐゴシック"/>
                <a:cs typeface="Arial" panose="020B0604020202020204" pitchFamily="34" charset="0"/>
              </a:rPr>
              <a:t> de Santa Fe y </a:t>
            </a:r>
            <a:r>
              <a:rPr lang="en-US" dirty="0" err="1">
                <a:solidFill>
                  <a:srgbClr val="FFFFFF"/>
                </a:solidFill>
                <a:latin typeface="Arial" panose="020B0604020202020204" pitchFamily="34" charset="0"/>
                <a:ea typeface="ＭＳ Ｐゴシック"/>
                <a:cs typeface="Arial" panose="020B0604020202020204" pitchFamily="34" charset="0"/>
              </a:rPr>
              <a:t>escoltado</a:t>
            </a:r>
            <a:r>
              <a:rPr lang="en-US" dirty="0">
                <a:solidFill>
                  <a:srgbClr val="FFFFFF"/>
                </a:solidFill>
                <a:latin typeface="Arial" panose="020B0604020202020204" pitchFamily="34" charset="0"/>
                <a:ea typeface="ＭＳ Ｐゴシック"/>
                <a:cs typeface="Arial" panose="020B0604020202020204" pitchFamily="34" charset="0"/>
              </a:rPr>
              <a:t> a la ciudad de Chihuahua, a lo largo del Camino Real, para que el </a:t>
            </a:r>
            <a:r>
              <a:rPr lang="en-US" dirty="0" err="1">
                <a:solidFill>
                  <a:srgbClr val="FFFFFF"/>
                </a:solidFill>
                <a:latin typeface="Arial" panose="020B0604020202020204" pitchFamily="34" charset="0"/>
                <a:ea typeface="ＭＳ Ｐゴシック"/>
                <a:cs typeface="Arial" panose="020B0604020202020204" pitchFamily="34" charset="0"/>
              </a:rPr>
              <a:t>comandante</a:t>
            </a:r>
            <a:r>
              <a:rPr lang="en-US" dirty="0">
                <a:solidFill>
                  <a:srgbClr val="FFFFFF"/>
                </a:solidFill>
                <a:latin typeface="Arial" panose="020B0604020202020204" pitchFamily="34" charset="0"/>
                <a:ea typeface="ＭＳ Ｐゴシック"/>
                <a:cs typeface="Arial" panose="020B0604020202020204" pitchFamily="34" charset="0"/>
              </a:rPr>
              <a:t> general </a:t>
            </a:r>
            <a:r>
              <a:rPr lang="en-US" dirty="0" err="1">
                <a:solidFill>
                  <a:srgbClr val="FFFFFF"/>
                </a:solidFill>
                <a:latin typeface="Arial" panose="020B0604020202020204" pitchFamily="34" charset="0"/>
                <a:ea typeface="ＭＳ Ｐゴシック"/>
                <a:cs typeface="Arial" panose="020B0604020202020204" pitchFamily="34" charset="0"/>
              </a:rPr>
              <a:t>decidiera</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su</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destino</a:t>
            </a:r>
            <a:r>
              <a:rPr lang="en-US" dirty="0">
                <a:solidFill>
                  <a:srgbClr val="FFFFFF"/>
                </a:solidFill>
                <a:latin typeface="Arial" panose="020B0604020202020204" pitchFamily="34" charset="0"/>
                <a:ea typeface="ＭＳ Ｐゴシック"/>
                <a:cs typeface="Arial" panose="020B0604020202020204" pitchFamily="34" charset="0"/>
              </a:rPr>
              <a:t>.</a:t>
            </a:r>
            <a:endParaRPr lang="en-US" dirty="0">
              <a:latin typeface="Arial" panose="020B0604020202020204" pitchFamily="34" charset="0"/>
              <a:cs typeface="Arial" panose="020B0604020202020204" pitchFamily="34" charset="0"/>
            </a:endParaRPr>
          </a:p>
          <a:p>
            <a:pPr eaLnBrk="0" fontAlgn="base" hangingPunct="0">
              <a:spcBef>
                <a:spcPct val="0"/>
              </a:spcBef>
              <a:spcAft>
                <a:spcPct val="0"/>
              </a:spcAft>
            </a:pPr>
            <a:endParaRPr lang="en-US" dirty="0">
              <a:solidFill>
                <a:srgbClr val="FFFFFF"/>
              </a:solidFill>
              <a:latin typeface="Arial" panose="020B0604020202020204" pitchFamily="34" charset="0"/>
              <a:ea typeface="ＭＳ Ｐゴシック"/>
              <a:cs typeface="Arial" panose="020B0604020202020204" pitchFamily="34" charset="0"/>
            </a:endParaRPr>
          </a:p>
          <a:p>
            <a:pPr eaLnBrk="0" fontAlgn="base" hangingPunct="0">
              <a:spcBef>
                <a:spcPct val="0"/>
              </a:spcBef>
              <a:spcAft>
                <a:spcPct val="0"/>
              </a:spcAft>
            </a:pPr>
            <a:r>
              <a:rPr lang="en-US" dirty="0" err="1">
                <a:solidFill>
                  <a:srgbClr val="FFFFFF"/>
                </a:solidFill>
                <a:latin typeface="Arial" panose="020B0604020202020204" pitchFamily="34" charset="0"/>
                <a:ea typeface="ＭＳ Ｐゴシック"/>
                <a:cs typeface="Arial" panose="020B0604020202020204" pitchFamily="34" charset="0"/>
              </a:rPr>
              <a:t>Técnicamente</a:t>
            </a:r>
            <a:r>
              <a:rPr lang="en-US" dirty="0">
                <a:solidFill>
                  <a:srgbClr val="FFFFFF"/>
                </a:solidFill>
                <a:latin typeface="Arial" panose="020B0604020202020204" pitchFamily="34" charset="0"/>
                <a:ea typeface="ＭＳ Ｐゴシック"/>
                <a:cs typeface="Arial" panose="020B0604020202020204" pitchFamily="34" charset="0"/>
              </a:rPr>
              <a:t> un </a:t>
            </a:r>
            <a:r>
              <a:rPr lang="en-US" dirty="0" err="1">
                <a:solidFill>
                  <a:srgbClr val="FFFFFF"/>
                </a:solidFill>
                <a:latin typeface="Arial" panose="020B0604020202020204" pitchFamily="34" charset="0"/>
                <a:ea typeface="ＭＳ Ｐゴシック"/>
                <a:cs typeface="Arial" panose="020B0604020202020204" pitchFamily="34" charset="0"/>
              </a:rPr>
              <a:t>prisionero</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pero</a:t>
            </a:r>
            <a:r>
              <a:rPr lang="en-US" dirty="0">
                <a:solidFill>
                  <a:srgbClr val="FFFFFF"/>
                </a:solidFill>
                <a:latin typeface="Arial" panose="020B0604020202020204" pitchFamily="34" charset="0"/>
                <a:ea typeface="ＭＳ Ｐゴシック"/>
                <a:cs typeface="Arial" panose="020B0604020202020204" pitchFamily="34" charset="0"/>
              </a:rPr>
              <a:t> </a:t>
            </a:r>
            <a:r>
              <a:rPr lang="en-US" sz="1800" dirty="0">
                <a:effectLst/>
                <a:latin typeface="Segoe UI" panose="020B0502040204020203" pitchFamily="34" charset="0"/>
              </a:rPr>
              <a:t>con </a:t>
            </a:r>
            <a:r>
              <a:rPr lang="en-US" sz="1800" dirty="0" err="1">
                <a:effectLst/>
                <a:latin typeface="Segoe UI" panose="020B0502040204020203" pitchFamily="34" charset="0"/>
              </a:rPr>
              <a:t>permiso</a:t>
            </a:r>
            <a:r>
              <a:rPr lang="en-US" sz="1800" dirty="0">
                <a:effectLst/>
                <a:latin typeface="Segoe UI" panose="020B0502040204020203" pitchFamily="34" charset="0"/>
              </a:rPr>
              <a:t> de</a:t>
            </a:r>
            <a:r>
              <a:rPr lang="en-US" dirty="0">
                <a:latin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interactuar</a:t>
            </a:r>
            <a:r>
              <a:rPr lang="en-US" dirty="0">
                <a:solidFill>
                  <a:srgbClr val="FFFFFF"/>
                </a:solidFill>
                <a:latin typeface="Arial" panose="020B0604020202020204" pitchFamily="34" charset="0"/>
                <a:ea typeface="ＭＳ Ｐゴシック"/>
                <a:cs typeface="Arial" panose="020B0604020202020204" pitchFamily="34" charset="0"/>
              </a:rPr>
              <a:t> con </a:t>
            </a:r>
            <a:r>
              <a:rPr lang="en-US" dirty="0" err="1">
                <a:solidFill>
                  <a:srgbClr val="FFFFFF"/>
                </a:solidFill>
                <a:latin typeface="Arial" panose="020B0604020202020204" pitchFamily="34" charset="0"/>
                <a:ea typeface="ＭＳ Ｐゴシック"/>
                <a:cs typeface="Arial" panose="020B0604020202020204" pitchFamily="34" charset="0"/>
              </a:rPr>
              <a:t>militares</a:t>
            </a:r>
            <a:r>
              <a:rPr lang="en-US" dirty="0">
                <a:solidFill>
                  <a:srgbClr val="FFFFFF"/>
                </a:solidFill>
                <a:latin typeface="Arial" panose="020B0604020202020204" pitchFamily="34" charset="0"/>
                <a:ea typeface="ＭＳ Ｐゴシック"/>
                <a:cs typeface="Arial" panose="020B0604020202020204" pitchFamily="34" charset="0"/>
              </a:rPr>
              <a:t> y </a:t>
            </a:r>
            <a:r>
              <a:rPr lang="en-US" dirty="0" err="1">
                <a:solidFill>
                  <a:srgbClr val="FFFFFF"/>
                </a:solidFill>
                <a:latin typeface="Arial" panose="020B0604020202020204" pitchFamily="34" charset="0"/>
                <a:ea typeface="ＭＳ Ｐゴシック"/>
                <a:cs typeface="Arial" panose="020B0604020202020204" pitchFamily="34" charset="0"/>
              </a:rPr>
              <a:t>otros</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como</a:t>
            </a:r>
            <a:r>
              <a:rPr lang="en-US" dirty="0">
                <a:solidFill>
                  <a:srgbClr val="FFFFFF"/>
                </a:solidFill>
                <a:latin typeface="Arial" panose="020B0604020202020204" pitchFamily="34" charset="0"/>
                <a:ea typeface="ＭＳ Ｐゴシック"/>
                <a:cs typeface="Arial" panose="020B0604020202020204" pitchFamily="34" charset="0"/>
              </a:rPr>
              <a:t> los </a:t>
            </a:r>
            <a:r>
              <a:rPr lang="en-US" dirty="0" err="1">
                <a:solidFill>
                  <a:srgbClr val="FFFFFF"/>
                </a:solidFill>
                <a:latin typeface="Arial" panose="020B0604020202020204" pitchFamily="34" charset="0"/>
                <a:ea typeface="ＭＳ Ｐゴシック"/>
                <a:cs typeface="Arial" panose="020B0604020202020204" pitchFamily="34" charset="0"/>
              </a:rPr>
              <a:t>estadounidenses</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en</a:t>
            </a:r>
            <a:r>
              <a:rPr lang="en-US" dirty="0">
                <a:solidFill>
                  <a:srgbClr val="FFFFFF"/>
                </a:solidFill>
                <a:latin typeface="Arial" panose="020B0604020202020204" pitchFamily="34" charset="0"/>
                <a:ea typeface="ＭＳ Ｐゴシック"/>
                <a:cs typeface="Arial" panose="020B0604020202020204" pitchFamily="34" charset="0"/>
              </a:rPr>
              <a:t> Santa Fe, Albuquerque, El Paso y Chihuahua.</a:t>
            </a:r>
            <a:endParaRPr lang="en-US" dirty="0">
              <a:solidFill>
                <a:srgbClr val="FFFFFF"/>
              </a:solidFill>
              <a:latin typeface="Arial" panose="020B0604020202020204" pitchFamily="34" charset="0"/>
              <a:ea typeface="ＭＳ Ｐゴシック" panose="020B0600070205080204" pitchFamily="34" charset="-128"/>
              <a:cs typeface="Arial" panose="020B0604020202020204" pitchFamily="34" charset="0"/>
            </a:endParaRPr>
          </a:p>
          <a:p>
            <a:pPr eaLnBrk="0" fontAlgn="base" hangingPunct="0">
              <a:spcBef>
                <a:spcPct val="0"/>
              </a:spcBef>
              <a:spcAft>
                <a:spcPct val="0"/>
              </a:spcAft>
            </a:pPr>
            <a:endParaRPr lang="en-US" dirty="0">
              <a:solidFill>
                <a:srgbClr val="FFFFFF"/>
              </a:solidFill>
              <a:latin typeface="Arial" panose="020B0604020202020204" pitchFamily="34" charset="0"/>
              <a:ea typeface="ＭＳ Ｐゴシック" panose="020B0600070205080204" pitchFamily="34" charset="-128"/>
              <a:cs typeface="Arial" panose="020B0604020202020204" pitchFamily="34" charset="0"/>
            </a:endParaRPr>
          </a:p>
          <a:p>
            <a:pPr eaLnBrk="0" fontAlgn="base" hangingPunct="0">
              <a:spcBef>
                <a:spcPct val="0"/>
              </a:spcBef>
              <a:spcAft>
                <a:spcPct val="0"/>
              </a:spcAft>
            </a:pPr>
            <a:r>
              <a:rPr lang="en-US" dirty="0">
                <a:solidFill>
                  <a:srgbClr val="FFFFFF"/>
                </a:solidFill>
                <a:latin typeface="Arial" panose="020B0604020202020204" pitchFamily="34" charset="0"/>
                <a:ea typeface="ＭＳ Ｐゴシック"/>
                <a:cs typeface="Arial" panose="020B0604020202020204" pitchFamily="34" charset="0"/>
              </a:rPr>
              <a:t>El comandante general </a:t>
            </a:r>
            <a:r>
              <a:rPr lang="en-US" dirty="0" err="1">
                <a:solidFill>
                  <a:srgbClr val="FFFFFF"/>
                </a:solidFill>
                <a:latin typeface="Arial" panose="020B0604020202020204" pitchFamily="34" charset="0"/>
                <a:ea typeface="ＭＳ Ｐゴシック"/>
                <a:cs typeface="Arial" panose="020B0604020202020204" pitchFamily="34" charset="0"/>
              </a:rPr>
              <a:t>decidió</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enviarlo</a:t>
            </a:r>
            <a:r>
              <a:rPr lang="en-US" dirty="0">
                <a:solidFill>
                  <a:srgbClr val="FFFFFF"/>
                </a:solidFill>
                <a:latin typeface="Arial" panose="020B0604020202020204" pitchFamily="34" charset="0"/>
                <a:ea typeface="ＭＳ Ｐゴシック"/>
                <a:cs typeface="Arial" panose="020B0604020202020204" pitchFamily="34" charset="0"/>
              </a:rPr>
              <a:t> de </a:t>
            </a:r>
            <a:r>
              <a:rPr lang="en-US" dirty="0" err="1">
                <a:solidFill>
                  <a:srgbClr val="FFFFFF"/>
                </a:solidFill>
                <a:latin typeface="Arial" panose="020B0604020202020204" pitchFamily="34" charset="0"/>
                <a:ea typeface="ＭＳ Ｐゴシック"/>
                <a:cs typeface="Arial" panose="020B0604020202020204" pitchFamily="34" charset="0"/>
              </a:rPr>
              <a:t>regreso</a:t>
            </a:r>
            <a:r>
              <a:rPr lang="en-US" dirty="0">
                <a:solidFill>
                  <a:srgbClr val="FFFFFF"/>
                </a:solidFill>
                <a:latin typeface="Arial" panose="020B0604020202020204" pitchFamily="34" charset="0"/>
                <a:ea typeface="ＭＳ Ｐゴシック"/>
                <a:cs typeface="Arial" panose="020B0604020202020204" pitchFamily="34" charset="0"/>
              </a:rPr>
              <a:t> a EE. </a:t>
            </a:r>
            <a:r>
              <a:rPr lang="en-US" dirty="0" err="1">
                <a:solidFill>
                  <a:srgbClr val="FFFFFF"/>
                </a:solidFill>
                <a:latin typeface="Arial" panose="020B0604020202020204" pitchFamily="34" charset="0"/>
                <a:ea typeface="ＭＳ Ｐゴシック"/>
                <a:cs typeface="Arial" panose="020B0604020202020204" pitchFamily="34" charset="0"/>
              </a:rPr>
              <a:t>UU</a:t>
            </a:r>
            <a:r>
              <a:rPr lang="en-US" dirty="0">
                <a:solidFill>
                  <a:srgbClr val="FFFFFF"/>
                </a:solidFill>
                <a:latin typeface="Arial" panose="020B0604020202020204" pitchFamily="34" charset="0"/>
                <a:ea typeface="ＭＳ Ｐゴシック"/>
                <a:cs typeface="Arial" panose="020B0604020202020204" pitchFamily="34" charset="0"/>
              </a:rPr>
              <a:t>., a </a:t>
            </a:r>
            <a:r>
              <a:rPr lang="en-US" dirty="0" err="1">
                <a:solidFill>
                  <a:srgbClr val="FFFFFF"/>
                </a:solidFill>
                <a:latin typeface="Arial" panose="020B0604020202020204" pitchFamily="34" charset="0"/>
                <a:ea typeface="ＭＳ Ｐゴシック"/>
                <a:cs typeface="Arial" panose="020B0604020202020204" pitchFamily="34" charset="0"/>
              </a:rPr>
              <a:t>través</a:t>
            </a:r>
            <a:r>
              <a:rPr lang="en-US" dirty="0">
                <a:solidFill>
                  <a:srgbClr val="FFFFFF"/>
                </a:solidFill>
                <a:latin typeface="Arial" panose="020B0604020202020204" pitchFamily="34" charset="0"/>
                <a:ea typeface="ＭＳ Ｐゴシック"/>
                <a:cs typeface="Arial" panose="020B0604020202020204" pitchFamily="34" charset="0"/>
              </a:rPr>
              <a:t> del Texas </a:t>
            </a:r>
            <a:r>
              <a:rPr lang="en-US" dirty="0" err="1">
                <a:solidFill>
                  <a:srgbClr val="FFFFFF"/>
                </a:solidFill>
                <a:latin typeface="Arial" panose="020B0604020202020204" pitchFamily="34" charset="0"/>
                <a:ea typeface="ＭＳ Ｐゴシック"/>
                <a:cs typeface="Arial" panose="020B0604020202020204" pitchFamily="34" charset="0"/>
              </a:rPr>
              <a:t>español</a:t>
            </a:r>
            <a:r>
              <a:rPr lang="en-US" dirty="0">
                <a:solidFill>
                  <a:srgbClr val="FFFFFF"/>
                </a:solidFill>
                <a:latin typeface="Arial" panose="020B0604020202020204" pitchFamily="34" charset="0"/>
                <a:ea typeface="ＭＳ Ｐゴシック"/>
                <a:cs typeface="Arial" panose="020B0604020202020204" pitchFamily="34" charset="0"/>
              </a:rPr>
              <a:t>.</a:t>
            </a:r>
          </a:p>
          <a:p>
            <a:pPr eaLnBrk="0" fontAlgn="base" hangingPunct="0">
              <a:spcBef>
                <a:spcPct val="0"/>
              </a:spcBef>
              <a:spcAft>
                <a:spcPct val="0"/>
              </a:spcAft>
            </a:pPr>
            <a:endParaRPr lang="en-US" dirty="0">
              <a:solidFill>
                <a:srgbClr val="FFFFFF"/>
              </a:solidFill>
              <a:latin typeface="Arial" panose="020B0604020202020204" pitchFamily="34" charset="0"/>
              <a:ea typeface="ＭＳ Ｐゴシック"/>
              <a:cs typeface="Arial" panose="020B0604020202020204" pitchFamily="34" charset="0"/>
            </a:endParaRPr>
          </a:p>
          <a:p>
            <a:pPr eaLnBrk="0" fontAlgn="base" hangingPunct="0">
              <a:spcBef>
                <a:spcPct val="0"/>
              </a:spcBef>
              <a:spcAft>
                <a:spcPct val="0"/>
              </a:spcAft>
            </a:pPr>
            <a:r>
              <a:rPr lang="en-US" dirty="0" err="1">
                <a:solidFill>
                  <a:srgbClr val="FFFFFF"/>
                </a:solidFill>
                <a:latin typeface="Arial" panose="020B0604020202020204" pitchFamily="34" charset="0"/>
                <a:ea typeface="ＭＳ Ｐゴシック"/>
                <a:cs typeface="Arial" panose="020B0604020202020204" pitchFamily="34" charset="0"/>
              </a:rPr>
              <a:t>Cruzó</a:t>
            </a:r>
            <a:r>
              <a:rPr lang="en-US" dirty="0">
                <a:solidFill>
                  <a:srgbClr val="FFFFFF"/>
                </a:solidFill>
                <a:latin typeface="Arial" panose="020B0604020202020204" pitchFamily="34" charset="0"/>
                <a:ea typeface="ＭＳ Ｐゴシック"/>
                <a:cs typeface="Arial" panose="020B0604020202020204" pitchFamily="34" charset="0"/>
              </a:rPr>
              <a:t> el Río Grande, al sur de </a:t>
            </a:r>
            <a:r>
              <a:rPr lang="en-US" dirty="0" err="1">
                <a:solidFill>
                  <a:srgbClr val="FFFFFF"/>
                </a:solidFill>
                <a:latin typeface="Arial" panose="020B0604020202020204" pitchFamily="34" charset="0"/>
                <a:ea typeface="ＭＳ Ｐゴシック"/>
                <a:cs typeface="Arial" panose="020B0604020202020204" pitchFamily="34" charset="0"/>
              </a:rPr>
              <a:t>Piedras</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Negras</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siguiendo</a:t>
            </a:r>
            <a:r>
              <a:rPr lang="en-US" dirty="0">
                <a:solidFill>
                  <a:srgbClr val="FFFFFF"/>
                </a:solidFill>
                <a:latin typeface="Arial" panose="020B0604020202020204" pitchFamily="34" charset="0"/>
                <a:ea typeface="ＭＳ Ｐゴシック"/>
                <a:cs typeface="Arial" panose="020B0604020202020204" pitchFamily="34" charset="0"/>
              </a:rPr>
              <a:t> el Camino Real de </a:t>
            </a:r>
            <a:r>
              <a:rPr lang="en-US" dirty="0" err="1">
                <a:solidFill>
                  <a:srgbClr val="FFFFFF"/>
                </a:solidFill>
                <a:latin typeface="Arial" panose="020B0604020202020204" pitchFamily="34" charset="0"/>
                <a:ea typeface="ＭＳ Ｐゴシック"/>
                <a:cs typeface="Arial" panose="020B0604020202020204" pitchFamily="34" charset="0"/>
              </a:rPr>
              <a:t>los</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Tejas</a:t>
            </a:r>
            <a:r>
              <a:rPr lang="en-US" dirty="0">
                <a:solidFill>
                  <a:srgbClr val="FFFFFF"/>
                </a:solidFill>
                <a:latin typeface="Arial" panose="020B0604020202020204" pitchFamily="34" charset="0"/>
                <a:ea typeface="ＭＳ Ｐゴシック"/>
                <a:cs typeface="Arial" panose="020B0604020202020204" pitchFamily="34" charset="0"/>
              </a:rPr>
              <a:t>.</a:t>
            </a:r>
          </a:p>
          <a:p>
            <a:pPr eaLnBrk="0" fontAlgn="base" hangingPunct="0">
              <a:spcBef>
                <a:spcPct val="0"/>
              </a:spcBef>
              <a:spcAft>
                <a:spcPct val="0"/>
              </a:spcAft>
            </a:pPr>
            <a:endParaRPr lang="en-US" dirty="0">
              <a:solidFill>
                <a:srgbClr val="FFFFFF"/>
              </a:solidFill>
              <a:latin typeface="Frutiger LT Std 45 Light"/>
              <a:ea typeface="ＭＳ Ｐゴシック"/>
            </a:endParaRPr>
          </a:p>
          <a:p>
            <a:pPr eaLnBrk="0" fontAlgn="base" hangingPunct="0">
              <a:spcBef>
                <a:spcPct val="0"/>
              </a:spcBef>
              <a:spcAft>
                <a:spcPct val="0"/>
              </a:spcAft>
            </a:pPr>
            <a:endParaRPr lang="en-US" dirty="0">
              <a:solidFill>
                <a:srgbClr val="FFFFFF"/>
              </a:solidFill>
              <a:latin typeface="Garamond" panose="02020404030301010803" pitchFamily="18" charset="0"/>
              <a:ea typeface="ＭＳ Ｐゴシック" panose="020B0600070205080204" pitchFamily="34" charset="-128"/>
            </a:endParaRPr>
          </a:p>
        </p:txBody>
      </p:sp>
    </p:spTree>
    <p:extLst>
      <p:ext uri="{BB962C8B-B14F-4D97-AF65-F5344CB8AC3E}">
        <p14:creationId xmlns:p14="http://schemas.microsoft.com/office/powerpoint/2010/main" val="1615194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descr="La ruta de Pike a través del Texas español: regreso a EE. UU. y final de la ruta en Natchitones, Louisiana">
            <a:extLst>
              <a:ext uri="{FF2B5EF4-FFF2-40B4-BE49-F238E27FC236}">
                <a16:creationId xmlns:a16="http://schemas.microsoft.com/office/drawing/2014/main" id="{87FDA501-E73F-4CD8-8E9E-77FBF176E671}"/>
              </a:ext>
            </a:extLst>
          </p:cNvPr>
          <p:cNvSpPr>
            <a:spLocks noGrp="1" noRot="1" noChangeArrowheads="1"/>
          </p:cNvSpPr>
          <p:nvPr>
            <p:ph type="title"/>
          </p:nvPr>
        </p:nvSpPr>
        <p:spPr>
          <a:xfrm>
            <a:off x="522200" y="925524"/>
            <a:ext cx="11147599" cy="514350"/>
          </a:xfrm>
        </p:spPr>
        <p:txBody>
          <a:bodyPr/>
          <a:lstStyle/>
          <a:p>
            <a:pPr eaLnBrk="1" hangingPunct="1">
              <a:defRPr/>
            </a:pPr>
            <a:r>
              <a:rPr lang="en-US" altLang="en-US" dirty="0">
                <a:latin typeface="Times New Roman" panose="02020603050405020304" pitchFamily="18" charset="0"/>
                <a:ea typeface="ＭＳ Ｐゴシック"/>
                <a:cs typeface="Times New Roman" panose="02020603050405020304" pitchFamily="18" charset="0"/>
              </a:rPr>
              <a:t>La </a:t>
            </a:r>
            <a:r>
              <a:rPr lang="en-US" altLang="en-US" dirty="0" err="1">
                <a:latin typeface="Times New Roman" panose="02020603050405020304" pitchFamily="18" charset="0"/>
                <a:ea typeface="ＭＳ Ｐゴシック"/>
                <a:cs typeface="Times New Roman" panose="02020603050405020304" pitchFamily="18" charset="0"/>
              </a:rPr>
              <a:t>ruta</a:t>
            </a:r>
            <a:r>
              <a:rPr lang="en-US" altLang="en-US" dirty="0">
                <a:latin typeface="Times New Roman" panose="02020603050405020304" pitchFamily="18" charset="0"/>
                <a:ea typeface="ＭＳ Ｐゴシック"/>
                <a:cs typeface="Times New Roman" panose="02020603050405020304" pitchFamily="18" charset="0"/>
              </a:rPr>
              <a:t> de Pike a </a:t>
            </a:r>
            <a:r>
              <a:rPr lang="en-US" altLang="en-US" dirty="0" err="1">
                <a:latin typeface="Times New Roman" panose="02020603050405020304" pitchFamily="18" charset="0"/>
                <a:ea typeface="ＭＳ Ｐゴシック"/>
                <a:cs typeface="Times New Roman" panose="02020603050405020304" pitchFamily="18" charset="0"/>
              </a:rPr>
              <a:t>través</a:t>
            </a:r>
            <a:r>
              <a:rPr lang="en-US" altLang="en-US" dirty="0">
                <a:latin typeface="Times New Roman" panose="02020603050405020304" pitchFamily="18" charset="0"/>
                <a:ea typeface="ＭＳ Ｐゴシック"/>
                <a:cs typeface="Times New Roman" panose="02020603050405020304" pitchFamily="18" charset="0"/>
              </a:rPr>
              <a:t> del Texas </a:t>
            </a:r>
            <a:r>
              <a:rPr lang="en-US" altLang="en-US" dirty="0" err="1">
                <a:latin typeface="Times New Roman" panose="02020603050405020304" pitchFamily="18" charset="0"/>
                <a:ea typeface="ＭＳ Ｐゴシック"/>
                <a:cs typeface="Times New Roman" panose="02020603050405020304" pitchFamily="18" charset="0"/>
              </a:rPr>
              <a:t>español</a:t>
            </a:r>
            <a:r>
              <a:rPr lang="en-US" altLang="en-US" dirty="0">
                <a:latin typeface="Times New Roman" panose="02020603050405020304" pitchFamily="18" charset="0"/>
                <a:ea typeface="ＭＳ Ｐゴシック"/>
                <a:cs typeface="Times New Roman" panose="02020603050405020304" pitchFamily="18" charset="0"/>
              </a:rPr>
              <a:t>: </a:t>
            </a:r>
            <a:r>
              <a:rPr lang="en-US" altLang="en-US" dirty="0" err="1">
                <a:latin typeface="Times New Roman" panose="02020603050405020304" pitchFamily="18" charset="0"/>
                <a:ea typeface="ＭＳ Ｐゴシック"/>
                <a:cs typeface="Times New Roman" panose="02020603050405020304" pitchFamily="18" charset="0"/>
              </a:rPr>
              <a:t>regreso</a:t>
            </a:r>
            <a:r>
              <a:rPr lang="en-US" altLang="en-US" dirty="0">
                <a:latin typeface="Times New Roman" panose="02020603050405020304" pitchFamily="18" charset="0"/>
                <a:ea typeface="ＭＳ Ｐゴシック"/>
                <a:cs typeface="Times New Roman" panose="02020603050405020304" pitchFamily="18" charset="0"/>
              </a:rPr>
              <a:t> a EE. </a:t>
            </a:r>
            <a:r>
              <a:rPr lang="en-US" altLang="en-US" dirty="0" err="1">
                <a:latin typeface="Times New Roman" panose="02020603050405020304" pitchFamily="18" charset="0"/>
                <a:ea typeface="ＭＳ Ｐゴシック"/>
                <a:cs typeface="Times New Roman" panose="02020603050405020304" pitchFamily="18" charset="0"/>
              </a:rPr>
              <a:t>UU</a:t>
            </a:r>
            <a:r>
              <a:rPr lang="en-US" altLang="en-US" dirty="0">
                <a:latin typeface="Times New Roman" panose="02020603050405020304" pitchFamily="18" charset="0"/>
                <a:ea typeface="ＭＳ Ｐゴシック"/>
                <a:cs typeface="Times New Roman" panose="02020603050405020304" pitchFamily="18" charset="0"/>
              </a:rPr>
              <a:t>. y final de la </a:t>
            </a:r>
            <a:r>
              <a:rPr lang="en-US" altLang="en-US" dirty="0" err="1">
                <a:latin typeface="Times New Roman" panose="02020603050405020304" pitchFamily="18" charset="0"/>
                <a:ea typeface="ＭＳ Ｐゴシック"/>
                <a:cs typeface="Times New Roman" panose="02020603050405020304" pitchFamily="18" charset="0"/>
              </a:rPr>
              <a:t>ruta</a:t>
            </a:r>
            <a:r>
              <a:rPr lang="en-US" altLang="en-US" dirty="0">
                <a:latin typeface="Times New Roman" panose="02020603050405020304" pitchFamily="18" charset="0"/>
                <a:ea typeface="ＭＳ Ｐゴシック"/>
                <a:cs typeface="Times New Roman" panose="02020603050405020304" pitchFamily="18" charset="0"/>
              </a:rPr>
              <a:t> </a:t>
            </a:r>
            <a:r>
              <a:rPr lang="en-US" altLang="en-US" dirty="0" err="1">
                <a:latin typeface="Times New Roman" panose="02020603050405020304" pitchFamily="18" charset="0"/>
                <a:ea typeface="ＭＳ Ｐゴシック"/>
                <a:cs typeface="Times New Roman" panose="02020603050405020304" pitchFamily="18" charset="0"/>
              </a:rPr>
              <a:t>en</a:t>
            </a:r>
            <a:r>
              <a:rPr lang="en-US" altLang="en-US" dirty="0">
                <a:latin typeface="Times New Roman" panose="02020603050405020304" pitchFamily="18" charset="0"/>
                <a:ea typeface="ＭＳ Ｐゴシック"/>
                <a:cs typeface="Times New Roman" panose="02020603050405020304" pitchFamily="18" charset="0"/>
              </a:rPr>
              <a:t> </a:t>
            </a:r>
            <a:r>
              <a:rPr lang="en-US" altLang="en-US" dirty="0" err="1">
                <a:latin typeface="Times New Roman" panose="02020603050405020304" pitchFamily="18" charset="0"/>
                <a:ea typeface="ＭＳ Ｐゴシック"/>
                <a:cs typeface="Times New Roman" panose="02020603050405020304" pitchFamily="18" charset="0"/>
              </a:rPr>
              <a:t>Natchitones</a:t>
            </a:r>
            <a:r>
              <a:rPr lang="en-US" altLang="en-US" dirty="0">
                <a:latin typeface="Times New Roman" panose="02020603050405020304" pitchFamily="18" charset="0"/>
                <a:ea typeface="ＭＳ Ｐゴシック"/>
                <a:cs typeface="Times New Roman" panose="02020603050405020304" pitchFamily="18" charset="0"/>
              </a:rPr>
              <a:t>, </a:t>
            </a:r>
            <a:r>
              <a:rPr lang="en-US" altLang="en-US" dirty="0" err="1">
                <a:latin typeface="Times New Roman" panose="02020603050405020304" pitchFamily="18" charset="0"/>
                <a:ea typeface="ＭＳ Ｐゴシック"/>
                <a:cs typeface="Times New Roman" panose="02020603050405020304" pitchFamily="18" charset="0"/>
              </a:rPr>
              <a:t>Luisiana</a:t>
            </a:r>
            <a:endParaRPr lang="en-US" altLang="en-US" dirty="0">
              <a:latin typeface="Times New Roman" panose="02020603050405020304" pitchFamily="18" charset="0"/>
              <a:ea typeface="ＭＳ Ｐゴシック"/>
              <a:cs typeface="Times New Roman" panose="02020603050405020304" pitchFamily="18" charset="0"/>
            </a:endParaRPr>
          </a:p>
        </p:txBody>
      </p:sp>
      <p:pic>
        <p:nvPicPr>
          <p:cNvPr id="5" name="Picture 4" descr="Mapa: La ruta de Pike a través de la Texas española: y su destino final en Natchitoches, Louisiana. También muestra el Camino Histórico Nacional El Camino Real de los Tejas y El Camino Real en México.">
            <a:extLst>
              <a:ext uri="{FF2B5EF4-FFF2-40B4-BE49-F238E27FC236}">
                <a16:creationId xmlns:a16="http://schemas.microsoft.com/office/drawing/2014/main" id="{31813D28-E81F-4200-8E30-3097A40AA07E}"/>
              </a:ext>
            </a:extLst>
          </p:cNvPr>
          <p:cNvPicPr>
            <a:picLocks noChangeAspect="1"/>
          </p:cNvPicPr>
          <p:nvPr/>
        </p:nvPicPr>
        <p:blipFill>
          <a:blip r:embed="rId3"/>
          <a:stretch>
            <a:fillRect/>
          </a:stretch>
        </p:blipFill>
        <p:spPr>
          <a:xfrm>
            <a:off x="150943" y="2038928"/>
            <a:ext cx="6760220" cy="4187378"/>
          </a:xfrm>
          <a:prstGeom prst="rect">
            <a:avLst/>
          </a:prstGeom>
          <a:ln w="19050">
            <a:solidFill>
              <a:schemeClr val="tx1"/>
            </a:solidFill>
          </a:ln>
        </p:spPr>
      </p:pic>
      <p:sp>
        <p:nvSpPr>
          <p:cNvPr id="2" name="TextBox 1">
            <a:extLst>
              <a:ext uri="{FF2B5EF4-FFF2-40B4-BE49-F238E27FC236}">
                <a16:creationId xmlns:a16="http://schemas.microsoft.com/office/drawing/2014/main" id="{97B66E1A-D92B-4D6D-83E3-13668F0E7358}"/>
              </a:ext>
            </a:extLst>
          </p:cNvPr>
          <p:cNvSpPr txBox="1"/>
          <p:nvPr/>
        </p:nvSpPr>
        <p:spPr>
          <a:xfrm>
            <a:off x="6967226" y="1929095"/>
            <a:ext cx="5224774" cy="5078313"/>
          </a:xfrm>
          <a:prstGeom prst="rect">
            <a:avLst/>
          </a:prstGeom>
          <a:noFill/>
        </p:spPr>
        <p:txBody>
          <a:bodyPr wrap="square" lIns="91440" tIns="45720" rIns="91440" bIns="45720" rtlCol="0" anchor="t">
            <a:spAutoFit/>
          </a:bodyPr>
          <a:lstStyle/>
          <a:p>
            <a:pPr eaLnBrk="0" fontAlgn="base" hangingPunct="0">
              <a:spcBef>
                <a:spcPct val="0"/>
              </a:spcBef>
              <a:spcAft>
                <a:spcPct val="0"/>
              </a:spcAft>
            </a:pPr>
            <a:r>
              <a:rPr lang="en-US" dirty="0" err="1">
                <a:solidFill>
                  <a:srgbClr val="FFFFFF"/>
                </a:solidFill>
                <a:latin typeface="Arial" panose="020B0604020202020204" pitchFamily="34" charset="0"/>
                <a:ea typeface="ＭＳ Ｐゴシック"/>
                <a:cs typeface="Arial" panose="020B0604020202020204" pitchFamily="34" charset="0"/>
              </a:rPr>
              <a:t>Escoltado</a:t>
            </a:r>
            <a:r>
              <a:rPr lang="en-US" dirty="0">
                <a:solidFill>
                  <a:srgbClr val="FFFFFF"/>
                </a:solidFill>
                <a:latin typeface="Arial" panose="020B0604020202020204" pitchFamily="34" charset="0"/>
                <a:ea typeface="ＭＳ Ｐゴシック"/>
                <a:cs typeface="Arial" panose="020B0604020202020204" pitchFamily="34" charset="0"/>
              </a:rPr>
              <a:t> a </a:t>
            </a:r>
            <a:r>
              <a:rPr lang="en-US" dirty="0" err="1">
                <a:solidFill>
                  <a:srgbClr val="FFFFFF"/>
                </a:solidFill>
                <a:latin typeface="Arial" panose="020B0604020202020204" pitchFamily="34" charset="0"/>
                <a:ea typeface="ＭＳ Ｐゴシック"/>
                <a:cs typeface="Arial" panose="020B0604020202020204" pitchFamily="34" charset="0"/>
              </a:rPr>
              <a:t>través</a:t>
            </a:r>
            <a:r>
              <a:rPr lang="en-US" dirty="0">
                <a:solidFill>
                  <a:srgbClr val="FFFFFF"/>
                </a:solidFill>
                <a:latin typeface="Arial" panose="020B0604020202020204" pitchFamily="34" charset="0"/>
                <a:ea typeface="ＭＳ Ｐゴシック"/>
                <a:cs typeface="Arial" panose="020B0604020202020204" pitchFamily="34" charset="0"/>
              </a:rPr>
              <a:t> del Texas </a:t>
            </a:r>
            <a:r>
              <a:rPr lang="en-US" dirty="0" err="1">
                <a:solidFill>
                  <a:srgbClr val="FFFFFF"/>
                </a:solidFill>
                <a:latin typeface="Arial" panose="020B0604020202020204" pitchFamily="34" charset="0"/>
                <a:ea typeface="ＭＳ Ｐゴシック"/>
                <a:cs typeface="Arial" panose="020B0604020202020204" pitchFamily="34" charset="0"/>
              </a:rPr>
              <a:t>español</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continúa</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interactuando</a:t>
            </a:r>
            <a:r>
              <a:rPr lang="en-US" dirty="0">
                <a:solidFill>
                  <a:srgbClr val="FFFFFF"/>
                </a:solidFill>
                <a:latin typeface="Arial" panose="020B0604020202020204" pitchFamily="34" charset="0"/>
                <a:ea typeface="ＭＳ Ｐゴシック"/>
                <a:cs typeface="Arial" panose="020B0604020202020204" pitchFamily="34" charset="0"/>
              </a:rPr>
              <a:t> con </a:t>
            </a:r>
            <a:r>
              <a:rPr lang="en-US" dirty="0" err="1">
                <a:solidFill>
                  <a:srgbClr val="FFFFFF"/>
                </a:solidFill>
                <a:latin typeface="Arial" panose="020B0604020202020204" pitchFamily="34" charset="0"/>
                <a:ea typeface="ＭＳ Ｐゴシック"/>
                <a:cs typeface="Arial" panose="020B0604020202020204" pitchFamily="34" charset="0"/>
              </a:rPr>
              <a:t>líderes</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militares</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españoles</a:t>
            </a:r>
            <a:r>
              <a:rPr lang="en-US" dirty="0">
                <a:solidFill>
                  <a:srgbClr val="FFFFFF"/>
                </a:solidFill>
                <a:latin typeface="Arial" panose="020B0604020202020204" pitchFamily="34" charset="0"/>
                <a:ea typeface="ＭＳ Ｐゴシック"/>
                <a:cs typeface="Arial" panose="020B0604020202020204" pitchFamily="34" charset="0"/>
              </a:rPr>
              <a:t> y </a:t>
            </a:r>
            <a:r>
              <a:rPr lang="en-US" dirty="0" err="1">
                <a:solidFill>
                  <a:srgbClr val="FFFFFF"/>
                </a:solidFill>
                <a:latin typeface="Arial" panose="020B0604020202020204" pitchFamily="34" charset="0"/>
                <a:ea typeface="ＭＳ Ｐゴシック"/>
                <a:cs typeface="Arial" panose="020B0604020202020204" pitchFamily="34" charset="0"/>
              </a:rPr>
              <a:t>otros</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en</a:t>
            </a:r>
            <a:r>
              <a:rPr lang="en-US" dirty="0">
                <a:solidFill>
                  <a:srgbClr val="FFFFFF"/>
                </a:solidFill>
                <a:latin typeface="Arial" panose="020B0604020202020204" pitchFamily="34" charset="0"/>
                <a:ea typeface="ＭＳ Ｐゴシック"/>
                <a:cs typeface="Arial" panose="020B0604020202020204" pitchFamily="34" charset="0"/>
              </a:rPr>
              <a:t> San Antonio y </a:t>
            </a:r>
            <a:r>
              <a:rPr lang="en-US" dirty="0" err="1">
                <a:solidFill>
                  <a:srgbClr val="FFFFFF"/>
                </a:solidFill>
                <a:latin typeface="Arial" panose="020B0604020202020204" pitchFamily="34" charset="0"/>
                <a:ea typeface="ＭＳ Ｐゴシック"/>
                <a:cs typeface="Arial" panose="020B0604020202020204" pitchFamily="34" charset="0"/>
              </a:rPr>
              <a:t>campamentos</a:t>
            </a:r>
            <a:r>
              <a:rPr lang="en-US" dirty="0">
                <a:solidFill>
                  <a:srgbClr val="FFFFFF"/>
                </a:solidFill>
                <a:latin typeface="Arial" panose="020B0604020202020204" pitchFamily="34" charset="0"/>
                <a:ea typeface="ＭＳ Ｐゴシック"/>
                <a:cs typeface="Arial" panose="020B0604020202020204" pitchFamily="34" charset="0"/>
              </a:rPr>
              <a:t> de </a:t>
            </a:r>
            <a:r>
              <a:rPr lang="en-US" dirty="0" err="1">
                <a:solidFill>
                  <a:srgbClr val="FFFFFF"/>
                </a:solidFill>
                <a:latin typeface="Arial" panose="020B0604020202020204" pitchFamily="34" charset="0"/>
                <a:ea typeface="ＭＳ Ｐゴシック"/>
                <a:cs typeface="Arial" panose="020B0604020202020204" pitchFamily="34" charset="0"/>
              </a:rPr>
              <a:t>otras</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comunidades</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coloniales</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españolas</a:t>
            </a:r>
            <a:r>
              <a:rPr lang="en-US" dirty="0">
                <a:solidFill>
                  <a:srgbClr val="FFFFFF"/>
                </a:solidFill>
                <a:latin typeface="Arial" panose="020B0604020202020204" pitchFamily="34" charset="0"/>
                <a:ea typeface="ＭＳ Ｐゴシック"/>
                <a:cs typeface="Arial" panose="020B0604020202020204" pitchFamily="34" charset="0"/>
              </a:rPr>
              <a:t>.</a:t>
            </a:r>
          </a:p>
          <a:p>
            <a:pPr eaLnBrk="0" fontAlgn="base" hangingPunct="0">
              <a:spcBef>
                <a:spcPct val="0"/>
              </a:spcBef>
              <a:spcAft>
                <a:spcPct val="0"/>
              </a:spcAft>
            </a:pPr>
            <a:endParaRPr lang="en-US" dirty="0">
              <a:solidFill>
                <a:srgbClr val="FFFFFF"/>
              </a:solidFill>
              <a:latin typeface="Arial" panose="020B0604020202020204" pitchFamily="34" charset="0"/>
              <a:ea typeface="ＭＳ Ｐゴシック" panose="020B0600070205080204" pitchFamily="34" charset="-128"/>
              <a:cs typeface="Arial" panose="020B0604020202020204" pitchFamily="34" charset="0"/>
            </a:endParaRPr>
          </a:p>
          <a:p>
            <a:pPr eaLnBrk="0" fontAlgn="base" hangingPunct="0">
              <a:spcBef>
                <a:spcPct val="0"/>
              </a:spcBef>
              <a:spcAft>
                <a:spcPct val="0"/>
              </a:spcAft>
            </a:pPr>
            <a:r>
              <a:rPr lang="en-US" dirty="0" err="1">
                <a:solidFill>
                  <a:srgbClr val="FFFFFF"/>
                </a:solidFill>
                <a:latin typeface="Arial" panose="020B0604020202020204" pitchFamily="34" charset="0"/>
                <a:ea typeface="ＭＳ Ｐゴシック"/>
                <a:cs typeface="Arial" panose="020B0604020202020204" pitchFamily="34" charset="0"/>
              </a:rPr>
              <a:t>Puesto</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en</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libertad</a:t>
            </a:r>
            <a:r>
              <a:rPr lang="en-US" dirty="0">
                <a:solidFill>
                  <a:srgbClr val="FFFFFF"/>
                </a:solidFill>
                <a:latin typeface="Arial" panose="020B0604020202020204" pitchFamily="34" charset="0"/>
                <a:ea typeface="ＭＳ Ｐゴシック"/>
                <a:cs typeface="Arial" panose="020B0604020202020204" pitchFamily="34" charset="0"/>
              </a:rPr>
              <a:t> al </a:t>
            </a:r>
            <a:r>
              <a:rPr lang="en-US" dirty="0" err="1">
                <a:solidFill>
                  <a:srgbClr val="FFFFFF"/>
                </a:solidFill>
                <a:latin typeface="Arial" panose="020B0604020202020204" pitchFamily="34" charset="0"/>
                <a:ea typeface="ＭＳ Ｐゴシック"/>
                <a:cs typeface="Arial" panose="020B0604020202020204" pitchFamily="34" charset="0"/>
              </a:rPr>
              <a:t>lado</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este</a:t>
            </a:r>
            <a:r>
              <a:rPr lang="en-US" dirty="0">
                <a:solidFill>
                  <a:srgbClr val="FFFFFF"/>
                </a:solidFill>
                <a:latin typeface="Arial" panose="020B0604020202020204" pitchFamily="34" charset="0"/>
                <a:ea typeface="ＭＳ Ｐゴシック"/>
                <a:cs typeface="Arial" panose="020B0604020202020204" pitchFamily="34" charset="0"/>
              </a:rPr>
              <a:t> del </a:t>
            </a:r>
            <a:r>
              <a:rPr lang="en-US" dirty="0" err="1">
                <a:solidFill>
                  <a:srgbClr val="FFFFFF"/>
                </a:solidFill>
                <a:latin typeface="Arial" panose="020B0604020202020204" pitchFamily="34" charset="0"/>
                <a:ea typeface="ＭＳ Ｐゴシック"/>
                <a:cs typeface="Arial" panose="020B0604020202020204" pitchFamily="34" charset="0"/>
              </a:rPr>
              <a:t>río</a:t>
            </a:r>
            <a:r>
              <a:rPr lang="en-US" dirty="0">
                <a:solidFill>
                  <a:srgbClr val="FFFFFF"/>
                </a:solidFill>
                <a:latin typeface="Arial" panose="020B0604020202020204" pitchFamily="34" charset="0"/>
                <a:ea typeface="ＭＳ Ｐゴシック"/>
                <a:cs typeface="Arial" panose="020B0604020202020204" pitchFamily="34" charset="0"/>
              </a:rPr>
              <a:t> Sabine, </a:t>
            </a:r>
            <a:r>
              <a:rPr lang="en-US" dirty="0" err="1">
                <a:solidFill>
                  <a:srgbClr val="FFFFFF"/>
                </a:solidFill>
                <a:latin typeface="Arial" panose="020B0604020202020204" pitchFamily="34" charset="0"/>
                <a:ea typeface="ＭＳ Ｐゴシック"/>
                <a:cs typeface="Arial" panose="020B0604020202020204" pitchFamily="34" charset="0"/>
              </a:rPr>
              <a:t>en</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suelo</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estadounidense</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llegó</a:t>
            </a:r>
            <a:r>
              <a:rPr lang="en-US" dirty="0">
                <a:solidFill>
                  <a:srgbClr val="FFFFFF"/>
                </a:solidFill>
                <a:latin typeface="Arial" panose="020B0604020202020204" pitchFamily="34" charset="0"/>
                <a:ea typeface="ＭＳ Ｐゴシック"/>
                <a:cs typeface="Arial" panose="020B0604020202020204" pitchFamily="34" charset="0"/>
              </a:rPr>
              <a:t> a Natchitoches, </a:t>
            </a:r>
            <a:r>
              <a:rPr lang="en-US" dirty="0" err="1">
                <a:solidFill>
                  <a:srgbClr val="FFFFFF"/>
                </a:solidFill>
                <a:latin typeface="Arial" panose="020B0604020202020204" pitchFamily="34" charset="0"/>
                <a:ea typeface="ＭＳ Ｐゴシック"/>
                <a:cs typeface="Arial" panose="020B0604020202020204" pitchFamily="34" charset="0"/>
              </a:rPr>
              <a:t>Luisiana</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en</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julio</a:t>
            </a:r>
            <a:r>
              <a:rPr lang="en-US" dirty="0">
                <a:solidFill>
                  <a:srgbClr val="FFFFFF"/>
                </a:solidFill>
                <a:latin typeface="Arial" panose="020B0604020202020204" pitchFamily="34" charset="0"/>
                <a:ea typeface="ＭＳ Ｐゴシック"/>
                <a:cs typeface="Arial" panose="020B0604020202020204" pitchFamily="34" charset="0"/>
              </a:rPr>
              <a:t> de 1807.</a:t>
            </a:r>
          </a:p>
          <a:p>
            <a:pPr eaLnBrk="0" fontAlgn="base" hangingPunct="0">
              <a:spcBef>
                <a:spcPct val="0"/>
              </a:spcBef>
              <a:spcAft>
                <a:spcPct val="0"/>
              </a:spcAft>
            </a:pPr>
            <a:endParaRPr lang="en-US" dirty="0">
              <a:solidFill>
                <a:srgbClr val="FFFFFF"/>
              </a:solidFill>
              <a:latin typeface="Arial" panose="020B0604020202020204" pitchFamily="34" charset="0"/>
              <a:ea typeface="ＭＳ Ｐゴシック" panose="020B0600070205080204" pitchFamily="34" charset="-128"/>
              <a:cs typeface="Arial" panose="020B0604020202020204" pitchFamily="34" charset="0"/>
            </a:endParaRPr>
          </a:p>
          <a:p>
            <a:pPr eaLnBrk="0" fontAlgn="base" hangingPunct="0">
              <a:spcBef>
                <a:spcPct val="0"/>
              </a:spcBef>
              <a:spcAft>
                <a:spcPct val="0"/>
              </a:spcAft>
            </a:pPr>
            <a:r>
              <a:rPr lang="en-US" dirty="0">
                <a:solidFill>
                  <a:srgbClr val="FFFFFF"/>
                </a:solidFill>
                <a:latin typeface="Arial" panose="020B0604020202020204" pitchFamily="34" charset="0"/>
                <a:ea typeface="ＭＳ Ｐゴシック"/>
                <a:cs typeface="Arial" panose="020B0604020202020204" pitchFamily="34" charset="0"/>
              </a:rPr>
              <a:t>Pike </a:t>
            </a:r>
            <a:r>
              <a:rPr lang="en-US" dirty="0" err="1">
                <a:solidFill>
                  <a:srgbClr val="FFFFFF"/>
                </a:solidFill>
                <a:latin typeface="Arial" panose="020B0604020202020204" pitchFamily="34" charset="0"/>
                <a:ea typeface="ＭＳ Ｐゴシック"/>
                <a:cs typeface="Arial" panose="020B0604020202020204" pitchFamily="34" charset="0"/>
              </a:rPr>
              <a:t>había</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viajado</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durante</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casi</a:t>
            </a:r>
            <a:r>
              <a:rPr lang="en-US" dirty="0">
                <a:solidFill>
                  <a:srgbClr val="FFFFFF"/>
                </a:solidFill>
                <a:latin typeface="Arial" panose="020B0604020202020204" pitchFamily="34" charset="0"/>
                <a:ea typeface="ＭＳ Ｐゴシック"/>
                <a:cs typeface="Arial" panose="020B0604020202020204" pitchFamily="34" charset="0"/>
              </a:rPr>
              <a:t> 12 meses por </a:t>
            </a:r>
            <a:r>
              <a:rPr lang="en-US" dirty="0" err="1">
                <a:solidFill>
                  <a:srgbClr val="FFFFFF"/>
                </a:solidFill>
                <a:latin typeface="Arial" panose="020B0604020202020204" pitchFamily="34" charset="0"/>
                <a:ea typeface="ＭＳ Ｐゴシック"/>
                <a:cs typeface="Arial" panose="020B0604020202020204" pitchFamily="34" charset="0"/>
              </a:rPr>
              <a:t>más</a:t>
            </a:r>
            <a:r>
              <a:rPr lang="en-US" dirty="0">
                <a:solidFill>
                  <a:srgbClr val="FFFFFF"/>
                </a:solidFill>
                <a:latin typeface="Arial" panose="020B0604020202020204" pitchFamily="34" charset="0"/>
                <a:ea typeface="ＭＳ Ｐゴシック"/>
                <a:cs typeface="Arial" panose="020B0604020202020204" pitchFamily="34" charset="0"/>
              </a:rPr>
              <a:t> de 5794km (3600 </a:t>
            </a:r>
            <a:r>
              <a:rPr lang="en-US" dirty="0" err="1">
                <a:solidFill>
                  <a:srgbClr val="FFFFFF"/>
                </a:solidFill>
                <a:latin typeface="Arial" panose="020B0604020202020204" pitchFamily="34" charset="0"/>
                <a:ea typeface="ＭＳ Ｐゴシック"/>
                <a:cs typeface="Arial" panose="020B0604020202020204" pitchFamily="34" charset="0"/>
              </a:rPr>
              <a:t>millas</a:t>
            </a:r>
            <a:r>
              <a:rPr lang="en-US" dirty="0">
                <a:solidFill>
                  <a:srgbClr val="FFFFFF"/>
                </a:solidFill>
                <a:latin typeface="Arial" panose="020B0604020202020204" pitchFamily="34" charset="0"/>
                <a:ea typeface="ＭＳ Ｐゴシック"/>
                <a:cs typeface="Arial" panose="020B0604020202020204" pitchFamily="34" charset="0"/>
              </a:rPr>
              <a:t>). </a:t>
            </a:r>
          </a:p>
          <a:p>
            <a:pPr eaLnBrk="0" fontAlgn="base" hangingPunct="0">
              <a:spcBef>
                <a:spcPct val="0"/>
              </a:spcBef>
              <a:spcAft>
                <a:spcPct val="0"/>
              </a:spcAft>
            </a:pPr>
            <a:endParaRPr lang="en-US" dirty="0">
              <a:solidFill>
                <a:srgbClr val="FFFFFF"/>
              </a:solidFill>
              <a:latin typeface="Arial" panose="020B0604020202020204" pitchFamily="34" charset="0"/>
              <a:ea typeface="ＭＳ Ｐゴシック" panose="020B0600070205080204" pitchFamily="34" charset="-128"/>
              <a:cs typeface="Arial" panose="020B0604020202020204" pitchFamily="34" charset="0"/>
            </a:endParaRPr>
          </a:p>
          <a:p>
            <a:pPr eaLnBrk="0" fontAlgn="base" hangingPunct="0">
              <a:spcBef>
                <a:spcPct val="0"/>
              </a:spcBef>
              <a:spcAft>
                <a:spcPct val="0"/>
              </a:spcAft>
            </a:pPr>
            <a:r>
              <a:rPr lang="en-US" dirty="0" err="1">
                <a:solidFill>
                  <a:srgbClr val="FFFFFF"/>
                </a:solidFill>
                <a:latin typeface="Arial" panose="020B0604020202020204" pitchFamily="34" charset="0"/>
                <a:ea typeface="ＭＳ Ｐゴシック"/>
                <a:cs typeface="Arial" panose="020B0604020202020204" pitchFamily="34" charset="0"/>
              </a:rPr>
              <a:t>Atravesó</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los</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bosques</a:t>
            </a:r>
            <a:r>
              <a:rPr lang="en-US" dirty="0">
                <a:solidFill>
                  <a:srgbClr val="FFFFFF"/>
                </a:solidFill>
                <a:latin typeface="Arial" panose="020B0604020202020204" pitchFamily="34" charset="0"/>
                <a:ea typeface="ＭＳ Ｐゴシック"/>
                <a:cs typeface="Arial" panose="020B0604020202020204" pitchFamily="34" charset="0"/>
              </a:rPr>
              <a:t> de Mississippi, las </a:t>
            </a:r>
            <a:r>
              <a:rPr lang="en-US" dirty="0" err="1">
                <a:solidFill>
                  <a:srgbClr val="FFFFFF"/>
                </a:solidFill>
                <a:latin typeface="Arial" panose="020B0604020202020204" pitchFamily="34" charset="0"/>
                <a:ea typeface="ＭＳ Ｐゴシック"/>
                <a:cs typeface="Arial" panose="020B0604020202020204" pitchFamily="34" charset="0"/>
              </a:rPr>
              <a:t>Grandes</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Llanuras</a:t>
            </a:r>
            <a:r>
              <a:rPr lang="en-US" dirty="0">
                <a:solidFill>
                  <a:srgbClr val="FFFFFF"/>
                </a:solidFill>
                <a:latin typeface="Arial" panose="020B0604020202020204" pitchFamily="34" charset="0"/>
                <a:ea typeface="ＭＳ Ｐゴシック"/>
                <a:cs typeface="Arial" panose="020B0604020202020204" pitchFamily="34" charset="0"/>
              </a:rPr>
              <a:t>, las </a:t>
            </a:r>
            <a:r>
              <a:rPr lang="en-US" dirty="0" err="1">
                <a:solidFill>
                  <a:srgbClr val="FFFFFF"/>
                </a:solidFill>
                <a:latin typeface="Arial" panose="020B0604020202020204" pitchFamily="34" charset="0"/>
                <a:ea typeface="ＭＳ Ｐゴシック"/>
                <a:cs typeface="Arial" panose="020B0604020202020204" pitchFamily="34" charset="0"/>
              </a:rPr>
              <a:t>Montañas</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Rocosas</a:t>
            </a:r>
            <a:r>
              <a:rPr lang="en-US" dirty="0">
                <a:solidFill>
                  <a:srgbClr val="FFFFFF"/>
                </a:solidFill>
                <a:latin typeface="Arial" panose="020B0604020202020204" pitchFamily="34" charset="0"/>
                <a:ea typeface="ＭＳ Ｐゴシック"/>
                <a:cs typeface="Arial" panose="020B0604020202020204" pitchFamily="34" charset="0"/>
              </a:rPr>
              <a:t>, el </a:t>
            </a:r>
            <a:r>
              <a:rPr lang="en-US" dirty="0" err="1">
                <a:solidFill>
                  <a:srgbClr val="FFFFFF"/>
                </a:solidFill>
                <a:latin typeface="Arial" panose="020B0604020202020204" pitchFamily="34" charset="0"/>
                <a:ea typeface="ＭＳ Ｐゴシック"/>
                <a:cs typeface="Arial" panose="020B0604020202020204" pitchFamily="34" charset="0"/>
              </a:rPr>
              <a:t>desierto</a:t>
            </a:r>
            <a:r>
              <a:rPr lang="en-US" dirty="0">
                <a:solidFill>
                  <a:srgbClr val="FFFFFF"/>
                </a:solidFill>
                <a:latin typeface="Arial" panose="020B0604020202020204" pitchFamily="34" charset="0"/>
                <a:ea typeface="ＭＳ Ｐゴシック"/>
                <a:cs typeface="Arial" panose="020B0604020202020204" pitchFamily="34" charset="0"/>
              </a:rPr>
              <a:t> de Chihuahua de Nuevo México, el </a:t>
            </a:r>
            <a:r>
              <a:rPr lang="en-US" dirty="0" err="1">
                <a:solidFill>
                  <a:srgbClr val="FFFFFF"/>
                </a:solidFill>
                <a:latin typeface="Arial" panose="020B0604020202020204" pitchFamily="34" charset="0"/>
                <a:ea typeface="ＭＳ Ｐゴシック"/>
                <a:cs typeface="Arial" panose="020B0604020202020204" pitchFamily="34" charset="0"/>
              </a:rPr>
              <a:t>norte</a:t>
            </a:r>
            <a:r>
              <a:rPr lang="en-US" dirty="0">
                <a:solidFill>
                  <a:srgbClr val="FFFFFF"/>
                </a:solidFill>
                <a:latin typeface="Arial" panose="020B0604020202020204" pitchFamily="34" charset="0"/>
                <a:ea typeface="ＭＳ Ｐゴシック"/>
                <a:cs typeface="Arial" panose="020B0604020202020204" pitchFamily="34" charset="0"/>
              </a:rPr>
              <a:t> de México y </a:t>
            </a:r>
            <a:r>
              <a:rPr lang="en-US" dirty="0" err="1">
                <a:solidFill>
                  <a:srgbClr val="FFFFFF"/>
                </a:solidFill>
                <a:latin typeface="Arial" panose="020B0604020202020204" pitchFamily="34" charset="0"/>
                <a:ea typeface="ＭＳ Ｐゴシック"/>
                <a:cs typeface="Arial" panose="020B0604020202020204" pitchFamily="34" charset="0"/>
              </a:rPr>
              <a:t>los</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valles</a:t>
            </a:r>
            <a:r>
              <a:rPr lang="en-US" dirty="0">
                <a:solidFill>
                  <a:srgbClr val="FFFFFF"/>
                </a:solidFill>
                <a:latin typeface="Arial" panose="020B0604020202020204" pitchFamily="34" charset="0"/>
                <a:ea typeface="ＭＳ Ｐゴシック"/>
                <a:cs typeface="Arial" panose="020B0604020202020204" pitchFamily="34" charset="0"/>
              </a:rPr>
              <a:t> de </a:t>
            </a:r>
            <a:r>
              <a:rPr lang="en-US" dirty="0" err="1">
                <a:solidFill>
                  <a:srgbClr val="FFFFFF"/>
                </a:solidFill>
                <a:latin typeface="Arial" panose="020B0604020202020204" pitchFamily="34" charset="0"/>
                <a:ea typeface="ＭＳ Ｐゴシック"/>
                <a:cs typeface="Arial" panose="020B0604020202020204" pitchFamily="34" charset="0"/>
              </a:rPr>
              <a:t>los</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ríos</a:t>
            </a:r>
            <a:r>
              <a:rPr lang="en-US" dirty="0">
                <a:solidFill>
                  <a:srgbClr val="FFFFFF"/>
                </a:solidFill>
                <a:latin typeface="Arial" panose="020B0604020202020204" pitchFamily="34" charset="0"/>
                <a:ea typeface="ＭＳ Ｐゴシック"/>
                <a:cs typeface="Arial" panose="020B0604020202020204" pitchFamily="34" charset="0"/>
              </a:rPr>
              <a:t>, las </a:t>
            </a:r>
            <a:r>
              <a:rPr lang="en-US" dirty="0" err="1">
                <a:solidFill>
                  <a:srgbClr val="FFFFFF"/>
                </a:solidFill>
                <a:latin typeface="Arial" panose="020B0604020202020204" pitchFamily="34" charset="0"/>
                <a:ea typeface="ＭＳ Ｐゴシック"/>
                <a:cs typeface="Arial" panose="020B0604020202020204" pitchFamily="34" charset="0"/>
              </a:rPr>
              <a:t>colinas</a:t>
            </a:r>
            <a:r>
              <a:rPr lang="en-US" dirty="0">
                <a:solidFill>
                  <a:srgbClr val="FFFFFF"/>
                </a:solidFill>
                <a:latin typeface="Arial" panose="020B0604020202020204" pitchFamily="34" charset="0"/>
                <a:ea typeface="ＭＳ Ｐゴシック"/>
                <a:cs typeface="Arial" panose="020B0604020202020204" pitchFamily="34" charset="0"/>
              </a:rPr>
              <a:t>, </a:t>
            </a:r>
            <a:r>
              <a:rPr lang="en-US" dirty="0" err="1">
                <a:solidFill>
                  <a:srgbClr val="FFFFFF"/>
                </a:solidFill>
                <a:latin typeface="Arial" panose="020B0604020202020204" pitchFamily="34" charset="0"/>
                <a:ea typeface="ＭＳ Ｐゴシック"/>
                <a:cs typeface="Arial" panose="020B0604020202020204" pitchFamily="34" charset="0"/>
              </a:rPr>
              <a:t>praderas</a:t>
            </a:r>
            <a:r>
              <a:rPr lang="en-US" dirty="0">
                <a:solidFill>
                  <a:srgbClr val="FFFFFF"/>
                </a:solidFill>
                <a:latin typeface="Arial" panose="020B0604020202020204" pitchFamily="34" charset="0"/>
                <a:ea typeface="ＭＳ Ｐゴシック"/>
                <a:cs typeface="Arial" panose="020B0604020202020204" pitchFamily="34" charset="0"/>
              </a:rPr>
              <a:t> y </a:t>
            </a:r>
            <a:r>
              <a:rPr lang="en-US" dirty="0" err="1">
                <a:solidFill>
                  <a:srgbClr val="FFFFFF"/>
                </a:solidFill>
                <a:latin typeface="Arial" panose="020B0604020202020204" pitchFamily="34" charset="0"/>
                <a:ea typeface="ＭＳ Ｐゴシック"/>
                <a:cs typeface="Arial" panose="020B0604020202020204" pitchFamily="34" charset="0"/>
              </a:rPr>
              <a:t>pinares</a:t>
            </a:r>
            <a:r>
              <a:rPr lang="en-US" dirty="0">
                <a:solidFill>
                  <a:srgbClr val="FFFFFF"/>
                </a:solidFill>
                <a:latin typeface="Arial" panose="020B0604020202020204" pitchFamily="34" charset="0"/>
                <a:ea typeface="ＭＳ Ｐゴシック"/>
                <a:cs typeface="Arial" panose="020B0604020202020204" pitchFamily="34" charset="0"/>
              </a:rPr>
              <a:t> del sur de Texas.</a:t>
            </a:r>
          </a:p>
          <a:p>
            <a:pPr eaLnBrk="0" fontAlgn="base" hangingPunct="0">
              <a:spcBef>
                <a:spcPct val="0"/>
              </a:spcBef>
              <a:spcAft>
                <a:spcPct val="0"/>
              </a:spcAft>
            </a:pPr>
            <a:endParaRPr lang="en-US" dirty="0">
              <a:solidFill>
                <a:srgbClr val="FFFFFF"/>
              </a:solidFill>
              <a:latin typeface="Frutiger LT Std 45 Light" panose="020B0402020204020204" pitchFamily="34" charset="0"/>
              <a:ea typeface="ＭＳ Ｐゴシック" panose="020B0600070205080204" pitchFamily="34" charset="-128"/>
            </a:endParaRPr>
          </a:p>
        </p:txBody>
      </p:sp>
    </p:spTree>
    <p:extLst>
      <p:ext uri="{BB962C8B-B14F-4D97-AF65-F5344CB8AC3E}">
        <p14:creationId xmlns:p14="http://schemas.microsoft.com/office/powerpoint/2010/main" val="28257273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a:extLst>
              <a:ext uri="{FF2B5EF4-FFF2-40B4-BE49-F238E27FC236}">
                <a16:creationId xmlns:a16="http://schemas.microsoft.com/office/drawing/2014/main" id="{87FDA501-E73F-4CD8-8E9E-77FBF176E671}"/>
              </a:ext>
            </a:extLst>
          </p:cNvPr>
          <p:cNvSpPr>
            <a:spLocks noGrp="1" noRot="1" noChangeArrowheads="1"/>
          </p:cNvSpPr>
          <p:nvPr>
            <p:ph type="title"/>
          </p:nvPr>
        </p:nvSpPr>
        <p:spPr>
          <a:xfrm>
            <a:off x="1762235" y="455891"/>
            <a:ext cx="9265419" cy="514350"/>
          </a:xfrm>
        </p:spPr>
        <p:txBody>
          <a:bodyPr/>
          <a:lstStyle/>
          <a:p>
            <a:pPr eaLnBrk="1" hangingPunct="1">
              <a:defRPr/>
            </a:pPr>
            <a:r>
              <a:rPr lang="en-US" altLang="en-US" dirty="0" err="1">
                <a:latin typeface="Times New Roman" panose="02020603050405020304" pitchFamily="18" charset="0"/>
                <a:cs typeface="Times New Roman" panose="02020603050405020304" pitchFamily="18" charset="0"/>
              </a:rPr>
              <a:t>Detalles</a:t>
            </a:r>
            <a:r>
              <a:rPr lang="en-US" altLang="en-US" dirty="0">
                <a:latin typeface="Times New Roman" panose="02020603050405020304" pitchFamily="18" charset="0"/>
                <a:cs typeface="Times New Roman" panose="02020603050405020304" pitchFamily="18" charset="0"/>
              </a:rPr>
              <a:t> notables de la </a:t>
            </a:r>
            <a:r>
              <a:rPr lang="en-US" altLang="en-US" dirty="0" err="1">
                <a:latin typeface="Times New Roman" panose="02020603050405020304" pitchFamily="18" charset="0"/>
                <a:cs typeface="Times New Roman" panose="02020603050405020304" pitchFamily="18" charset="0"/>
              </a:rPr>
              <a:t>expedición</a:t>
            </a:r>
            <a:r>
              <a:rPr lang="en-US" altLang="en-US" dirty="0">
                <a:latin typeface="Times New Roman" panose="02020603050405020304" pitchFamily="18" charset="0"/>
                <a:cs typeface="Times New Roman" panose="02020603050405020304" pitchFamily="18" charset="0"/>
              </a:rPr>
              <a:t> de Pike</a:t>
            </a:r>
          </a:p>
        </p:txBody>
      </p:sp>
      <p:sp>
        <p:nvSpPr>
          <p:cNvPr id="2" name="TextBox 1">
            <a:extLst>
              <a:ext uri="{FF2B5EF4-FFF2-40B4-BE49-F238E27FC236}">
                <a16:creationId xmlns:a16="http://schemas.microsoft.com/office/drawing/2014/main" id="{CD8398D0-951A-4A6F-8696-729189377AB6}"/>
              </a:ext>
            </a:extLst>
          </p:cNvPr>
          <p:cNvSpPr txBox="1"/>
          <p:nvPr/>
        </p:nvSpPr>
        <p:spPr>
          <a:xfrm>
            <a:off x="678021" y="1698599"/>
            <a:ext cx="10835958" cy="4093428"/>
          </a:xfrm>
          <a:prstGeom prst="rect">
            <a:avLst/>
          </a:prstGeom>
          <a:noFill/>
        </p:spPr>
        <p:txBody>
          <a:bodyPr wrap="square" lIns="91440" tIns="45720" rIns="91440" bIns="45720" rtlCol="0" anchor="t">
            <a:spAutoFit/>
          </a:bodyPr>
          <a:lstStyle/>
          <a:p>
            <a:pPr eaLnBrk="0" fontAlgn="base" hangingPunct="0">
              <a:spcBef>
                <a:spcPct val="0"/>
              </a:spcBef>
              <a:spcAft>
                <a:spcPct val="0"/>
              </a:spcAft>
            </a:pPr>
            <a:r>
              <a:rPr lang="en-US" sz="2000" dirty="0">
                <a:solidFill>
                  <a:srgbClr val="FFFFFF"/>
                </a:solidFill>
                <a:latin typeface="Arial" panose="020B0604020202020204" pitchFamily="34" charset="0"/>
                <a:ea typeface="ＭＳ Ｐゴシック"/>
                <a:cs typeface="Arial" panose="020B0604020202020204" pitchFamily="34" charset="0"/>
              </a:rPr>
              <a:t>El </a:t>
            </a:r>
            <a:r>
              <a:rPr lang="en-US" sz="2000" dirty="0" err="1">
                <a:solidFill>
                  <a:srgbClr val="FFFFFF"/>
                </a:solidFill>
                <a:latin typeface="Arial" panose="020B0604020202020204" pitchFamily="34" charset="0"/>
                <a:ea typeface="ＭＳ Ｐゴシック"/>
                <a:cs typeface="Arial" panose="020B0604020202020204" pitchFamily="34" charset="0"/>
              </a:rPr>
              <a:t>diario</a:t>
            </a:r>
            <a:r>
              <a:rPr lang="en-US" sz="2000" dirty="0">
                <a:solidFill>
                  <a:srgbClr val="FFFFFF"/>
                </a:solidFill>
                <a:latin typeface="Arial" panose="020B0604020202020204" pitchFamily="34" charset="0"/>
                <a:ea typeface="ＭＳ Ｐゴシック"/>
                <a:cs typeface="Arial" panose="020B0604020202020204" pitchFamily="34" charset="0"/>
              </a:rPr>
              <a:t> de Pike, </a:t>
            </a:r>
            <a:r>
              <a:rPr lang="en-US" sz="2000" dirty="0" err="1">
                <a:solidFill>
                  <a:srgbClr val="FFFFFF"/>
                </a:solidFill>
                <a:latin typeface="Arial" panose="020B0604020202020204" pitchFamily="34" charset="0"/>
                <a:ea typeface="ＭＳ Ｐゴシック"/>
                <a:cs typeface="Arial" panose="020B0604020202020204" pitchFamily="34" charset="0"/>
              </a:rPr>
              <a:t>impreso</a:t>
            </a:r>
            <a:r>
              <a:rPr lang="en-US" sz="2000" dirty="0">
                <a:solidFill>
                  <a:srgbClr val="FFFFFF"/>
                </a:solidFill>
                <a:latin typeface="Arial" panose="020B0604020202020204" pitchFamily="34" charset="0"/>
                <a:ea typeface="ＭＳ Ｐゴシック"/>
                <a:cs typeface="Arial" panose="020B0604020202020204" pitchFamily="34" charset="0"/>
              </a:rPr>
              <a:t> antes que los </a:t>
            </a:r>
            <a:r>
              <a:rPr lang="en-US" sz="2000" dirty="0" err="1">
                <a:solidFill>
                  <a:srgbClr val="FFFFFF"/>
                </a:solidFill>
                <a:latin typeface="Arial" panose="020B0604020202020204" pitchFamily="34" charset="0"/>
                <a:ea typeface="ＭＳ Ｐゴシック"/>
                <a:cs typeface="Arial" panose="020B0604020202020204" pitchFamily="34" charset="0"/>
              </a:rPr>
              <a:t>diarios</a:t>
            </a:r>
            <a:r>
              <a:rPr lang="en-US" sz="2000" dirty="0">
                <a:solidFill>
                  <a:srgbClr val="FFFFFF"/>
                </a:solidFill>
                <a:latin typeface="Arial" panose="020B0604020202020204" pitchFamily="34" charset="0"/>
                <a:ea typeface="ＭＳ Ｐゴシック"/>
                <a:cs typeface="Arial" panose="020B0604020202020204" pitchFamily="34" charset="0"/>
              </a:rPr>
              <a:t> de Lewis y Clark, </a:t>
            </a:r>
            <a:r>
              <a:rPr lang="en-US" sz="2000" dirty="0" err="1">
                <a:solidFill>
                  <a:srgbClr val="FFFFFF"/>
                </a:solidFill>
                <a:latin typeface="Arial" panose="020B0604020202020204" pitchFamily="34" charset="0"/>
                <a:ea typeface="ＭＳ Ｐゴシック"/>
                <a:cs typeface="Arial" panose="020B0604020202020204" pitchFamily="34" charset="0"/>
              </a:rPr>
              <a:t>ofreció</a:t>
            </a:r>
            <a:r>
              <a:rPr lang="en-US" sz="2000" dirty="0">
                <a:solidFill>
                  <a:srgbClr val="FFFFFF"/>
                </a:solidFill>
                <a:latin typeface="Arial" panose="020B0604020202020204" pitchFamily="34" charset="0"/>
                <a:ea typeface="ＭＳ Ｐゴシック"/>
                <a:cs typeface="Arial" panose="020B0604020202020204" pitchFamily="34" charset="0"/>
              </a:rPr>
              <a:t> al </a:t>
            </a:r>
            <a:r>
              <a:rPr lang="en-US" sz="2000" dirty="0" err="1">
                <a:solidFill>
                  <a:srgbClr val="FFFFFF"/>
                </a:solidFill>
                <a:latin typeface="Arial" panose="020B0604020202020204" pitchFamily="34" charset="0"/>
                <a:ea typeface="ＭＳ Ｐゴシック"/>
                <a:cs typeface="Arial" panose="020B0604020202020204" pitchFamily="34" charset="0"/>
              </a:rPr>
              <a:t>público</a:t>
            </a:r>
            <a:r>
              <a:rPr lang="en-US" sz="2000" dirty="0">
                <a:solidFill>
                  <a:srgbClr val="FFFFFF"/>
                </a:solidFill>
                <a:latin typeface="Arial" panose="020B0604020202020204" pitchFamily="34" charset="0"/>
                <a:ea typeface="ＭＳ Ｐゴシック"/>
                <a:cs typeface="Arial" panose="020B0604020202020204" pitchFamily="34" charset="0"/>
              </a:rPr>
              <a:t> una </a:t>
            </a:r>
            <a:r>
              <a:rPr lang="en-US" sz="2000" dirty="0" err="1">
                <a:solidFill>
                  <a:srgbClr val="FFFFFF"/>
                </a:solidFill>
                <a:latin typeface="Arial" panose="020B0604020202020204" pitchFamily="34" charset="0"/>
                <a:ea typeface="ＭＳ Ｐゴシック"/>
                <a:cs typeface="Arial" panose="020B0604020202020204" pitchFamily="34" charset="0"/>
              </a:rPr>
              <a:t>perspectiva</a:t>
            </a:r>
            <a:r>
              <a:rPr lang="en-US" sz="2000" dirty="0">
                <a:solidFill>
                  <a:srgbClr val="FFFFFF"/>
                </a:solidFill>
                <a:latin typeface="Arial" panose="020B0604020202020204" pitchFamily="34" charset="0"/>
                <a:ea typeface="ＭＳ Ｐゴシック"/>
                <a:cs typeface="Arial" panose="020B0604020202020204" pitchFamily="34" charset="0"/>
              </a:rPr>
              <a:t> de la </a:t>
            </a:r>
            <a:r>
              <a:rPr lang="en-US" sz="2000" dirty="0" err="1">
                <a:solidFill>
                  <a:srgbClr val="FFFFFF"/>
                </a:solidFill>
                <a:latin typeface="Arial" panose="020B0604020202020204" pitchFamily="34" charset="0"/>
                <a:ea typeface="ＭＳ Ｐゴシック"/>
                <a:cs typeface="Arial" panose="020B0604020202020204" pitchFamily="34" charset="0"/>
              </a:rPr>
              <a:t>vida</a:t>
            </a:r>
            <a:r>
              <a:rPr lang="en-US" sz="2000" dirty="0">
                <a:solidFill>
                  <a:srgbClr val="FFFFFF"/>
                </a:solidFill>
                <a:latin typeface="Arial" panose="020B0604020202020204" pitchFamily="34" charset="0"/>
                <a:ea typeface="ＭＳ Ｐゴシック"/>
                <a:cs typeface="Arial" panose="020B0604020202020204" pitchFamily="34" charset="0"/>
              </a:rPr>
              <a:t> </a:t>
            </a:r>
            <a:r>
              <a:rPr lang="en-US" sz="2000" dirty="0" err="1">
                <a:solidFill>
                  <a:srgbClr val="FFFFFF"/>
                </a:solidFill>
                <a:latin typeface="Arial" panose="020B0604020202020204" pitchFamily="34" charset="0"/>
                <a:ea typeface="ＭＳ Ｐゴシック"/>
                <a:cs typeface="Arial" panose="020B0604020202020204" pitchFamily="34" charset="0"/>
              </a:rPr>
              <a:t>en</a:t>
            </a:r>
            <a:r>
              <a:rPr lang="en-US" sz="2000" dirty="0">
                <a:solidFill>
                  <a:srgbClr val="FFFFFF"/>
                </a:solidFill>
                <a:latin typeface="Arial" panose="020B0604020202020204" pitchFamily="34" charset="0"/>
                <a:ea typeface="ＭＳ Ｐゴシック"/>
                <a:cs typeface="Arial" panose="020B0604020202020204" pitchFamily="34" charset="0"/>
              </a:rPr>
              <a:t> las Grandes </a:t>
            </a:r>
            <a:r>
              <a:rPr lang="en-US" sz="2000" dirty="0" err="1">
                <a:solidFill>
                  <a:srgbClr val="FFFFFF"/>
                </a:solidFill>
                <a:latin typeface="Arial" panose="020B0604020202020204" pitchFamily="34" charset="0"/>
                <a:ea typeface="ＭＳ Ｐゴシック"/>
                <a:cs typeface="Arial" panose="020B0604020202020204" pitchFamily="34" charset="0"/>
              </a:rPr>
              <a:t>Llanuras</a:t>
            </a:r>
            <a:r>
              <a:rPr lang="en-US" sz="2000" dirty="0">
                <a:solidFill>
                  <a:srgbClr val="FFFFFF"/>
                </a:solidFill>
                <a:latin typeface="Arial" panose="020B0604020202020204" pitchFamily="34" charset="0"/>
                <a:ea typeface="ＭＳ Ｐゴシック"/>
                <a:cs typeface="Arial" panose="020B0604020202020204" pitchFamily="34" charset="0"/>
              </a:rPr>
              <a:t> y la </a:t>
            </a:r>
            <a:r>
              <a:rPr lang="en-US" sz="2000" dirty="0" err="1">
                <a:solidFill>
                  <a:srgbClr val="FFFFFF"/>
                </a:solidFill>
                <a:latin typeface="Arial" panose="020B0604020202020204" pitchFamily="34" charset="0"/>
                <a:ea typeface="ＭＳ Ｐゴシック"/>
                <a:cs typeface="Arial" panose="020B0604020202020204" pitchFamily="34" charset="0"/>
              </a:rPr>
              <a:t>frontera</a:t>
            </a:r>
            <a:r>
              <a:rPr lang="en-US" sz="2000" dirty="0">
                <a:solidFill>
                  <a:srgbClr val="FFFFFF"/>
                </a:solidFill>
                <a:latin typeface="Arial" panose="020B0604020202020204" pitchFamily="34" charset="0"/>
                <a:ea typeface="ＭＳ Ｐゴシック"/>
                <a:cs typeface="Arial" panose="020B0604020202020204" pitchFamily="34" charset="0"/>
              </a:rPr>
              <a:t> colonial, </a:t>
            </a:r>
            <a:r>
              <a:rPr lang="en-US" sz="2000" dirty="0" err="1">
                <a:solidFill>
                  <a:srgbClr val="FFFFFF"/>
                </a:solidFill>
                <a:latin typeface="Arial" panose="020B0604020202020204" pitchFamily="34" charset="0"/>
                <a:ea typeface="ＭＳ Ｐゴシック"/>
                <a:cs typeface="Arial" panose="020B0604020202020204" pitchFamily="34" charset="0"/>
              </a:rPr>
              <a:t>desde</a:t>
            </a:r>
            <a:r>
              <a:rPr lang="en-US" sz="2000" dirty="0">
                <a:solidFill>
                  <a:srgbClr val="FFFFFF"/>
                </a:solidFill>
                <a:latin typeface="Arial" panose="020B0604020202020204" pitchFamily="34" charset="0"/>
                <a:ea typeface="ＭＳ Ｐゴシック"/>
                <a:cs typeface="Arial" panose="020B0604020202020204" pitchFamily="34" charset="0"/>
              </a:rPr>
              <a:t> el punto de vista de un </a:t>
            </a:r>
            <a:r>
              <a:rPr lang="en-US" sz="2000" dirty="0" err="1">
                <a:solidFill>
                  <a:srgbClr val="FFFFFF"/>
                </a:solidFill>
                <a:latin typeface="Arial" panose="020B0604020202020204" pitchFamily="34" charset="0"/>
                <a:ea typeface="ＭＳ Ｐゴシック"/>
                <a:cs typeface="Arial" panose="020B0604020202020204" pitchFamily="34" charset="0"/>
              </a:rPr>
              <a:t>oficial</a:t>
            </a:r>
            <a:r>
              <a:rPr lang="en-US" sz="2000" dirty="0">
                <a:solidFill>
                  <a:srgbClr val="FFFFFF"/>
                </a:solidFill>
                <a:latin typeface="Arial" panose="020B0604020202020204" pitchFamily="34" charset="0"/>
                <a:ea typeface="ＭＳ Ｐゴシック"/>
                <a:cs typeface="Arial" panose="020B0604020202020204" pitchFamily="34" charset="0"/>
              </a:rPr>
              <a:t> del </a:t>
            </a:r>
            <a:r>
              <a:rPr lang="en-US" sz="2000" dirty="0" err="1">
                <a:solidFill>
                  <a:srgbClr val="FFFFFF"/>
                </a:solidFill>
                <a:latin typeface="Arial" panose="020B0604020202020204" pitchFamily="34" charset="0"/>
                <a:ea typeface="ＭＳ Ｐゴシック"/>
                <a:cs typeface="Arial" panose="020B0604020202020204" pitchFamily="34" charset="0"/>
              </a:rPr>
              <a:t>ejército</a:t>
            </a:r>
            <a:r>
              <a:rPr lang="en-US" sz="2000" dirty="0">
                <a:solidFill>
                  <a:srgbClr val="FFFFFF"/>
                </a:solidFill>
                <a:latin typeface="Arial" panose="020B0604020202020204" pitchFamily="34" charset="0"/>
                <a:ea typeface="ＭＳ Ｐゴシック"/>
                <a:cs typeface="Arial" panose="020B0604020202020204" pitchFamily="34" charset="0"/>
              </a:rPr>
              <a:t> de EE. </a:t>
            </a:r>
            <a:r>
              <a:rPr lang="en-US" sz="2000" dirty="0" err="1">
                <a:solidFill>
                  <a:srgbClr val="FFFFFF"/>
                </a:solidFill>
                <a:latin typeface="Arial" panose="020B0604020202020204" pitchFamily="34" charset="0"/>
                <a:ea typeface="ＭＳ Ｐゴシック"/>
                <a:cs typeface="Arial" panose="020B0604020202020204" pitchFamily="34" charset="0"/>
              </a:rPr>
              <a:t>UU</a:t>
            </a:r>
            <a:r>
              <a:rPr lang="en-US" sz="2000" dirty="0">
                <a:solidFill>
                  <a:srgbClr val="FFFFFF"/>
                </a:solidFill>
                <a:latin typeface="Arial" panose="020B0604020202020204" pitchFamily="34" charset="0"/>
                <a:ea typeface="ＭＳ Ｐゴシック"/>
                <a:cs typeface="Arial" panose="020B0604020202020204" pitchFamily="34" charset="0"/>
              </a:rPr>
              <a:t>., </a:t>
            </a:r>
            <a:r>
              <a:rPr lang="en-US" sz="2000" dirty="0" err="1">
                <a:solidFill>
                  <a:srgbClr val="FFFFFF"/>
                </a:solidFill>
                <a:latin typeface="Arial" panose="020B0604020202020204" pitchFamily="34" charset="0"/>
                <a:ea typeface="ＭＳ Ｐゴシック"/>
                <a:cs typeface="Arial" panose="020B0604020202020204" pitchFamily="34" charset="0"/>
              </a:rPr>
              <a:t>durante</a:t>
            </a:r>
            <a:r>
              <a:rPr lang="en-US" sz="2000" dirty="0">
                <a:solidFill>
                  <a:srgbClr val="FFFFFF"/>
                </a:solidFill>
                <a:latin typeface="Arial" panose="020B0604020202020204" pitchFamily="34" charset="0"/>
                <a:ea typeface="ＭＳ Ｐゴシック"/>
                <a:cs typeface="Arial" panose="020B0604020202020204" pitchFamily="34" charset="0"/>
              </a:rPr>
              <a:t> un </a:t>
            </a:r>
            <a:r>
              <a:rPr lang="en-US" sz="2000" dirty="0" err="1">
                <a:solidFill>
                  <a:srgbClr val="FFFFFF"/>
                </a:solidFill>
                <a:latin typeface="Arial" panose="020B0604020202020204" pitchFamily="34" charset="0"/>
                <a:ea typeface="ＭＳ Ｐゴシック"/>
                <a:cs typeface="Arial" panose="020B0604020202020204" pitchFamily="34" charset="0"/>
              </a:rPr>
              <a:t>periodo</a:t>
            </a:r>
            <a:r>
              <a:rPr lang="en-US" sz="2000" dirty="0">
                <a:solidFill>
                  <a:srgbClr val="FFFFFF"/>
                </a:solidFill>
                <a:latin typeface="Arial" panose="020B0604020202020204" pitchFamily="34" charset="0"/>
                <a:ea typeface="ＭＳ Ｐゴシック"/>
                <a:cs typeface="Arial" panose="020B0604020202020204" pitchFamily="34" charset="0"/>
              </a:rPr>
              <a:t> </a:t>
            </a:r>
            <a:r>
              <a:rPr lang="en-US" sz="2000" dirty="0" err="1">
                <a:solidFill>
                  <a:srgbClr val="FFFFFF"/>
                </a:solidFill>
                <a:latin typeface="Arial" panose="020B0604020202020204" pitchFamily="34" charset="0"/>
                <a:ea typeface="ＭＳ Ｐゴシック"/>
                <a:cs typeface="Arial" panose="020B0604020202020204" pitchFamily="34" charset="0"/>
              </a:rPr>
              <a:t>crítico</a:t>
            </a:r>
            <a:r>
              <a:rPr lang="en-US" sz="2000" dirty="0">
                <a:solidFill>
                  <a:srgbClr val="FFFFFF"/>
                </a:solidFill>
                <a:latin typeface="Arial" panose="020B0604020202020204" pitchFamily="34" charset="0"/>
                <a:ea typeface="ＭＳ Ｐゴシック"/>
                <a:cs typeface="Arial" panose="020B0604020202020204" pitchFamily="34" charset="0"/>
              </a:rPr>
              <a:t> de la </a:t>
            </a:r>
            <a:r>
              <a:rPr lang="en-US" sz="2000" dirty="0" err="1">
                <a:solidFill>
                  <a:srgbClr val="FFFFFF"/>
                </a:solidFill>
                <a:latin typeface="Arial" panose="020B0604020202020204" pitchFamily="34" charset="0"/>
                <a:ea typeface="ＭＳ Ｐゴシック"/>
                <a:cs typeface="Arial" panose="020B0604020202020204" pitchFamily="34" charset="0"/>
              </a:rPr>
              <a:t>historia</a:t>
            </a:r>
            <a:r>
              <a:rPr lang="en-US" sz="2000" dirty="0">
                <a:solidFill>
                  <a:srgbClr val="FFFFFF"/>
                </a:solidFill>
                <a:latin typeface="Arial" panose="020B0604020202020204" pitchFamily="34" charset="0"/>
                <a:ea typeface="ＭＳ Ｐゴシック"/>
                <a:cs typeface="Arial" panose="020B0604020202020204" pitchFamily="34" charset="0"/>
              </a:rPr>
              <a:t> de la </a:t>
            </a:r>
            <a:r>
              <a:rPr lang="en-US" sz="2000" dirty="0" err="1">
                <a:solidFill>
                  <a:srgbClr val="FFFFFF"/>
                </a:solidFill>
                <a:latin typeface="Arial" panose="020B0604020202020204" pitchFamily="34" charset="0"/>
                <a:ea typeface="ＭＳ Ｐゴシック"/>
                <a:cs typeface="Arial" panose="020B0604020202020204" pitchFamily="34" charset="0"/>
              </a:rPr>
              <a:t>frontera</a:t>
            </a:r>
            <a:r>
              <a:rPr lang="en-US" sz="2000" dirty="0">
                <a:solidFill>
                  <a:srgbClr val="FFFFFF"/>
                </a:solidFill>
                <a:latin typeface="Arial" panose="020B0604020202020204" pitchFamily="34" charset="0"/>
                <a:ea typeface="ＭＳ Ｐゴシック"/>
                <a:cs typeface="Arial" panose="020B0604020202020204" pitchFamily="34" charset="0"/>
              </a:rPr>
              <a:t>.</a:t>
            </a:r>
            <a:endParaRPr lang="en-US" dirty="0">
              <a:solidFill>
                <a:srgbClr val="FFFFFF"/>
              </a:solidFill>
              <a:latin typeface="Arial" panose="020B0604020202020204" pitchFamily="34" charset="0"/>
              <a:ea typeface="ＭＳ Ｐゴシック"/>
              <a:cs typeface="Arial" panose="020B0604020202020204" pitchFamily="34" charset="0"/>
            </a:endParaRPr>
          </a:p>
          <a:p>
            <a:pPr marL="213995" indent="-213995" eaLnBrk="0" fontAlgn="base" hangingPunct="0">
              <a:spcBef>
                <a:spcPct val="0"/>
              </a:spcBef>
              <a:spcAft>
                <a:spcPct val="0"/>
              </a:spcAft>
              <a:buFont typeface="Arial" panose="020B0604020202020204" pitchFamily="34" charset="0"/>
              <a:buChar char="•"/>
            </a:pPr>
            <a:endParaRPr lang="en-US" sz="2000" dirty="0">
              <a:solidFill>
                <a:srgbClr val="FFFFFF"/>
              </a:solidFill>
              <a:latin typeface="Arial" panose="020B0604020202020204" pitchFamily="34" charset="0"/>
              <a:ea typeface="ＭＳ Ｐゴシック"/>
              <a:cs typeface="Arial" panose="020B0604020202020204" pitchFamily="34" charset="0"/>
            </a:endParaRPr>
          </a:p>
          <a:p>
            <a:pPr eaLnBrk="0" fontAlgn="base" hangingPunct="0">
              <a:spcBef>
                <a:spcPct val="0"/>
              </a:spcBef>
              <a:spcAft>
                <a:spcPct val="0"/>
              </a:spcAft>
            </a:pPr>
            <a:r>
              <a:rPr lang="en-US" sz="2000" dirty="0">
                <a:solidFill>
                  <a:srgbClr val="FFFFFF"/>
                </a:solidFill>
                <a:latin typeface="Arial" panose="020B0604020202020204" pitchFamily="34" charset="0"/>
                <a:ea typeface="ＭＳ Ｐゴシック"/>
                <a:cs typeface="Arial" panose="020B0604020202020204" pitchFamily="34" charset="0"/>
              </a:rPr>
              <a:t>Pike </a:t>
            </a:r>
            <a:r>
              <a:rPr lang="en-US" sz="2000" dirty="0" err="1">
                <a:solidFill>
                  <a:srgbClr val="FFFFFF"/>
                </a:solidFill>
                <a:latin typeface="Arial" panose="020B0604020202020204" pitchFamily="34" charset="0"/>
                <a:ea typeface="ＭＳ Ｐゴシック"/>
                <a:cs typeface="Arial" panose="020B0604020202020204" pitchFamily="34" charset="0"/>
              </a:rPr>
              <a:t>interactuó</a:t>
            </a:r>
            <a:r>
              <a:rPr lang="en-US" sz="2000" dirty="0">
                <a:solidFill>
                  <a:srgbClr val="FFFFFF"/>
                </a:solidFill>
                <a:latin typeface="Arial" panose="020B0604020202020204" pitchFamily="34" charset="0"/>
                <a:ea typeface="ＭＳ Ｐゴシック"/>
                <a:cs typeface="Arial" panose="020B0604020202020204" pitchFamily="34" charset="0"/>
              </a:rPr>
              <a:t> con Kansas, Osage y Pawnee (no se </a:t>
            </a:r>
            <a:r>
              <a:rPr lang="en-US" sz="2000" dirty="0" err="1">
                <a:solidFill>
                  <a:srgbClr val="FFFFFF"/>
                </a:solidFill>
                <a:latin typeface="Arial" panose="020B0604020202020204" pitchFamily="34" charset="0"/>
                <a:ea typeface="ＭＳ Ｐゴシック"/>
                <a:cs typeface="Arial" panose="020B0604020202020204" pitchFamily="34" charset="0"/>
              </a:rPr>
              <a:t>produjo</a:t>
            </a:r>
            <a:r>
              <a:rPr lang="en-US" sz="2000" dirty="0">
                <a:solidFill>
                  <a:srgbClr val="FFFFFF"/>
                </a:solidFill>
                <a:latin typeface="Arial" panose="020B0604020202020204" pitchFamily="34" charset="0"/>
                <a:ea typeface="ＭＳ Ｐゴシック"/>
                <a:cs typeface="Arial" panose="020B0604020202020204" pitchFamily="34" charset="0"/>
              </a:rPr>
              <a:t> </a:t>
            </a:r>
            <a:r>
              <a:rPr lang="en-US" sz="2000" dirty="0" err="1">
                <a:solidFill>
                  <a:srgbClr val="FFFFFF"/>
                </a:solidFill>
                <a:latin typeface="Arial" panose="020B0604020202020204" pitchFamily="34" charset="0"/>
                <a:ea typeface="ＭＳ Ｐゴシック"/>
                <a:cs typeface="Arial" panose="020B0604020202020204" pitchFamily="34" charset="0"/>
              </a:rPr>
              <a:t>una</a:t>
            </a:r>
            <a:r>
              <a:rPr lang="en-US" sz="2000" dirty="0">
                <a:solidFill>
                  <a:srgbClr val="FFFFFF"/>
                </a:solidFill>
                <a:latin typeface="Arial" panose="020B0604020202020204" pitchFamily="34" charset="0"/>
                <a:ea typeface="ＭＳ Ｐゴシック"/>
                <a:cs typeface="Arial" panose="020B0604020202020204" pitchFamily="34" charset="0"/>
              </a:rPr>
              <a:t> </a:t>
            </a:r>
            <a:r>
              <a:rPr lang="en-US" sz="2000" dirty="0" err="1">
                <a:solidFill>
                  <a:srgbClr val="FFFFFF"/>
                </a:solidFill>
                <a:latin typeface="Arial" panose="020B0604020202020204" pitchFamily="34" charset="0"/>
                <a:ea typeface="ＭＳ Ｐゴシック"/>
                <a:cs typeface="Arial" panose="020B0604020202020204" pitchFamily="34" charset="0"/>
              </a:rPr>
              <a:t>paz</a:t>
            </a:r>
            <a:r>
              <a:rPr lang="en-US" sz="2000" dirty="0">
                <a:solidFill>
                  <a:srgbClr val="FFFFFF"/>
                </a:solidFill>
                <a:latin typeface="Arial" panose="020B0604020202020204" pitchFamily="34" charset="0"/>
                <a:ea typeface="ＭＳ Ｐゴシック"/>
                <a:cs typeface="Arial" panose="020B0604020202020204" pitchFamily="34" charset="0"/>
              </a:rPr>
              <a:t> </a:t>
            </a:r>
            <a:r>
              <a:rPr lang="en-US" sz="2000" dirty="0" err="1">
                <a:solidFill>
                  <a:srgbClr val="FFFFFF"/>
                </a:solidFill>
                <a:latin typeface="Arial" panose="020B0604020202020204" pitchFamily="34" charset="0"/>
                <a:ea typeface="ＭＳ Ｐゴシック"/>
                <a:cs typeface="Arial" panose="020B0604020202020204" pitchFamily="34" charset="0"/>
              </a:rPr>
              <a:t>duradera</a:t>
            </a:r>
            <a:r>
              <a:rPr lang="en-US" sz="2000" dirty="0">
                <a:solidFill>
                  <a:srgbClr val="FFFFFF"/>
                </a:solidFill>
                <a:latin typeface="Arial" panose="020B0604020202020204" pitchFamily="34" charset="0"/>
                <a:ea typeface="ＭＳ Ｐゴシック"/>
                <a:cs typeface="Arial" panose="020B0604020202020204" pitchFamily="34" charset="0"/>
              </a:rPr>
              <a:t>).</a:t>
            </a:r>
          </a:p>
          <a:p>
            <a:pPr marL="213995" indent="-213995" eaLnBrk="0" fontAlgn="base" hangingPunct="0">
              <a:spcBef>
                <a:spcPct val="0"/>
              </a:spcBef>
              <a:spcAft>
                <a:spcPct val="0"/>
              </a:spcAft>
              <a:buFont typeface="Arial" panose="020B0604020202020204" pitchFamily="34" charset="0"/>
              <a:buChar char="•"/>
            </a:pPr>
            <a:endParaRPr lang="en-U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endParaRPr>
          </a:p>
          <a:p>
            <a:pPr eaLnBrk="0" fontAlgn="base" hangingPunct="0">
              <a:spcBef>
                <a:spcPct val="0"/>
              </a:spcBef>
              <a:spcAft>
                <a:spcPct val="0"/>
              </a:spcAft>
            </a:pPr>
            <a:r>
              <a:rPr lang="en-US" sz="2000" dirty="0">
                <a:solidFill>
                  <a:srgbClr val="FFFFFF"/>
                </a:solidFill>
                <a:latin typeface="Arial" panose="020B0604020202020204" pitchFamily="34" charset="0"/>
                <a:ea typeface="ＭＳ Ｐゴシック"/>
                <a:cs typeface="Arial" panose="020B0604020202020204" pitchFamily="34" charset="0"/>
              </a:rPr>
              <a:t>Precursor de la </a:t>
            </a:r>
            <a:r>
              <a:rPr lang="en-US" sz="2000" dirty="0" err="1">
                <a:solidFill>
                  <a:srgbClr val="FFFFFF"/>
                </a:solidFill>
                <a:latin typeface="Arial" panose="020B0604020202020204" pitchFamily="34" charset="0"/>
                <a:ea typeface="ＭＳ Ｐゴシック"/>
                <a:cs typeface="Arial" panose="020B0604020202020204" pitchFamily="34" charset="0"/>
              </a:rPr>
              <a:t>ruta</a:t>
            </a:r>
            <a:r>
              <a:rPr lang="en-US" sz="2000" dirty="0">
                <a:solidFill>
                  <a:srgbClr val="FFFFFF"/>
                </a:solidFill>
                <a:latin typeface="Arial" panose="020B0604020202020204" pitchFamily="34" charset="0"/>
                <a:ea typeface="ＭＳ Ｐゴシック"/>
                <a:cs typeface="Arial" panose="020B0604020202020204" pitchFamily="34" charset="0"/>
              </a:rPr>
              <a:t> de Santa Fe y el </a:t>
            </a:r>
            <a:r>
              <a:rPr lang="en-US" sz="2000" dirty="0" err="1">
                <a:solidFill>
                  <a:srgbClr val="FFFFFF"/>
                </a:solidFill>
                <a:latin typeface="Arial" panose="020B0604020202020204" pitchFamily="34" charset="0"/>
                <a:ea typeface="ＭＳ Ｐゴシック"/>
                <a:cs typeface="Arial" panose="020B0604020202020204" pitchFamily="34" charset="0"/>
              </a:rPr>
              <a:t>tránsito</a:t>
            </a:r>
            <a:r>
              <a:rPr lang="en-US" sz="2000" dirty="0">
                <a:solidFill>
                  <a:srgbClr val="FFFFFF"/>
                </a:solidFill>
                <a:latin typeface="Arial" panose="020B0604020202020204" pitchFamily="34" charset="0"/>
                <a:ea typeface="ＭＳ Ｐゴシック"/>
                <a:cs typeface="Arial" panose="020B0604020202020204" pitchFamily="34" charset="0"/>
              </a:rPr>
              <a:t> </a:t>
            </a:r>
            <a:r>
              <a:rPr lang="en-US" sz="2000" dirty="0" err="1">
                <a:solidFill>
                  <a:srgbClr val="FFFFFF"/>
                </a:solidFill>
                <a:latin typeface="Arial" panose="020B0604020202020204" pitchFamily="34" charset="0"/>
                <a:ea typeface="ＭＳ Ｐゴシック"/>
                <a:cs typeface="Arial" panose="020B0604020202020204" pitchFamily="34" charset="0"/>
              </a:rPr>
              <a:t>por</a:t>
            </a:r>
            <a:r>
              <a:rPr lang="en-US" sz="2000" dirty="0">
                <a:solidFill>
                  <a:srgbClr val="FFFFFF"/>
                </a:solidFill>
                <a:latin typeface="Arial" panose="020B0604020202020204" pitchFamily="34" charset="0"/>
                <a:ea typeface="ＭＳ Ｐゴシック"/>
                <a:cs typeface="Arial" panose="020B0604020202020204" pitchFamily="34" charset="0"/>
              </a:rPr>
              <a:t> </a:t>
            </a:r>
            <a:r>
              <a:rPr lang="en-US" sz="2000" dirty="0" err="1">
                <a:solidFill>
                  <a:srgbClr val="FFFFFF"/>
                </a:solidFill>
                <a:latin typeface="Arial" panose="020B0604020202020204" pitchFamily="34" charset="0"/>
                <a:ea typeface="ＭＳ Ｐゴシック"/>
                <a:cs typeface="Arial" panose="020B0604020202020204" pitchFamily="34" charset="0"/>
              </a:rPr>
              <a:t>los</a:t>
            </a:r>
            <a:r>
              <a:rPr lang="en-US" sz="2000" dirty="0">
                <a:solidFill>
                  <a:srgbClr val="FFFFFF"/>
                </a:solidFill>
                <a:latin typeface="Arial" panose="020B0604020202020204" pitchFamily="34" charset="0"/>
                <a:ea typeface="ＭＳ Ｐゴシック"/>
                <a:cs typeface="Arial" panose="020B0604020202020204" pitchFamily="34" charset="0"/>
              </a:rPr>
              <a:t> Caminos </a:t>
            </a:r>
            <a:r>
              <a:rPr lang="en-US" sz="2000" dirty="0" err="1">
                <a:solidFill>
                  <a:srgbClr val="FFFFFF"/>
                </a:solidFill>
                <a:latin typeface="Arial" panose="020B0604020202020204" pitchFamily="34" charset="0"/>
                <a:ea typeface="ＭＳ Ｐゴシック"/>
                <a:cs typeface="Arial" panose="020B0604020202020204" pitchFamily="34" charset="0"/>
              </a:rPr>
              <a:t>Reales</a:t>
            </a:r>
            <a:r>
              <a:rPr lang="en-US" sz="2000" dirty="0">
                <a:solidFill>
                  <a:srgbClr val="FFFFFF"/>
                </a:solidFill>
                <a:latin typeface="Arial" panose="020B0604020202020204" pitchFamily="34" charset="0"/>
                <a:ea typeface="ＭＳ Ｐゴシック"/>
                <a:cs typeface="Arial" panose="020B0604020202020204" pitchFamily="34" charset="0"/>
              </a:rPr>
              <a:t>.</a:t>
            </a:r>
            <a:endParaRPr lang="en-U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endParaRPr>
          </a:p>
          <a:p>
            <a:pPr marL="213995" indent="-213995" eaLnBrk="0" fontAlgn="base" hangingPunct="0">
              <a:spcBef>
                <a:spcPct val="0"/>
              </a:spcBef>
              <a:spcAft>
                <a:spcPct val="0"/>
              </a:spcAft>
              <a:buFont typeface="Arial" panose="020B0604020202020204" pitchFamily="34" charset="0"/>
              <a:buChar char="•"/>
            </a:pPr>
            <a:endParaRPr lang="en-US" sz="2000" dirty="0">
              <a:solidFill>
                <a:srgbClr val="FFFFFF"/>
              </a:solidFill>
              <a:latin typeface="Arial" panose="020B0604020202020204" pitchFamily="34" charset="0"/>
              <a:ea typeface="ＭＳ Ｐゴシック"/>
              <a:cs typeface="Arial" panose="020B0604020202020204" pitchFamily="34" charset="0"/>
            </a:endParaRPr>
          </a:p>
          <a:p>
            <a:pPr eaLnBrk="0" fontAlgn="base" hangingPunct="0">
              <a:spcBef>
                <a:spcPct val="0"/>
              </a:spcBef>
              <a:spcAft>
                <a:spcPct val="0"/>
              </a:spcAft>
            </a:pPr>
            <a:r>
              <a:rPr lang="en-US" sz="2000" dirty="0" err="1">
                <a:solidFill>
                  <a:srgbClr val="FFFFFF"/>
                </a:solidFill>
                <a:latin typeface="Arial" panose="020B0604020202020204" pitchFamily="34" charset="0"/>
                <a:ea typeface="ＭＳ Ｐゴシック"/>
                <a:cs typeface="Arial" panose="020B0604020202020204" pitchFamily="34" charset="0"/>
              </a:rPr>
              <a:t>Intriga</a:t>
            </a:r>
            <a:r>
              <a:rPr lang="en-US" sz="2000" dirty="0">
                <a:solidFill>
                  <a:srgbClr val="FFFFFF"/>
                </a:solidFill>
                <a:latin typeface="Arial" panose="020B0604020202020204" pitchFamily="34" charset="0"/>
                <a:ea typeface="ＭＳ Ｐゴシック"/>
                <a:cs typeface="Arial" panose="020B0604020202020204" pitchFamily="34" charset="0"/>
              </a:rPr>
              <a:t> continua de la </a:t>
            </a:r>
            <a:r>
              <a:rPr lang="en-US" sz="2000" dirty="0" err="1">
                <a:solidFill>
                  <a:srgbClr val="FFFFFF"/>
                </a:solidFill>
                <a:latin typeface="Arial" panose="020B0604020202020204" pitchFamily="34" charset="0"/>
                <a:ea typeface="ＭＳ Ｐゴシック"/>
                <a:cs typeface="Arial" panose="020B0604020202020204" pitchFamily="34" charset="0"/>
              </a:rPr>
              <a:t>presencia</a:t>
            </a:r>
            <a:r>
              <a:rPr lang="en-US" sz="2000" dirty="0">
                <a:solidFill>
                  <a:srgbClr val="FFFFFF"/>
                </a:solidFill>
                <a:latin typeface="Arial" panose="020B0604020202020204" pitchFamily="34" charset="0"/>
                <a:ea typeface="ＭＳ Ｐゴシック"/>
                <a:cs typeface="Arial" panose="020B0604020202020204" pitchFamily="34" charset="0"/>
              </a:rPr>
              <a:t> del </a:t>
            </a:r>
            <a:r>
              <a:rPr lang="en-US" sz="2000" dirty="0" err="1">
                <a:solidFill>
                  <a:srgbClr val="FFFFFF"/>
                </a:solidFill>
                <a:latin typeface="Arial" panose="020B0604020202020204" pitchFamily="34" charset="0"/>
                <a:ea typeface="ＭＳ Ｐゴシック"/>
                <a:cs typeface="Arial" panose="020B0604020202020204" pitchFamily="34" charset="0"/>
              </a:rPr>
              <a:t>Ejército</a:t>
            </a:r>
            <a:r>
              <a:rPr lang="en-US" sz="2000" dirty="0">
                <a:solidFill>
                  <a:srgbClr val="FFFFFF"/>
                </a:solidFill>
                <a:latin typeface="Arial" panose="020B0604020202020204" pitchFamily="34" charset="0"/>
                <a:ea typeface="ＭＳ Ｐゴシック"/>
                <a:cs typeface="Arial" panose="020B0604020202020204" pitchFamily="34" charset="0"/>
              </a:rPr>
              <a:t> de EE. </a:t>
            </a:r>
            <a:r>
              <a:rPr lang="en-US" sz="2000" dirty="0" err="1">
                <a:solidFill>
                  <a:srgbClr val="FFFFFF"/>
                </a:solidFill>
                <a:latin typeface="Arial" panose="020B0604020202020204" pitchFamily="34" charset="0"/>
                <a:ea typeface="ＭＳ Ｐゴシック"/>
                <a:cs typeface="Arial" panose="020B0604020202020204" pitchFamily="34" charset="0"/>
              </a:rPr>
              <a:t>UU</a:t>
            </a:r>
            <a:r>
              <a:rPr lang="en-US" sz="2000" dirty="0">
                <a:solidFill>
                  <a:srgbClr val="FFFFFF"/>
                </a:solidFill>
                <a:latin typeface="Arial" panose="020B0604020202020204" pitchFamily="34" charset="0"/>
                <a:ea typeface="ＭＳ Ｐゴシック"/>
                <a:cs typeface="Arial" panose="020B0604020202020204" pitchFamily="34" charset="0"/>
              </a:rPr>
              <a:t>. </a:t>
            </a:r>
            <a:r>
              <a:rPr lang="en-US" sz="2000" dirty="0" err="1">
                <a:solidFill>
                  <a:srgbClr val="FFFFFF"/>
                </a:solidFill>
                <a:latin typeface="Arial" panose="020B0604020202020204" pitchFamily="34" charset="0"/>
                <a:ea typeface="ＭＳ Ｐゴシック"/>
                <a:cs typeface="Arial" panose="020B0604020202020204" pitchFamily="34" charset="0"/>
              </a:rPr>
              <a:t>en</a:t>
            </a:r>
            <a:r>
              <a:rPr lang="en-US" sz="2000" dirty="0">
                <a:solidFill>
                  <a:srgbClr val="FFFFFF"/>
                </a:solidFill>
                <a:latin typeface="Arial" panose="020B0604020202020204" pitchFamily="34" charset="0"/>
                <a:ea typeface="ＭＳ Ｐゴシック"/>
                <a:cs typeface="Arial" panose="020B0604020202020204" pitchFamily="34" charset="0"/>
              </a:rPr>
              <a:t> la </a:t>
            </a:r>
            <a:r>
              <a:rPr lang="en-US" sz="2000" dirty="0" err="1">
                <a:solidFill>
                  <a:srgbClr val="FFFFFF"/>
                </a:solidFill>
                <a:latin typeface="Arial" panose="020B0604020202020204" pitchFamily="34" charset="0"/>
                <a:ea typeface="ＭＳ Ｐゴシック"/>
                <a:cs typeface="Arial" panose="020B0604020202020204" pitchFamily="34" charset="0"/>
              </a:rPr>
              <a:t>Norteamérica</a:t>
            </a:r>
            <a:r>
              <a:rPr lang="en-US" sz="2000" dirty="0">
                <a:solidFill>
                  <a:srgbClr val="FFFFFF"/>
                </a:solidFill>
                <a:latin typeface="Arial" panose="020B0604020202020204" pitchFamily="34" charset="0"/>
                <a:ea typeface="ＭＳ Ｐゴシック"/>
                <a:cs typeface="Arial" panose="020B0604020202020204" pitchFamily="34" charset="0"/>
              </a:rPr>
              <a:t> Española y la confusion </a:t>
            </a:r>
            <a:r>
              <a:rPr lang="en-US" sz="2000" dirty="0" err="1">
                <a:solidFill>
                  <a:srgbClr val="FFFFFF"/>
                </a:solidFill>
                <a:latin typeface="Arial" panose="020B0604020202020204" pitchFamily="34" charset="0"/>
                <a:ea typeface="ＭＳ Ｐゴシック"/>
                <a:cs typeface="Arial" panose="020B0604020202020204" pitchFamily="34" charset="0"/>
              </a:rPr>
              <a:t>sobre</a:t>
            </a:r>
            <a:r>
              <a:rPr lang="en-US" sz="2000" dirty="0">
                <a:solidFill>
                  <a:srgbClr val="FFFFFF"/>
                </a:solidFill>
                <a:latin typeface="Arial" panose="020B0604020202020204" pitchFamily="34" charset="0"/>
                <a:ea typeface="ＭＳ Ｐゴシック"/>
                <a:cs typeface="Arial" panose="020B0604020202020204" pitchFamily="34" charset="0"/>
              </a:rPr>
              <a:t> las </a:t>
            </a:r>
            <a:r>
              <a:rPr lang="en-US" sz="2000" dirty="0" err="1">
                <a:solidFill>
                  <a:srgbClr val="FFFFFF"/>
                </a:solidFill>
                <a:latin typeface="Arial" panose="020B0604020202020204" pitchFamily="34" charset="0"/>
                <a:ea typeface="ＭＳ Ｐゴシック"/>
                <a:cs typeface="Arial" panose="020B0604020202020204" pitchFamily="34" charset="0"/>
              </a:rPr>
              <a:t>fronteras</a:t>
            </a:r>
            <a:r>
              <a:rPr lang="en-US" sz="2000" dirty="0">
                <a:solidFill>
                  <a:srgbClr val="FFFFFF"/>
                </a:solidFill>
                <a:latin typeface="Arial" panose="020B0604020202020204" pitchFamily="34" charset="0"/>
                <a:ea typeface="ＭＳ Ｐゴシック"/>
                <a:cs typeface="Arial" panose="020B0604020202020204" pitchFamily="34" charset="0"/>
              </a:rPr>
              <a:t>.</a:t>
            </a:r>
          </a:p>
          <a:p>
            <a:pPr eaLnBrk="0" fontAlgn="base" hangingPunct="0">
              <a:spcBef>
                <a:spcPct val="0"/>
              </a:spcBef>
              <a:spcAft>
                <a:spcPct val="0"/>
              </a:spcAft>
            </a:pPr>
            <a:endParaRPr lang="en-US" sz="2000" dirty="0">
              <a:solidFill>
                <a:srgbClr val="FFFFFF"/>
              </a:solidFill>
              <a:latin typeface="Arial" panose="020B0604020202020204" pitchFamily="34" charset="0"/>
              <a:ea typeface="ＭＳ Ｐゴシック"/>
              <a:cs typeface="Arial" panose="020B0604020202020204" pitchFamily="34" charset="0"/>
            </a:endParaRPr>
          </a:p>
          <a:p>
            <a:pPr eaLnBrk="0" fontAlgn="base" hangingPunct="0">
              <a:spcBef>
                <a:spcPct val="0"/>
              </a:spcBef>
              <a:spcAft>
                <a:spcPct val="0"/>
              </a:spcAft>
            </a:pPr>
            <a:r>
              <a:rPr lang="en-US" sz="2000" dirty="0">
                <a:solidFill>
                  <a:srgbClr val="FFFFFF"/>
                </a:solidFill>
                <a:latin typeface="Arial" panose="020B0604020202020204" pitchFamily="34" charset="0"/>
                <a:ea typeface="ＭＳ Ｐゴシック"/>
                <a:cs typeface="Arial" panose="020B0604020202020204" pitchFamily="34" charset="0"/>
              </a:rPr>
              <a:t>El </a:t>
            </a:r>
            <a:r>
              <a:rPr lang="en-US" sz="2000" dirty="0" err="1">
                <a:solidFill>
                  <a:srgbClr val="FFFFFF"/>
                </a:solidFill>
                <a:latin typeface="Arial" panose="020B0604020202020204" pitchFamily="34" charset="0"/>
                <a:ea typeface="ＭＳ Ｐゴシック"/>
                <a:cs typeface="Arial" panose="020B0604020202020204" pitchFamily="34" charset="0"/>
              </a:rPr>
              <a:t>nombre</a:t>
            </a:r>
            <a:r>
              <a:rPr lang="en-US" sz="2000" dirty="0">
                <a:solidFill>
                  <a:srgbClr val="FFFFFF"/>
                </a:solidFill>
                <a:latin typeface="Arial" panose="020B0604020202020204" pitchFamily="34" charset="0"/>
                <a:ea typeface="ＭＳ Ｐゴシック"/>
                <a:cs typeface="Arial" panose="020B0604020202020204" pitchFamily="34" charset="0"/>
              </a:rPr>
              <a:t> de Pike </a:t>
            </a:r>
            <a:r>
              <a:rPr lang="en-US" sz="2000" dirty="0" err="1">
                <a:solidFill>
                  <a:srgbClr val="FFFFFF"/>
                </a:solidFill>
                <a:latin typeface="Arial" panose="020B0604020202020204" pitchFamily="34" charset="0"/>
                <a:ea typeface="ＭＳ Ｐゴシック"/>
                <a:cs typeface="Arial" panose="020B0604020202020204" pitchFamily="34" charset="0"/>
              </a:rPr>
              <a:t>sigue</a:t>
            </a:r>
            <a:r>
              <a:rPr lang="en-US" sz="2000" dirty="0">
                <a:solidFill>
                  <a:srgbClr val="FFFFFF"/>
                </a:solidFill>
                <a:latin typeface="Arial" panose="020B0604020202020204" pitchFamily="34" charset="0"/>
                <a:ea typeface="ＭＳ Ｐゴシック"/>
                <a:cs typeface="Arial" panose="020B0604020202020204" pitchFamily="34" charset="0"/>
              </a:rPr>
              <a:t> vivo </a:t>
            </a:r>
            <a:r>
              <a:rPr lang="en-US" sz="2000" dirty="0" err="1">
                <a:solidFill>
                  <a:srgbClr val="FFFFFF"/>
                </a:solidFill>
                <a:latin typeface="Arial" panose="020B0604020202020204" pitchFamily="34" charset="0"/>
                <a:ea typeface="ＭＳ Ｐゴシック"/>
                <a:cs typeface="Arial" panose="020B0604020202020204" pitchFamily="34" charset="0"/>
              </a:rPr>
              <a:t>en</a:t>
            </a:r>
            <a:r>
              <a:rPr lang="en-US" sz="2000" dirty="0">
                <a:solidFill>
                  <a:srgbClr val="FFFFFF"/>
                </a:solidFill>
                <a:latin typeface="Arial" panose="020B0604020202020204" pitchFamily="34" charset="0"/>
                <a:ea typeface="ＭＳ Ｐゴシック"/>
                <a:cs typeface="Arial" panose="020B0604020202020204" pitchFamily="34" charset="0"/>
              </a:rPr>
              <a:t> la </a:t>
            </a:r>
            <a:r>
              <a:rPr lang="en-US" sz="2000" dirty="0" err="1">
                <a:solidFill>
                  <a:srgbClr val="FFFFFF"/>
                </a:solidFill>
                <a:latin typeface="Arial" panose="020B0604020202020204" pitchFamily="34" charset="0"/>
                <a:ea typeface="ＭＳ Ｐゴシック"/>
                <a:cs typeface="Arial" panose="020B0604020202020204" pitchFamily="34" charset="0"/>
              </a:rPr>
              <a:t>cultura</a:t>
            </a:r>
            <a:r>
              <a:rPr lang="en-US" sz="2000" dirty="0">
                <a:solidFill>
                  <a:srgbClr val="FFFFFF"/>
                </a:solidFill>
                <a:latin typeface="Arial" panose="020B0604020202020204" pitchFamily="34" charset="0"/>
                <a:ea typeface="ＭＳ Ｐゴシック"/>
                <a:cs typeface="Arial" panose="020B0604020202020204" pitchFamily="34" charset="0"/>
              </a:rPr>
              <a:t> popular, </a:t>
            </a:r>
            <a:r>
              <a:rPr lang="en-US" sz="2000" dirty="0" err="1">
                <a:solidFill>
                  <a:srgbClr val="FFFFFF"/>
                </a:solidFill>
                <a:latin typeface="Arial" panose="020B0604020202020204" pitchFamily="34" charset="0"/>
                <a:ea typeface="ＭＳ Ｐゴシック"/>
                <a:cs typeface="Arial" panose="020B0604020202020204" pitchFamily="34" charset="0"/>
              </a:rPr>
              <a:t>sobre</a:t>
            </a:r>
            <a:r>
              <a:rPr lang="en-US" sz="2000" dirty="0">
                <a:solidFill>
                  <a:srgbClr val="FFFFFF"/>
                </a:solidFill>
                <a:latin typeface="Arial" panose="020B0604020202020204" pitchFamily="34" charset="0"/>
                <a:ea typeface="ＭＳ Ｐゴシック"/>
                <a:cs typeface="Arial" panose="020B0604020202020204" pitchFamily="34" charset="0"/>
              </a:rPr>
              <a:t> </a:t>
            </a:r>
            <a:r>
              <a:rPr lang="en-US" sz="2000" dirty="0" err="1">
                <a:solidFill>
                  <a:srgbClr val="FFFFFF"/>
                </a:solidFill>
                <a:latin typeface="Arial" panose="020B0604020202020204" pitchFamily="34" charset="0"/>
                <a:ea typeface="ＭＳ Ｐゴシック"/>
                <a:cs typeface="Arial" panose="020B0604020202020204" pitchFamily="34" charset="0"/>
              </a:rPr>
              <a:t>todo</a:t>
            </a:r>
            <a:r>
              <a:rPr lang="en-US" sz="2000" dirty="0">
                <a:solidFill>
                  <a:srgbClr val="FFFFFF"/>
                </a:solidFill>
                <a:latin typeface="Arial" panose="020B0604020202020204" pitchFamily="34" charset="0"/>
                <a:ea typeface="ＭＳ Ｐゴシック"/>
                <a:cs typeface="Arial" panose="020B0604020202020204" pitchFamily="34" charset="0"/>
              </a:rPr>
              <a:t> con el Pico Pike (el </a:t>
            </a:r>
            <a:r>
              <a:rPr lang="en-US" sz="2000" dirty="0" err="1">
                <a:solidFill>
                  <a:srgbClr val="FFFFFF"/>
                </a:solidFill>
                <a:latin typeface="Arial" panose="020B0604020202020204" pitchFamily="34" charset="0"/>
                <a:ea typeface="ＭＳ Ｐゴシック"/>
                <a:cs typeface="Arial" panose="020B0604020202020204" pitchFamily="34" charset="0"/>
              </a:rPr>
              <a:t>cual</a:t>
            </a:r>
            <a:r>
              <a:rPr lang="en-US" sz="2000" dirty="0">
                <a:solidFill>
                  <a:srgbClr val="FFFFFF"/>
                </a:solidFill>
                <a:latin typeface="Arial" panose="020B0604020202020204" pitchFamily="34" charset="0"/>
                <a:ea typeface="ＭＳ Ｐゴシック"/>
                <a:cs typeface="Arial" panose="020B0604020202020204" pitchFamily="34" charset="0"/>
              </a:rPr>
              <a:t> </a:t>
            </a:r>
            <a:r>
              <a:rPr lang="en-US" sz="2000" dirty="0" err="1">
                <a:solidFill>
                  <a:srgbClr val="FFFFFF"/>
                </a:solidFill>
                <a:latin typeface="Arial" panose="020B0604020202020204" pitchFamily="34" charset="0"/>
                <a:ea typeface="ＭＳ Ｐゴシック"/>
                <a:cs typeface="Arial" panose="020B0604020202020204" pitchFamily="34" charset="0"/>
              </a:rPr>
              <a:t>vio</a:t>
            </a:r>
            <a:r>
              <a:rPr lang="en-US" sz="2000" dirty="0">
                <a:solidFill>
                  <a:srgbClr val="FFFFFF"/>
                </a:solidFill>
                <a:latin typeface="Arial" panose="020B0604020202020204" pitchFamily="34" charset="0"/>
                <a:ea typeface="ＭＳ Ｐゴシック"/>
                <a:cs typeface="Arial" panose="020B0604020202020204" pitchFamily="34" charset="0"/>
              </a:rPr>
              <a:t>, </a:t>
            </a:r>
            <a:r>
              <a:rPr lang="en-US" sz="2000" dirty="0" err="1">
                <a:solidFill>
                  <a:srgbClr val="FFFFFF"/>
                </a:solidFill>
                <a:latin typeface="Arial" panose="020B0604020202020204" pitchFamily="34" charset="0"/>
                <a:ea typeface="ＭＳ Ｐゴシック"/>
                <a:cs typeface="Arial" panose="020B0604020202020204" pitchFamily="34" charset="0"/>
              </a:rPr>
              <a:t>pero</a:t>
            </a:r>
            <a:r>
              <a:rPr lang="en-US" sz="2000" dirty="0">
                <a:solidFill>
                  <a:srgbClr val="FFFFFF"/>
                </a:solidFill>
                <a:latin typeface="Arial" panose="020B0604020202020204" pitchFamily="34" charset="0"/>
                <a:ea typeface="ＭＳ Ｐゴシック"/>
                <a:cs typeface="Arial" panose="020B0604020202020204" pitchFamily="34" charset="0"/>
              </a:rPr>
              <a:t> no </a:t>
            </a:r>
            <a:r>
              <a:rPr lang="en-US" sz="2000" dirty="0" err="1">
                <a:solidFill>
                  <a:srgbClr val="FFFFFF"/>
                </a:solidFill>
                <a:latin typeface="Arial" panose="020B0604020202020204" pitchFamily="34" charset="0"/>
                <a:ea typeface="ＭＳ Ｐゴシック"/>
                <a:cs typeface="Arial" panose="020B0604020202020204" pitchFamily="34" charset="0"/>
              </a:rPr>
              <a:t>alcanzó</a:t>
            </a:r>
            <a:r>
              <a:rPr lang="en-US" sz="2000" dirty="0">
                <a:solidFill>
                  <a:srgbClr val="FFFFFF"/>
                </a:solidFill>
                <a:latin typeface="Arial" panose="020B0604020202020204" pitchFamily="34" charset="0"/>
                <a:ea typeface="ＭＳ Ｐゴシック"/>
                <a:cs typeface="Arial" panose="020B0604020202020204" pitchFamily="34" charset="0"/>
              </a:rPr>
              <a:t> </a:t>
            </a:r>
            <a:r>
              <a:rPr lang="en-US" sz="2000" dirty="0" err="1">
                <a:solidFill>
                  <a:srgbClr val="FFFFFF"/>
                </a:solidFill>
                <a:latin typeface="Arial" panose="020B0604020202020204" pitchFamily="34" charset="0"/>
                <a:ea typeface="ＭＳ Ｐゴシック"/>
                <a:cs typeface="Arial" panose="020B0604020202020204" pitchFamily="34" charset="0"/>
              </a:rPr>
              <a:t>su</a:t>
            </a:r>
            <a:r>
              <a:rPr lang="en-US" sz="2000" dirty="0">
                <a:solidFill>
                  <a:srgbClr val="FFFFFF"/>
                </a:solidFill>
                <a:latin typeface="Arial" panose="020B0604020202020204" pitchFamily="34" charset="0"/>
                <a:ea typeface="ＭＳ Ｐゴシック"/>
                <a:cs typeface="Arial" panose="020B0604020202020204" pitchFamily="34" charset="0"/>
              </a:rPr>
              <a:t> </a:t>
            </a:r>
            <a:r>
              <a:rPr lang="en-US" sz="2000" dirty="0" err="1">
                <a:solidFill>
                  <a:srgbClr val="FFFFFF"/>
                </a:solidFill>
                <a:latin typeface="Arial" panose="020B0604020202020204" pitchFamily="34" charset="0"/>
                <a:ea typeface="ＭＳ Ｐゴシック"/>
                <a:cs typeface="Arial" panose="020B0604020202020204" pitchFamily="34" charset="0"/>
              </a:rPr>
              <a:t>cima</a:t>
            </a:r>
            <a:r>
              <a:rPr lang="en-US" sz="2000" dirty="0">
                <a:solidFill>
                  <a:srgbClr val="FFFFFF"/>
                </a:solidFill>
                <a:latin typeface="Arial" panose="020B0604020202020204" pitchFamily="34" charset="0"/>
                <a:ea typeface="ＭＳ Ｐゴシック"/>
                <a:cs typeface="Arial" panose="020B0604020202020204" pitchFamily="34" charset="0"/>
              </a:rPr>
              <a:t>)</a:t>
            </a:r>
          </a:p>
        </p:txBody>
      </p:sp>
    </p:spTree>
    <p:extLst>
      <p:ext uri="{BB962C8B-B14F-4D97-AF65-F5344CB8AC3E}">
        <p14:creationId xmlns:p14="http://schemas.microsoft.com/office/powerpoint/2010/main" val="40352562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822960" y="597819"/>
            <a:ext cx="9415322" cy="685800"/>
          </a:xfrm>
        </p:spPr>
        <p:txBody>
          <a:bodyPr/>
          <a:lstStyle/>
          <a:p>
            <a:pPr algn="ctr" eaLnBrk="1" hangingPunct="1">
              <a:spcAft>
                <a:spcPts val="600"/>
              </a:spcAft>
              <a:defRPr/>
            </a:pPr>
            <a:r>
              <a:rPr lang="en-US" altLang="en-US" dirty="0" err="1">
                <a:latin typeface="Times New Roman" panose="02020603050405020304" pitchFamily="18" charset="0"/>
                <a:cs typeface="Times New Roman" panose="02020603050405020304" pitchFamily="18" charset="0"/>
              </a:rPr>
              <a:t>Proceso</a:t>
            </a:r>
            <a:r>
              <a:rPr lang="en-US" altLang="en-US" dirty="0">
                <a:latin typeface="Times New Roman" panose="02020603050405020304" pitchFamily="18" charset="0"/>
                <a:cs typeface="Times New Roman" panose="02020603050405020304" pitchFamily="18" charset="0"/>
              </a:rPr>
              <a:t> del </a:t>
            </a:r>
            <a:r>
              <a:rPr lang="en-US" altLang="en-US" dirty="0" err="1">
                <a:latin typeface="Times New Roman" panose="02020603050405020304" pitchFamily="18" charset="0"/>
                <a:cs typeface="Times New Roman" panose="02020603050405020304" pitchFamily="18" charset="0"/>
              </a:rPr>
              <a:t>estudio</a:t>
            </a:r>
            <a:r>
              <a:rPr lang="en-US" altLang="en-US" dirty="0">
                <a:latin typeface="Times New Roman" panose="02020603050405020304" pitchFamily="18" charset="0"/>
                <a:cs typeface="Times New Roman" panose="02020603050405020304" pitchFamily="18" charset="0"/>
              </a:rPr>
              <a:t> de </a:t>
            </a:r>
            <a:r>
              <a:rPr lang="en-US" altLang="en-US" dirty="0" err="1">
                <a:latin typeface="Times New Roman" panose="02020603050405020304" pitchFamily="18" charset="0"/>
                <a:cs typeface="Times New Roman" panose="02020603050405020304" pitchFamily="18" charset="0"/>
              </a:rPr>
              <a:t>viabilidad</a:t>
            </a:r>
            <a:r>
              <a:rPr lang="en-US" altLang="en-US" dirty="0">
                <a:latin typeface="Times New Roman" panose="02020603050405020304" pitchFamily="18" charset="0"/>
                <a:cs typeface="Times New Roman" panose="02020603050405020304" pitchFamily="18" charset="0"/>
              </a:rPr>
              <a:t> del </a:t>
            </a:r>
            <a:r>
              <a:rPr lang="en-US" altLang="en-US" dirty="0" err="1">
                <a:latin typeface="Times New Roman" panose="02020603050405020304" pitchFamily="18" charset="0"/>
                <a:cs typeface="Times New Roman" panose="02020603050405020304" pitchFamily="18" charset="0"/>
              </a:rPr>
              <a:t>sendero</a:t>
            </a:r>
            <a:endParaRPr lang="en-US"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864546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802207" y="743734"/>
            <a:ext cx="10587585" cy="685800"/>
          </a:xfrm>
        </p:spPr>
        <p:txBody>
          <a:bodyPr/>
          <a:lstStyle/>
          <a:p>
            <a:pPr eaLnBrk="1" hangingPunct="1">
              <a:spcAft>
                <a:spcPts val="600"/>
              </a:spcAft>
              <a:defRPr/>
            </a:pPr>
            <a:r>
              <a:rPr lang="en-US" altLang="en-US" dirty="0" err="1">
                <a:latin typeface="Times New Roman" panose="02020603050405020304" pitchFamily="18" charset="0"/>
                <a:cs typeface="Times New Roman" panose="02020603050405020304" pitchFamily="18" charset="0"/>
              </a:rPr>
              <a:t>Descripción</a:t>
            </a:r>
            <a:r>
              <a:rPr lang="en-US" altLang="en-US" dirty="0">
                <a:latin typeface="Times New Roman" panose="02020603050405020304" pitchFamily="18" charset="0"/>
                <a:cs typeface="Times New Roman" panose="02020603050405020304" pitchFamily="18" charset="0"/>
              </a:rPr>
              <a:t> general </a:t>
            </a:r>
            <a:r>
              <a:rPr lang="en-US" altLang="en-US" dirty="0" err="1">
                <a:latin typeface="Times New Roman" panose="02020603050405020304" pitchFamily="18" charset="0"/>
                <a:cs typeface="Times New Roman" panose="02020603050405020304" pitchFamily="18" charset="0"/>
              </a:rPr>
              <a:t>proceso</a:t>
            </a:r>
            <a:r>
              <a:rPr lang="en-US" altLang="en-US" dirty="0">
                <a:latin typeface="Times New Roman" panose="02020603050405020304" pitchFamily="18" charset="0"/>
                <a:cs typeface="Times New Roman" panose="02020603050405020304" pitchFamily="18" charset="0"/>
              </a:rPr>
              <a:t> del </a:t>
            </a:r>
            <a:r>
              <a:rPr lang="en-US" altLang="en-US" dirty="0" err="1">
                <a:latin typeface="Times New Roman" panose="02020603050405020304" pitchFamily="18" charset="0"/>
                <a:cs typeface="Times New Roman" panose="02020603050405020304" pitchFamily="18" charset="0"/>
              </a:rPr>
              <a:t>estudio</a:t>
            </a:r>
            <a:r>
              <a:rPr lang="en-US" altLang="en-US" dirty="0">
                <a:latin typeface="Times New Roman" panose="02020603050405020304" pitchFamily="18" charset="0"/>
                <a:cs typeface="Times New Roman" panose="02020603050405020304" pitchFamily="18" charset="0"/>
              </a:rPr>
              <a:t> </a:t>
            </a:r>
            <a:br>
              <a:rPr lang="en-US" altLang="en-US" dirty="0">
                <a:latin typeface="Times New Roman" panose="02020603050405020304" pitchFamily="18" charset="0"/>
                <a:cs typeface="Times New Roman" panose="02020603050405020304" pitchFamily="18" charset="0"/>
              </a:rPr>
            </a:br>
            <a:r>
              <a:rPr lang="en-US" altLang="en-US" dirty="0">
                <a:latin typeface="Times New Roman" panose="02020603050405020304" pitchFamily="18" charset="0"/>
                <a:cs typeface="Times New Roman" panose="02020603050405020304" pitchFamily="18" charset="0"/>
              </a:rPr>
              <a:t>de </a:t>
            </a:r>
            <a:r>
              <a:rPr lang="en-US" altLang="en-US" dirty="0" err="1">
                <a:latin typeface="Times New Roman" panose="02020603050405020304" pitchFamily="18" charset="0"/>
                <a:cs typeface="Times New Roman" panose="02020603050405020304" pitchFamily="18" charset="0"/>
              </a:rPr>
              <a:t>viabilidad</a:t>
            </a:r>
            <a:r>
              <a:rPr lang="en-US" altLang="en-US" dirty="0">
                <a:latin typeface="Times New Roman" panose="02020603050405020304" pitchFamily="18" charset="0"/>
                <a:cs typeface="Times New Roman" panose="02020603050405020304" pitchFamily="18" charset="0"/>
              </a:rPr>
              <a:t> del </a:t>
            </a:r>
            <a:r>
              <a:rPr lang="en-US" altLang="en-US" dirty="0" err="1">
                <a:latin typeface="Times New Roman" panose="02020603050405020304" pitchFamily="18" charset="0"/>
                <a:cs typeface="Times New Roman" panose="02020603050405020304" pitchFamily="18" charset="0"/>
              </a:rPr>
              <a:t>sendero</a:t>
            </a:r>
            <a:r>
              <a:rPr lang="en-US" altLang="en-US" dirty="0">
                <a:latin typeface="Times New Roman" panose="02020603050405020304" pitchFamily="18" charset="0"/>
                <a:cs typeface="Times New Roman" panose="02020603050405020304" pitchFamily="18" charset="0"/>
              </a:rPr>
              <a:t> </a:t>
            </a: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630198" y="1876431"/>
            <a:ext cx="10931604" cy="4981569"/>
          </a:xfrm>
        </p:spPr>
        <p:txBody>
          <a:bodyPr/>
          <a:lstStyle/>
          <a:p>
            <a:pPr eaLnBrk="1" hangingPunct="1">
              <a:spcAft>
                <a:spcPts val="600"/>
              </a:spcAft>
              <a:buClr>
                <a:schemeClr val="tx1"/>
              </a:buClr>
              <a:buSzPct val="175000"/>
              <a:buFont typeface="Arial" panose="020B0604020202020204" pitchFamily="34" charset="0"/>
              <a:buChar char="•"/>
              <a:defRPr/>
            </a:pPr>
            <a:r>
              <a:rPr lang="en-US" altLang="en-US" b="1" dirty="0">
                <a:effectLst>
                  <a:outerShdw blurRad="38100" dist="38100" dir="2700000" algn="tl">
                    <a:srgbClr val="000000">
                      <a:alpha val="43137"/>
                    </a:srgbClr>
                  </a:outerShdw>
                </a:effectLst>
              </a:rPr>
              <a:t> </a:t>
            </a:r>
            <a:r>
              <a:rPr lang="en-US" sz="2600" dirty="0">
                <a:effectLst>
                  <a:outerShdw blurRad="38100" dist="38100" dir="2700000" algn="tl">
                    <a:srgbClr val="000000">
                      <a:alpha val="43137"/>
                    </a:srgbClr>
                  </a:outerShdw>
                </a:effectLst>
                <a:latin typeface="Frutiger LT Std 45 Light" panose="020B0402020204020204" pitchFamily="34" charset="0"/>
              </a:rPr>
              <a:t>¿</a:t>
            </a:r>
            <a:r>
              <a:rPr lang="en-US" sz="2600" dirty="0" err="1">
                <a:effectLst>
                  <a:outerShdw blurRad="38100" dist="38100" dir="2700000" algn="tl">
                    <a:srgbClr val="000000">
                      <a:alpha val="43137"/>
                    </a:srgbClr>
                  </a:outerShdw>
                </a:effectLst>
                <a:latin typeface="Frutiger LT Std 45 Light" panose="020B0402020204020204" pitchFamily="34" charset="0"/>
              </a:rPr>
              <a:t>Cómo</a:t>
            </a:r>
            <a:r>
              <a:rPr lang="en-US" sz="2600" dirty="0">
                <a:effectLst>
                  <a:outerShdw blurRad="38100" dist="38100" dir="2700000" algn="tl">
                    <a:srgbClr val="000000">
                      <a:alpha val="43137"/>
                    </a:srgbClr>
                  </a:outerShdw>
                </a:effectLst>
                <a:latin typeface="Frutiger LT Std 45 Light" panose="020B0402020204020204" pitchFamily="34" charset="0"/>
              </a:rPr>
              <a:t> </a:t>
            </a:r>
            <a:r>
              <a:rPr lang="en-US" sz="2600" dirty="0" err="1">
                <a:effectLst>
                  <a:outerShdw blurRad="38100" dist="38100" dir="2700000" algn="tl">
                    <a:srgbClr val="000000">
                      <a:alpha val="43137"/>
                    </a:srgbClr>
                  </a:outerShdw>
                </a:effectLst>
                <a:latin typeface="Frutiger LT Std 45 Light" panose="020B0402020204020204" pitchFamily="34" charset="0"/>
              </a:rPr>
              <a:t>realiza</a:t>
            </a:r>
            <a:r>
              <a:rPr lang="en-US" sz="2600" dirty="0">
                <a:effectLst>
                  <a:outerShdw blurRad="38100" dist="38100" dir="2700000" algn="tl">
                    <a:srgbClr val="000000">
                      <a:alpha val="43137"/>
                    </a:srgbClr>
                  </a:outerShdw>
                </a:effectLst>
                <a:latin typeface="Frutiger LT Std 45 Light" panose="020B0402020204020204" pitchFamily="34" charset="0"/>
              </a:rPr>
              <a:t> el </a:t>
            </a:r>
            <a:r>
              <a:rPr lang="en-US" sz="2600" dirty="0" err="1">
                <a:effectLst>
                  <a:outerShdw blurRad="38100" dist="38100" dir="2700000" algn="tl">
                    <a:srgbClr val="000000">
                      <a:alpha val="43137"/>
                    </a:srgbClr>
                  </a:outerShdw>
                </a:effectLst>
                <a:latin typeface="Frutiger LT Std 45 Light" panose="020B0402020204020204" pitchFamily="34" charset="0"/>
              </a:rPr>
              <a:t>estudio</a:t>
            </a:r>
            <a:r>
              <a:rPr lang="en-US" sz="2600" dirty="0">
                <a:effectLst>
                  <a:outerShdw blurRad="38100" dist="38100" dir="2700000" algn="tl">
                    <a:srgbClr val="000000">
                      <a:alpha val="43137"/>
                    </a:srgbClr>
                  </a:outerShdw>
                </a:effectLst>
                <a:latin typeface="Frutiger LT Std 45 Light" panose="020B0402020204020204" pitchFamily="34" charset="0"/>
              </a:rPr>
              <a:t> el </a:t>
            </a:r>
            <a:r>
              <a:rPr lang="en-US" sz="2600" dirty="0" err="1">
                <a:effectLst>
                  <a:outerShdw blurRad="38100" dist="38100" dir="2700000" algn="tl">
                    <a:srgbClr val="000000">
                      <a:alpha val="43137"/>
                    </a:srgbClr>
                  </a:outerShdw>
                </a:effectLst>
                <a:latin typeface="Frutiger LT Std 45 Light" panose="020B0402020204020204" pitchFamily="34" charset="0"/>
              </a:rPr>
              <a:t>Servicio</a:t>
            </a:r>
            <a:r>
              <a:rPr lang="en-US" sz="2600" dirty="0">
                <a:effectLst>
                  <a:outerShdw blurRad="38100" dist="38100" dir="2700000" algn="tl">
                    <a:srgbClr val="000000">
                      <a:alpha val="43137"/>
                    </a:srgbClr>
                  </a:outerShdw>
                </a:effectLst>
                <a:latin typeface="Frutiger LT Std 45 Light" panose="020B0402020204020204" pitchFamily="34" charset="0"/>
              </a:rPr>
              <a:t> de </a:t>
            </a:r>
            <a:r>
              <a:rPr lang="en-US" sz="2600" dirty="0" err="1">
                <a:effectLst>
                  <a:outerShdw blurRad="38100" dist="38100" dir="2700000" algn="tl">
                    <a:srgbClr val="000000">
                      <a:alpha val="43137"/>
                    </a:srgbClr>
                  </a:outerShdw>
                </a:effectLst>
                <a:latin typeface="Frutiger LT Std 45 Light" panose="020B0402020204020204" pitchFamily="34" charset="0"/>
              </a:rPr>
              <a:t>Parques</a:t>
            </a:r>
            <a:r>
              <a:rPr lang="en-US" sz="2600" dirty="0">
                <a:effectLst>
                  <a:outerShdw blurRad="38100" dist="38100" dir="2700000" algn="tl">
                    <a:srgbClr val="000000">
                      <a:alpha val="43137"/>
                    </a:srgbClr>
                  </a:outerShdw>
                </a:effectLst>
                <a:latin typeface="Frutiger LT Std 45 Light" panose="020B0402020204020204" pitchFamily="34" charset="0"/>
              </a:rPr>
              <a:t> </a:t>
            </a:r>
            <a:r>
              <a:rPr lang="en-US" sz="2600" dirty="0" err="1">
                <a:effectLst>
                  <a:outerShdw blurRad="38100" dist="38100" dir="2700000" algn="tl">
                    <a:srgbClr val="000000">
                      <a:alpha val="43137"/>
                    </a:srgbClr>
                  </a:outerShdw>
                </a:effectLst>
                <a:latin typeface="Frutiger LT Std 45 Light" panose="020B0402020204020204" pitchFamily="34" charset="0"/>
              </a:rPr>
              <a:t>Nacionales</a:t>
            </a:r>
            <a:r>
              <a:rPr lang="en-US" altLang="en-US" sz="2600" dirty="0">
                <a:effectLst>
                  <a:outerShdw blurRad="38100" dist="38100" dir="2700000" algn="tl">
                    <a:srgbClr val="000000">
                      <a:alpha val="43137"/>
                    </a:srgbClr>
                  </a:outerShdw>
                </a:effectLst>
                <a:latin typeface="Frutiger LT Std 45 Light" panose="020B0402020204020204" pitchFamily="34" charset="0"/>
              </a:rPr>
              <a:t>? ¿</a:t>
            </a:r>
            <a:r>
              <a:rPr lang="en-US" altLang="en-US" sz="2600" dirty="0" err="1">
                <a:effectLst>
                  <a:outerShdw blurRad="38100" dist="38100" dir="2700000" algn="tl">
                    <a:srgbClr val="000000">
                      <a:alpha val="43137"/>
                    </a:srgbClr>
                  </a:outerShdw>
                </a:effectLst>
                <a:latin typeface="Frutiger LT Std 45 Light" panose="020B0402020204020204" pitchFamily="34" charset="0"/>
              </a:rPr>
              <a:t>Cómo</a:t>
            </a:r>
            <a:r>
              <a:rPr lang="en-US" altLang="en-US" sz="2600" dirty="0">
                <a:effectLst>
                  <a:outerShdw blurRad="38100" dist="38100" dir="2700000" algn="tl">
                    <a:srgbClr val="000000">
                      <a:alpha val="43137"/>
                    </a:srgbClr>
                  </a:outerShdw>
                </a:effectLst>
                <a:latin typeface="Frutiger LT Std 45 Light" panose="020B0402020204020204" pitchFamily="34" charset="0"/>
              </a:rPr>
              <a:t> se </a:t>
            </a:r>
            <a:r>
              <a:rPr lang="en-US" altLang="en-US" sz="2600" dirty="0" err="1">
                <a:effectLst>
                  <a:outerShdw blurRad="38100" dist="38100" dir="2700000" algn="tl">
                    <a:srgbClr val="000000">
                      <a:alpha val="43137"/>
                    </a:srgbClr>
                  </a:outerShdw>
                </a:effectLst>
                <a:latin typeface="Frutiger LT Std 45 Light" panose="020B0402020204020204" pitchFamily="34" charset="0"/>
              </a:rPr>
              <a:t>evalúa</a:t>
            </a:r>
            <a:r>
              <a:rPr lang="en-US" altLang="en-US" sz="2600" dirty="0">
                <a:effectLst>
                  <a:outerShdw blurRad="38100" dist="38100" dir="2700000" algn="tl">
                    <a:srgbClr val="000000">
                      <a:alpha val="43137"/>
                    </a:srgbClr>
                  </a:outerShdw>
                </a:effectLst>
                <a:latin typeface="Frutiger LT Std 45 Light" panose="020B0402020204020204" pitchFamily="34" charset="0"/>
              </a:rPr>
              <a:t> la </a:t>
            </a:r>
            <a:r>
              <a:rPr lang="en-US" altLang="en-US" sz="2600" dirty="0" err="1">
                <a:effectLst>
                  <a:outerShdw blurRad="38100" dist="38100" dir="2700000" algn="tl">
                    <a:srgbClr val="000000">
                      <a:alpha val="43137"/>
                    </a:srgbClr>
                  </a:outerShdw>
                </a:effectLst>
                <a:latin typeface="Frutiger LT Std 45 Light" panose="020B0402020204020204" pitchFamily="34" charset="0"/>
              </a:rPr>
              <a:t>ruta</a:t>
            </a:r>
            <a:r>
              <a:rPr lang="en-US" altLang="en-US" sz="2600" dirty="0">
                <a:effectLst>
                  <a:outerShdw blurRad="38100" dist="38100" dir="2700000" algn="tl">
                    <a:srgbClr val="000000">
                      <a:alpha val="43137"/>
                    </a:srgbClr>
                  </a:outerShdw>
                </a:effectLst>
                <a:latin typeface="Frutiger LT Std 45 Light" panose="020B0402020204020204" pitchFamily="34" charset="0"/>
              </a:rPr>
              <a:t>?  </a:t>
            </a:r>
          </a:p>
          <a:p>
            <a:pPr eaLnBrk="1" hangingPunct="1">
              <a:spcAft>
                <a:spcPts val="600"/>
              </a:spcAft>
              <a:buClr>
                <a:schemeClr val="tx1"/>
              </a:buClr>
              <a:buSzPct val="82000"/>
              <a:buFont typeface="Arial" panose="020B0604020202020204" pitchFamily="34" charset="0"/>
              <a:buChar char="•"/>
              <a:defRPr/>
            </a:pPr>
            <a:endParaRPr lang="en-US" altLang="en-US" sz="2600" dirty="0">
              <a:effectLst>
                <a:outerShdw blurRad="38100" dist="38100" dir="2700000" algn="tl">
                  <a:srgbClr val="000000">
                    <a:alpha val="43137"/>
                  </a:srgbClr>
                </a:outerShdw>
              </a:effectLst>
              <a:latin typeface="Frutiger LT Std 45 Light" panose="020B0402020204020204" pitchFamily="34" charset="0"/>
            </a:endParaRPr>
          </a:p>
          <a:p>
            <a:pPr eaLnBrk="1" hangingPunct="1">
              <a:spcAft>
                <a:spcPts val="600"/>
              </a:spcAft>
              <a:buClr>
                <a:schemeClr val="tx1"/>
              </a:buClr>
              <a:buSzPct val="175000"/>
              <a:buFont typeface="Arial" panose="020B0604020202020204" pitchFamily="34" charset="0"/>
              <a:buChar char="•"/>
              <a:defRPr/>
            </a:pPr>
            <a:r>
              <a:rPr lang="en-US" altLang="en-US" sz="2600" dirty="0">
                <a:effectLst>
                  <a:outerShdw blurRad="38100" dist="38100" dir="2700000" algn="tl">
                    <a:srgbClr val="000000">
                      <a:alpha val="43137"/>
                    </a:srgbClr>
                  </a:outerShdw>
                </a:effectLst>
                <a:latin typeface="Frutiger LT Std 45 Light" panose="020B0402020204020204" pitchFamily="34" charset="0"/>
              </a:rPr>
              <a:t>¿</a:t>
            </a:r>
            <a:r>
              <a:rPr lang="en-US" altLang="en-US" sz="2600" dirty="0" err="1">
                <a:effectLst>
                  <a:outerShdw blurRad="38100" dist="38100" dir="2700000" algn="tl">
                    <a:srgbClr val="000000">
                      <a:alpha val="43137"/>
                    </a:srgbClr>
                  </a:outerShdw>
                </a:effectLst>
                <a:latin typeface="Frutiger LT Std 45 Light" panose="020B0402020204020204" pitchFamily="34" charset="0"/>
              </a:rPr>
              <a:t>Quién</a:t>
            </a:r>
            <a:r>
              <a:rPr lang="en-US" altLang="en-US" sz="2600" dirty="0">
                <a:effectLst>
                  <a:outerShdw blurRad="38100" dist="38100" dir="2700000" algn="tl">
                    <a:srgbClr val="000000">
                      <a:alpha val="43137"/>
                    </a:srgbClr>
                  </a:outerShdw>
                </a:effectLst>
                <a:latin typeface="Frutiger LT Std 45 Light" panose="020B0402020204020204" pitchFamily="34" charset="0"/>
              </a:rPr>
              <a:t> decide </a:t>
            </a:r>
            <a:r>
              <a:rPr lang="en-US" altLang="en-US" sz="2600" dirty="0" err="1">
                <a:effectLst>
                  <a:outerShdw blurRad="38100" dist="38100" dir="2700000" algn="tl">
                    <a:srgbClr val="000000">
                      <a:alpha val="43137"/>
                    </a:srgbClr>
                  </a:outerShdw>
                </a:effectLst>
                <a:latin typeface="Frutiger LT Std 45 Light" panose="020B0402020204020204" pitchFamily="34" charset="0"/>
              </a:rPr>
              <a:t>si</a:t>
            </a:r>
            <a:r>
              <a:rPr lang="en-US" altLang="en-US" sz="2600" dirty="0">
                <a:effectLst>
                  <a:outerShdw blurRad="38100" dist="38100" dir="2700000" algn="tl">
                    <a:srgbClr val="000000">
                      <a:alpha val="43137"/>
                    </a:srgbClr>
                  </a:outerShdw>
                </a:effectLst>
                <a:latin typeface="Frutiger LT Std 45 Light" panose="020B0402020204020204" pitchFamily="34" charset="0"/>
              </a:rPr>
              <a:t> el </a:t>
            </a:r>
            <a:r>
              <a:rPr lang="en-US" altLang="en-US" sz="2600" dirty="0" err="1">
                <a:effectLst>
                  <a:outerShdw blurRad="38100" dist="38100" dir="2700000" algn="tl">
                    <a:srgbClr val="000000">
                      <a:alpha val="43137"/>
                    </a:srgbClr>
                  </a:outerShdw>
                </a:effectLst>
                <a:latin typeface="Frutiger LT Std 45 Light" panose="020B0402020204020204" pitchFamily="34" charset="0"/>
              </a:rPr>
              <a:t>Sendero</a:t>
            </a:r>
            <a:r>
              <a:rPr lang="en-US" altLang="en-US" sz="2600" dirty="0">
                <a:effectLst>
                  <a:outerShdw blurRad="38100" dist="38100" dir="2700000" algn="tl">
                    <a:srgbClr val="000000">
                      <a:alpha val="43137"/>
                    </a:srgbClr>
                  </a:outerShdw>
                </a:effectLst>
                <a:latin typeface="Frutiger LT Std 45 Light" panose="020B0402020204020204" pitchFamily="34" charset="0"/>
              </a:rPr>
              <a:t> Pike se </a:t>
            </a:r>
            <a:r>
              <a:rPr lang="en-US" altLang="en-US" sz="2600" dirty="0" err="1">
                <a:effectLst>
                  <a:outerShdw blurRad="38100" dist="38100" dir="2700000" algn="tl">
                    <a:srgbClr val="000000">
                      <a:alpha val="43137"/>
                    </a:srgbClr>
                  </a:outerShdw>
                </a:effectLst>
                <a:latin typeface="Frutiger LT Std 45 Light" panose="020B0402020204020204" pitchFamily="34" charset="0"/>
              </a:rPr>
              <a:t>designa</a:t>
            </a:r>
            <a:r>
              <a:rPr lang="en-US" altLang="en-US" sz="2600" dirty="0">
                <a:effectLst>
                  <a:outerShdw blurRad="38100" dist="38100" dir="2700000" algn="tl">
                    <a:srgbClr val="000000">
                      <a:alpha val="43137"/>
                    </a:srgbClr>
                  </a:outerShdw>
                </a:effectLst>
                <a:latin typeface="Frutiger LT Std 45 Light" panose="020B0402020204020204" pitchFamily="34" charset="0"/>
              </a:rPr>
              <a:t> </a:t>
            </a:r>
            <a:r>
              <a:rPr lang="en-US" altLang="en-US" sz="2600" dirty="0" err="1">
                <a:effectLst>
                  <a:outerShdw blurRad="38100" dist="38100" dir="2700000" algn="tl">
                    <a:srgbClr val="000000">
                      <a:alpha val="43137"/>
                    </a:srgbClr>
                  </a:outerShdw>
                </a:effectLst>
                <a:latin typeface="Frutiger LT Std 45 Light" panose="020B0402020204020204" pitchFamily="34" charset="0"/>
              </a:rPr>
              <a:t>como</a:t>
            </a:r>
            <a:r>
              <a:rPr lang="en-US" altLang="en-US" sz="2600" dirty="0">
                <a:effectLst>
                  <a:outerShdw blurRad="38100" dist="38100" dir="2700000" algn="tl">
                    <a:srgbClr val="000000">
                      <a:alpha val="43137"/>
                    </a:srgbClr>
                  </a:outerShdw>
                </a:effectLst>
                <a:latin typeface="Frutiger LT Std 45 Light" panose="020B0402020204020204" pitchFamily="34" charset="0"/>
              </a:rPr>
              <a:t> un </a:t>
            </a:r>
            <a:r>
              <a:rPr lang="en-US" altLang="en-US" sz="2600" dirty="0" err="1">
                <a:effectLst>
                  <a:outerShdw blurRad="38100" dist="38100" dir="2700000" algn="tl">
                    <a:srgbClr val="000000">
                      <a:alpha val="43137"/>
                    </a:srgbClr>
                  </a:outerShdw>
                </a:effectLst>
                <a:latin typeface="Frutiger LT Std 45 Light" panose="020B0402020204020204" pitchFamily="34" charset="0"/>
              </a:rPr>
              <a:t>sendero</a:t>
            </a:r>
            <a:r>
              <a:rPr lang="en-US" altLang="en-US" sz="2600" dirty="0">
                <a:effectLst>
                  <a:outerShdw blurRad="38100" dist="38100" dir="2700000" algn="tl">
                    <a:srgbClr val="000000">
                      <a:alpha val="43137"/>
                    </a:srgbClr>
                  </a:outerShdw>
                </a:effectLst>
                <a:latin typeface="Frutiger LT Std 45 Light" panose="020B0402020204020204" pitchFamily="34" charset="0"/>
              </a:rPr>
              <a:t> </a:t>
            </a:r>
            <a:r>
              <a:rPr lang="en-US" altLang="en-US" sz="2600" dirty="0" err="1">
                <a:effectLst>
                  <a:outerShdw blurRad="38100" dist="38100" dir="2700000" algn="tl">
                    <a:srgbClr val="000000">
                      <a:alpha val="43137"/>
                    </a:srgbClr>
                  </a:outerShdw>
                </a:effectLst>
                <a:latin typeface="Frutiger LT Std 45 Light" panose="020B0402020204020204" pitchFamily="34" charset="0"/>
              </a:rPr>
              <a:t>histórico</a:t>
            </a:r>
            <a:r>
              <a:rPr lang="en-US" altLang="en-US" sz="2600" dirty="0">
                <a:effectLst>
                  <a:outerShdw blurRad="38100" dist="38100" dir="2700000" algn="tl">
                    <a:srgbClr val="000000">
                      <a:alpha val="43137"/>
                    </a:srgbClr>
                  </a:outerShdw>
                </a:effectLst>
                <a:latin typeface="Frutiger LT Std 45 Light" panose="020B0402020204020204" pitchFamily="34" charset="0"/>
              </a:rPr>
              <a:t> </a:t>
            </a:r>
            <a:r>
              <a:rPr lang="en-US" altLang="en-US" sz="2600" dirty="0" err="1">
                <a:effectLst>
                  <a:outerShdw blurRad="38100" dist="38100" dir="2700000" algn="tl">
                    <a:srgbClr val="000000">
                      <a:alpha val="43137"/>
                    </a:srgbClr>
                  </a:outerShdw>
                </a:effectLst>
                <a:latin typeface="Frutiger LT Std 45 Light" panose="020B0402020204020204" pitchFamily="34" charset="0"/>
              </a:rPr>
              <a:t>nacional</a:t>
            </a:r>
            <a:r>
              <a:rPr lang="en-US" altLang="en-US" sz="2600" dirty="0">
                <a:effectLst>
                  <a:outerShdw blurRad="38100" dist="38100" dir="2700000" algn="tl">
                    <a:srgbClr val="000000">
                      <a:alpha val="43137"/>
                    </a:srgbClr>
                  </a:outerShdw>
                </a:effectLst>
                <a:latin typeface="Frutiger LT Std 45 Light" panose="020B0402020204020204" pitchFamily="34" charset="0"/>
              </a:rPr>
              <a:t>?</a:t>
            </a:r>
          </a:p>
          <a:p>
            <a:pPr eaLnBrk="1" hangingPunct="1">
              <a:spcAft>
                <a:spcPts val="600"/>
              </a:spcAft>
              <a:buClr>
                <a:schemeClr val="tx1"/>
              </a:buClr>
              <a:buSzPct val="82000"/>
              <a:buFont typeface="Arial" panose="020B0604020202020204" pitchFamily="34" charset="0"/>
              <a:buChar char="•"/>
              <a:defRPr/>
            </a:pPr>
            <a:endParaRPr lang="en-US" altLang="en-US" sz="2600" dirty="0">
              <a:effectLst>
                <a:outerShdw blurRad="38100" dist="38100" dir="2700000" algn="tl">
                  <a:srgbClr val="000000">
                    <a:alpha val="43137"/>
                  </a:srgbClr>
                </a:outerShdw>
              </a:effectLst>
              <a:latin typeface="Frutiger LT Std 45 Light" panose="020B0402020204020204" pitchFamily="34" charset="0"/>
            </a:endParaRPr>
          </a:p>
          <a:p>
            <a:pPr eaLnBrk="1" hangingPunct="1">
              <a:spcAft>
                <a:spcPts val="600"/>
              </a:spcAft>
              <a:buClr>
                <a:schemeClr val="tx1"/>
              </a:buClr>
              <a:buSzPct val="175000"/>
              <a:buFont typeface="Arial" panose="020B0604020202020204" pitchFamily="34" charset="0"/>
              <a:buChar char="•"/>
              <a:defRPr/>
            </a:pPr>
            <a:r>
              <a:rPr lang="en-US" altLang="en-US" sz="2600" dirty="0">
                <a:effectLst>
                  <a:outerShdw blurRad="38100" dist="38100" dir="2700000" algn="tl">
                    <a:srgbClr val="000000">
                      <a:alpha val="43137"/>
                    </a:srgbClr>
                  </a:outerShdw>
                </a:effectLst>
                <a:latin typeface="Frutiger LT Std 45 Light" panose="020B0402020204020204" pitchFamily="34" charset="0"/>
              </a:rPr>
              <a:t>¿</a:t>
            </a:r>
            <a:r>
              <a:rPr lang="en-US" altLang="en-US" sz="2600" dirty="0" err="1">
                <a:effectLst>
                  <a:outerShdw blurRad="38100" dist="38100" dir="2700000" algn="tl">
                    <a:srgbClr val="000000">
                      <a:alpha val="43137"/>
                    </a:srgbClr>
                  </a:outerShdw>
                </a:effectLst>
                <a:latin typeface="Frutiger LT Std 45 Light" panose="020B0402020204020204" pitchFamily="34" charset="0"/>
              </a:rPr>
              <a:t>Qué</a:t>
            </a:r>
            <a:r>
              <a:rPr lang="en-US" altLang="en-US" sz="2600" dirty="0">
                <a:effectLst>
                  <a:outerShdw blurRad="38100" dist="38100" dir="2700000" algn="tl">
                    <a:srgbClr val="000000">
                      <a:alpha val="43137"/>
                    </a:srgbClr>
                  </a:outerShdw>
                </a:effectLst>
                <a:latin typeface="Frutiger LT Std 45 Light" panose="020B0402020204020204" pitchFamily="34" charset="0"/>
              </a:rPr>
              <a:t> </a:t>
            </a:r>
            <a:r>
              <a:rPr lang="en-US" altLang="en-US" sz="2600" dirty="0" err="1">
                <a:effectLst>
                  <a:outerShdw blurRad="38100" dist="38100" dir="2700000" algn="tl">
                    <a:srgbClr val="000000">
                      <a:alpha val="43137"/>
                    </a:srgbClr>
                  </a:outerShdw>
                </a:effectLst>
                <a:latin typeface="Frutiger LT Std 45 Light" panose="020B0402020204020204" pitchFamily="34" charset="0"/>
              </a:rPr>
              <a:t>significaría</a:t>
            </a:r>
            <a:r>
              <a:rPr lang="en-US" altLang="en-US" sz="2600" dirty="0">
                <a:effectLst>
                  <a:outerShdw blurRad="38100" dist="38100" dir="2700000" algn="tl">
                    <a:srgbClr val="000000">
                      <a:alpha val="43137"/>
                    </a:srgbClr>
                  </a:outerShdw>
                </a:effectLst>
                <a:latin typeface="Frutiger LT Std 45 Light" panose="020B0402020204020204" pitchFamily="34" charset="0"/>
              </a:rPr>
              <a:t> la </a:t>
            </a:r>
            <a:r>
              <a:rPr lang="en-US" altLang="en-US" sz="2600" dirty="0" err="1">
                <a:effectLst>
                  <a:outerShdw blurRad="38100" dist="38100" dir="2700000" algn="tl">
                    <a:srgbClr val="000000">
                      <a:alpha val="43137"/>
                    </a:srgbClr>
                  </a:outerShdw>
                </a:effectLst>
                <a:latin typeface="Frutiger LT Std 45 Light" panose="020B0402020204020204" pitchFamily="34" charset="0"/>
              </a:rPr>
              <a:t>designación</a:t>
            </a:r>
            <a:r>
              <a:rPr lang="en-US" altLang="en-US" sz="2600" dirty="0">
                <a:effectLst>
                  <a:outerShdw blurRad="38100" dist="38100" dir="2700000" algn="tl">
                    <a:srgbClr val="000000">
                      <a:alpha val="43137"/>
                    </a:srgbClr>
                  </a:outerShdw>
                </a:effectLst>
                <a:latin typeface="Frutiger LT Std 45 Light" panose="020B0402020204020204" pitchFamily="34" charset="0"/>
              </a:rPr>
              <a:t> para el </a:t>
            </a:r>
            <a:r>
              <a:rPr lang="en-US" altLang="en-US" sz="2600" dirty="0" err="1">
                <a:effectLst>
                  <a:outerShdw blurRad="38100" dist="38100" dir="2700000" algn="tl">
                    <a:srgbClr val="000000">
                      <a:alpha val="43137"/>
                    </a:srgbClr>
                  </a:outerShdw>
                </a:effectLst>
                <a:latin typeface="Frutiger LT Std 45 Light" panose="020B0402020204020204" pitchFamily="34" charset="0"/>
              </a:rPr>
              <a:t>público</a:t>
            </a:r>
            <a:r>
              <a:rPr lang="en-US" altLang="en-US" sz="2600" dirty="0">
                <a:effectLst>
                  <a:outerShdw blurRad="38100" dist="38100" dir="2700000" algn="tl">
                    <a:srgbClr val="000000">
                      <a:alpha val="43137"/>
                    </a:srgbClr>
                  </a:outerShdw>
                </a:effectLst>
                <a:latin typeface="Frutiger LT Std 45 Light" panose="020B0402020204020204" pitchFamily="34" charset="0"/>
              </a:rPr>
              <a:t> y </a:t>
            </a:r>
            <a:r>
              <a:rPr lang="en-US" altLang="en-US" sz="2600" dirty="0" err="1">
                <a:effectLst>
                  <a:outerShdw blurRad="38100" dist="38100" dir="2700000" algn="tl">
                    <a:srgbClr val="000000">
                      <a:alpha val="43137"/>
                    </a:srgbClr>
                  </a:outerShdw>
                </a:effectLst>
                <a:latin typeface="Frutiger LT Std 45 Light" panose="020B0402020204020204" pitchFamily="34" charset="0"/>
              </a:rPr>
              <a:t>los</a:t>
            </a:r>
            <a:r>
              <a:rPr lang="en-US" altLang="en-US" sz="2600" dirty="0">
                <a:effectLst>
                  <a:outerShdw blurRad="38100" dist="38100" dir="2700000" algn="tl">
                    <a:srgbClr val="000000">
                      <a:alpha val="43137"/>
                    </a:srgbClr>
                  </a:outerShdw>
                </a:effectLst>
                <a:latin typeface="Frutiger LT Std 45 Light" panose="020B0402020204020204" pitchFamily="34" charset="0"/>
              </a:rPr>
              <a:t> </a:t>
            </a:r>
            <a:r>
              <a:rPr lang="en-US" altLang="en-US" sz="2600" dirty="0" err="1">
                <a:effectLst>
                  <a:outerShdw blurRad="38100" dist="38100" dir="2700000" algn="tl">
                    <a:srgbClr val="000000">
                      <a:alpha val="43137"/>
                    </a:srgbClr>
                  </a:outerShdw>
                </a:effectLst>
                <a:latin typeface="Frutiger LT Std 45 Light" panose="020B0402020204020204" pitchFamily="34" charset="0"/>
              </a:rPr>
              <a:t>propietarios</a:t>
            </a:r>
            <a:r>
              <a:rPr lang="en-US" altLang="en-US" sz="2600" dirty="0">
                <a:effectLst>
                  <a:outerShdw blurRad="38100" dist="38100" dir="2700000" algn="tl">
                    <a:srgbClr val="000000">
                      <a:alpha val="43137"/>
                    </a:srgbClr>
                  </a:outerShdw>
                </a:effectLst>
                <a:latin typeface="Frutiger LT Std 45 Light" panose="020B0402020204020204" pitchFamily="34" charset="0"/>
              </a:rPr>
              <a:t> de </a:t>
            </a:r>
            <a:r>
              <a:rPr lang="en-US" altLang="en-US" sz="2600" dirty="0" err="1">
                <a:effectLst>
                  <a:outerShdw blurRad="38100" dist="38100" dir="2700000" algn="tl">
                    <a:srgbClr val="000000">
                      <a:alpha val="43137"/>
                    </a:srgbClr>
                  </a:outerShdw>
                </a:effectLst>
                <a:latin typeface="Frutiger LT Std 45 Light" panose="020B0402020204020204" pitchFamily="34" charset="0"/>
              </a:rPr>
              <a:t>tierras</a:t>
            </a:r>
            <a:r>
              <a:rPr lang="en-US" altLang="en-US" sz="2600" dirty="0">
                <a:effectLst>
                  <a:outerShdw blurRad="38100" dist="38100" dir="2700000" algn="tl">
                    <a:srgbClr val="000000">
                      <a:alpha val="43137"/>
                    </a:srgbClr>
                  </a:outerShdw>
                </a:effectLst>
                <a:latin typeface="Frutiger LT Std 45 Light" panose="020B0402020204020204" pitchFamily="34" charset="0"/>
              </a:rPr>
              <a:t>?</a:t>
            </a:r>
          </a:p>
          <a:p>
            <a:pPr marL="0" indent="0" eaLnBrk="1" hangingPunct="1">
              <a:spcAft>
                <a:spcPts val="600"/>
              </a:spcAft>
              <a:buNone/>
              <a:defRPr/>
            </a:pPr>
            <a:endParaRPr lang="en-US" altLang="en-US" sz="2600" dirty="0">
              <a:effectLst>
                <a:outerShdw blurRad="38100" dist="38100" dir="2700000" algn="tl">
                  <a:srgbClr val="000000">
                    <a:alpha val="43137"/>
                  </a:srgbClr>
                </a:outerShdw>
              </a:effectLst>
              <a:latin typeface="Frutiger LT Std 45 Light" panose="020B0402020204020204" pitchFamily="34" charset="0"/>
            </a:endParaRPr>
          </a:p>
          <a:p>
            <a:pPr marL="857264" lvl="1" indent="-457200" eaLnBrk="1" hangingPunct="1">
              <a:buClr>
                <a:schemeClr val="tx1"/>
              </a:buClr>
              <a:buAutoNum type="arabicPeriod"/>
              <a:defRPr/>
            </a:pPr>
            <a:endParaRPr lang="en-US" altLang="en-US" sz="2400" dirty="0">
              <a:latin typeface="Frutiger LT Std 45 Light" panose="020B0402020204020204" pitchFamily="34" charset="0"/>
            </a:endParaRPr>
          </a:p>
          <a:p>
            <a:pPr marL="0" indent="0" eaLnBrk="1" hangingPunct="1">
              <a:buClr>
                <a:schemeClr val="tx1"/>
              </a:buClr>
              <a:buNone/>
              <a:defRPr/>
            </a:pPr>
            <a:endParaRPr lang="en-US" altLang="en-US" dirty="0">
              <a:latin typeface="Frutiger LT Std 45 Light" panose="020B0402020204020204" pitchFamily="34" charset="0"/>
            </a:endParaRPr>
          </a:p>
        </p:txBody>
      </p:sp>
    </p:spTree>
    <p:extLst>
      <p:ext uri="{BB962C8B-B14F-4D97-AF65-F5344CB8AC3E}">
        <p14:creationId xmlns:p14="http://schemas.microsoft.com/office/powerpoint/2010/main" val="4290282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481195" y="658779"/>
            <a:ext cx="11229610" cy="685800"/>
          </a:xfrm>
        </p:spPr>
        <p:txBody>
          <a:bodyPr/>
          <a:lstStyle/>
          <a:p>
            <a:pPr algn="ctr" eaLnBrk="1" hangingPunct="1">
              <a:spcAft>
                <a:spcPts val="600"/>
              </a:spcAft>
              <a:defRPr/>
            </a:pPr>
            <a:r>
              <a:rPr lang="en-US" altLang="en-US" dirty="0" err="1">
                <a:latin typeface="Times New Roman" panose="02020603050405020304" pitchFamily="18" charset="0"/>
                <a:cs typeface="Times New Roman" panose="02020603050405020304" pitchFamily="18" charset="0"/>
              </a:rPr>
              <a:t>Pregunta</a:t>
            </a:r>
            <a:r>
              <a:rPr lang="en-US" altLang="en-US" dirty="0">
                <a:latin typeface="Times New Roman" panose="02020603050405020304" pitchFamily="18" charset="0"/>
                <a:cs typeface="Times New Roman" panose="02020603050405020304" pitchFamily="18" charset="0"/>
              </a:rPr>
              <a:t> 1 </a:t>
            </a:r>
            <a:r>
              <a:rPr lang="en-US" altLang="en-US" dirty="0" err="1">
                <a:latin typeface="Times New Roman" panose="02020603050405020304" pitchFamily="18" charset="0"/>
                <a:cs typeface="Times New Roman" panose="02020603050405020304" pitchFamily="18" charset="0"/>
              </a:rPr>
              <a:t>proceso</a:t>
            </a:r>
            <a:r>
              <a:rPr lang="en-US" altLang="en-US" dirty="0">
                <a:latin typeface="Times New Roman" panose="02020603050405020304" pitchFamily="18" charset="0"/>
                <a:cs typeface="Times New Roman" panose="02020603050405020304" pitchFamily="18" charset="0"/>
              </a:rPr>
              <a:t> del </a:t>
            </a:r>
            <a:r>
              <a:rPr lang="en-US" altLang="en-US" dirty="0" err="1">
                <a:latin typeface="Times New Roman" panose="02020603050405020304" pitchFamily="18" charset="0"/>
                <a:cs typeface="Times New Roman" panose="02020603050405020304" pitchFamily="18" charset="0"/>
              </a:rPr>
              <a:t>estudio</a:t>
            </a:r>
            <a:r>
              <a:rPr lang="en-US" altLang="en-US" dirty="0">
                <a:latin typeface="Times New Roman" panose="02020603050405020304" pitchFamily="18" charset="0"/>
                <a:cs typeface="Times New Roman" panose="02020603050405020304" pitchFamily="18" charset="0"/>
              </a:rPr>
              <a:t> de </a:t>
            </a:r>
            <a:r>
              <a:rPr lang="en-US" altLang="en-US" dirty="0" err="1">
                <a:latin typeface="Times New Roman" panose="02020603050405020304" pitchFamily="18" charset="0"/>
                <a:cs typeface="Times New Roman" panose="02020603050405020304" pitchFamily="18" charset="0"/>
              </a:rPr>
              <a:t>viabilidad</a:t>
            </a:r>
            <a:r>
              <a:rPr lang="en-US" altLang="en-US" dirty="0">
                <a:latin typeface="Times New Roman" panose="02020603050405020304" pitchFamily="18" charset="0"/>
                <a:cs typeface="Times New Roman" panose="02020603050405020304" pitchFamily="18" charset="0"/>
              </a:rPr>
              <a:t> del </a:t>
            </a:r>
            <a:r>
              <a:rPr lang="en-US" altLang="en-US" dirty="0" err="1">
                <a:latin typeface="Times New Roman" panose="02020603050405020304" pitchFamily="18" charset="0"/>
                <a:cs typeface="Times New Roman" panose="02020603050405020304" pitchFamily="18" charset="0"/>
              </a:rPr>
              <a:t>sendero</a:t>
            </a:r>
            <a:r>
              <a:rPr lang="en-US" altLang="en-US" dirty="0">
                <a:latin typeface="Times New Roman" panose="02020603050405020304" pitchFamily="18" charset="0"/>
                <a:cs typeface="Times New Roman" panose="02020603050405020304" pitchFamily="18" charset="0"/>
              </a:rPr>
              <a:t>  </a:t>
            </a: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630198" y="1876431"/>
            <a:ext cx="10931604" cy="4981569"/>
          </a:xfrm>
        </p:spPr>
        <p:txBody>
          <a:bodyPr/>
          <a:lstStyle/>
          <a:p>
            <a:pPr eaLnBrk="1" hangingPunct="1">
              <a:spcAft>
                <a:spcPts val="600"/>
              </a:spcAft>
              <a:buClr>
                <a:schemeClr val="tx1"/>
              </a:buClr>
              <a:buSzPct val="175000"/>
              <a:buFont typeface="Arial" panose="020B0604020202020204" pitchFamily="34" charset="0"/>
              <a:buChar char="•"/>
              <a:defRPr/>
            </a:pPr>
            <a:r>
              <a:rPr lang="en-US" altLang="en-US" sz="3200" b="1" dirty="0">
                <a:effectLst>
                  <a:outerShdw blurRad="38100" dist="38100" dir="2700000" algn="tl">
                    <a:srgbClr val="000000">
                      <a:alpha val="43137"/>
                    </a:srgbClr>
                  </a:outerShdw>
                </a:effectLst>
              </a:rPr>
              <a:t> </a:t>
            </a:r>
            <a:r>
              <a:rPr lang="en-US" sz="2800" dirty="0">
                <a:effectLst>
                  <a:outerShdw blurRad="38100" dist="38100" dir="2700000" algn="tl">
                    <a:srgbClr val="000000">
                      <a:alpha val="43137"/>
                    </a:srgbClr>
                  </a:outerShdw>
                </a:effectLst>
                <a:latin typeface="Frutiger LT Std 45 Light" panose="020B0402020204020204" pitchFamily="34" charset="0"/>
              </a:rPr>
              <a:t>¿</a:t>
            </a:r>
            <a:r>
              <a:rPr lang="en-US" sz="2800" dirty="0" err="1">
                <a:effectLst>
                  <a:outerShdw blurRad="38100" dist="38100" dir="2700000" algn="tl">
                    <a:srgbClr val="000000">
                      <a:alpha val="43137"/>
                    </a:srgbClr>
                  </a:outerShdw>
                </a:effectLst>
                <a:latin typeface="Frutiger LT Std 45 Light" panose="020B0402020204020204" pitchFamily="34" charset="0"/>
              </a:rPr>
              <a:t>Cómo</a:t>
            </a:r>
            <a:r>
              <a:rPr lang="en-US" sz="2800" dirty="0">
                <a:effectLst>
                  <a:outerShdw blurRad="38100" dist="38100" dir="2700000" algn="tl">
                    <a:srgbClr val="000000">
                      <a:alpha val="43137"/>
                    </a:srgbClr>
                  </a:outerShdw>
                </a:effectLst>
                <a:latin typeface="Frutiger LT Std 45 Light" panose="020B0402020204020204" pitchFamily="34" charset="0"/>
              </a:rPr>
              <a:t> </a:t>
            </a:r>
            <a:r>
              <a:rPr lang="en-US" sz="2800" dirty="0" err="1">
                <a:effectLst>
                  <a:outerShdw blurRad="38100" dist="38100" dir="2700000" algn="tl">
                    <a:srgbClr val="000000">
                      <a:alpha val="43137"/>
                    </a:srgbClr>
                  </a:outerShdw>
                </a:effectLst>
                <a:latin typeface="Frutiger LT Std 45 Light" panose="020B0402020204020204" pitchFamily="34" charset="0"/>
              </a:rPr>
              <a:t>realiza</a:t>
            </a:r>
            <a:r>
              <a:rPr lang="en-US" sz="2800" dirty="0">
                <a:effectLst>
                  <a:outerShdw blurRad="38100" dist="38100" dir="2700000" algn="tl">
                    <a:srgbClr val="000000">
                      <a:alpha val="43137"/>
                    </a:srgbClr>
                  </a:outerShdw>
                </a:effectLst>
                <a:latin typeface="Frutiger LT Std 45 Light" panose="020B0402020204020204" pitchFamily="34" charset="0"/>
              </a:rPr>
              <a:t> el </a:t>
            </a:r>
            <a:r>
              <a:rPr lang="en-US" sz="2800" dirty="0" err="1">
                <a:effectLst>
                  <a:outerShdw blurRad="38100" dist="38100" dir="2700000" algn="tl">
                    <a:srgbClr val="000000">
                      <a:alpha val="43137"/>
                    </a:srgbClr>
                  </a:outerShdw>
                </a:effectLst>
                <a:latin typeface="Frutiger LT Std 45 Light" panose="020B0402020204020204" pitchFamily="34" charset="0"/>
              </a:rPr>
              <a:t>estudio</a:t>
            </a:r>
            <a:r>
              <a:rPr lang="en-US" sz="2800" dirty="0">
                <a:effectLst>
                  <a:outerShdw blurRad="38100" dist="38100" dir="2700000" algn="tl">
                    <a:srgbClr val="000000">
                      <a:alpha val="43137"/>
                    </a:srgbClr>
                  </a:outerShdw>
                </a:effectLst>
                <a:latin typeface="Frutiger LT Std 45 Light" panose="020B0402020204020204" pitchFamily="34" charset="0"/>
              </a:rPr>
              <a:t> el </a:t>
            </a:r>
            <a:r>
              <a:rPr lang="en-US" sz="2800" dirty="0" err="1">
                <a:effectLst>
                  <a:outerShdw blurRad="38100" dist="38100" dir="2700000" algn="tl">
                    <a:srgbClr val="000000">
                      <a:alpha val="43137"/>
                    </a:srgbClr>
                  </a:outerShdw>
                </a:effectLst>
                <a:latin typeface="Frutiger LT Std 45 Light" panose="020B0402020204020204" pitchFamily="34" charset="0"/>
              </a:rPr>
              <a:t>Servicio</a:t>
            </a:r>
            <a:r>
              <a:rPr lang="en-US" sz="2800" dirty="0">
                <a:effectLst>
                  <a:outerShdw blurRad="38100" dist="38100" dir="2700000" algn="tl">
                    <a:srgbClr val="000000">
                      <a:alpha val="43137"/>
                    </a:srgbClr>
                  </a:outerShdw>
                </a:effectLst>
                <a:latin typeface="Frutiger LT Std 45 Light" panose="020B0402020204020204" pitchFamily="34" charset="0"/>
              </a:rPr>
              <a:t> de </a:t>
            </a:r>
            <a:r>
              <a:rPr lang="en-US" sz="2800" dirty="0" err="1">
                <a:effectLst>
                  <a:outerShdw blurRad="38100" dist="38100" dir="2700000" algn="tl">
                    <a:srgbClr val="000000">
                      <a:alpha val="43137"/>
                    </a:srgbClr>
                  </a:outerShdw>
                </a:effectLst>
                <a:latin typeface="Frutiger LT Std 45 Light" panose="020B0402020204020204" pitchFamily="34" charset="0"/>
              </a:rPr>
              <a:t>Parques</a:t>
            </a:r>
            <a:r>
              <a:rPr lang="en-US" sz="2800" dirty="0">
                <a:effectLst>
                  <a:outerShdw blurRad="38100" dist="38100" dir="2700000" algn="tl">
                    <a:srgbClr val="000000">
                      <a:alpha val="43137"/>
                    </a:srgbClr>
                  </a:outerShdw>
                </a:effectLst>
                <a:latin typeface="Frutiger LT Std 45 Light" panose="020B0402020204020204" pitchFamily="34" charset="0"/>
              </a:rPr>
              <a:t> </a:t>
            </a:r>
            <a:r>
              <a:rPr lang="en-US" sz="2800" dirty="0" err="1">
                <a:effectLst>
                  <a:outerShdw blurRad="38100" dist="38100" dir="2700000" algn="tl">
                    <a:srgbClr val="000000">
                      <a:alpha val="43137"/>
                    </a:srgbClr>
                  </a:outerShdw>
                </a:effectLst>
                <a:latin typeface="Frutiger LT Std 45 Light" panose="020B0402020204020204" pitchFamily="34" charset="0"/>
              </a:rPr>
              <a:t>Nacionales</a:t>
            </a:r>
            <a:r>
              <a:rPr lang="en-US" altLang="en-US" sz="2800" dirty="0">
                <a:effectLst>
                  <a:outerShdw blurRad="38100" dist="38100" dir="2700000" algn="tl">
                    <a:srgbClr val="000000">
                      <a:alpha val="43137"/>
                    </a:srgbClr>
                  </a:outerShdw>
                </a:effectLst>
                <a:latin typeface="Frutiger LT Std 45 Light" panose="020B0402020204020204" pitchFamily="34" charset="0"/>
              </a:rPr>
              <a:t>? ¿</a:t>
            </a:r>
            <a:r>
              <a:rPr lang="en-US" altLang="en-US" sz="2800" dirty="0" err="1">
                <a:effectLst>
                  <a:outerShdw blurRad="38100" dist="38100" dir="2700000" algn="tl">
                    <a:srgbClr val="000000">
                      <a:alpha val="43137"/>
                    </a:srgbClr>
                  </a:outerShdw>
                </a:effectLst>
                <a:latin typeface="Frutiger LT Std 45 Light" panose="020B0402020204020204" pitchFamily="34" charset="0"/>
              </a:rPr>
              <a:t>Cómo</a:t>
            </a:r>
            <a:r>
              <a:rPr lang="en-US" altLang="en-US" sz="2800" dirty="0">
                <a:effectLst>
                  <a:outerShdw blurRad="38100" dist="38100" dir="2700000" algn="tl">
                    <a:srgbClr val="000000">
                      <a:alpha val="43137"/>
                    </a:srgbClr>
                  </a:outerShdw>
                </a:effectLst>
                <a:latin typeface="Frutiger LT Std 45 Light" panose="020B0402020204020204" pitchFamily="34" charset="0"/>
              </a:rPr>
              <a:t> se </a:t>
            </a:r>
            <a:r>
              <a:rPr lang="en-US" altLang="en-US" sz="2800" dirty="0" err="1">
                <a:effectLst>
                  <a:outerShdw blurRad="38100" dist="38100" dir="2700000" algn="tl">
                    <a:srgbClr val="000000">
                      <a:alpha val="43137"/>
                    </a:srgbClr>
                  </a:outerShdw>
                </a:effectLst>
                <a:latin typeface="Frutiger LT Std 45 Light" panose="020B0402020204020204" pitchFamily="34" charset="0"/>
              </a:rPr>
              <a:t>evalúa</a:t>
            </a:r>
            <a:r>
              <a:rPr lang="en-US" altLang="en-US" sz="2800" dirty="0">
                <a:effectLst>
                  <a:outerShdw blurRad="38100" dist="38100" dir="2700000" algn="tl">
                    <a:srgbClr val="000000">
                      <a:alpha val="43137"/>
                    </a:srgbClr>
                  </a:outerShdw>
                </a:effectLst>
                <a:latin typeface="Frutiger LT Std 45 Light" panose="020B0402020204020204" pitchFamily="34" charset="0"/>
              </a:rPr>
              <a:t> la </a:t>
            </a:r>
            <a:r>
              <a:rPr lang="en-US" altLang="en-US" sz="2800" dirty="0" err="1">
                <a:effectLst>
                  <a:outerShdw blurRad="38100" dist="38100" dir="2700000" algn="tl">
                    <a:srgbClr val="000000">
                      <a:alpha val="43137"/>
                    </a:srgbClr>
                  </a:outerShdw>
                </a:effectLst>
                <a:latin typeface="Frutiger LT Std 45 Light" panose="020B0402020204020204" pitchFamily="34" charset="0"/>
              </a:rPr>
              <a:t>ruta</a:t>
            </a:r>
            <a:r>
              <a:rPr lang="en-US" altLang="en-US" sz="2800" dirty="0">
                <a:effectLst>
                  <a:outerShdw blurRad="38100" dist="38100" dir="2700000" algn="tl">
                    <a:srgbClr val="000000">
                      <a:alpha val="43137"/>
                    </a:srgbClr>
                  </a:outerShdw>
                </a:effectLst>
                <a:latin typeface="Frutiger LT Std 45 Light" panose="020B0402020204020204" pitchFamily="34" charset="0"/>
              </a:rPr>
              <a:t>?</a:t>
            </a:r>
          </a:p>
          <a:p>
            <a:pPr marL="0" indent="0" eaLnBrk="1" hangingPunct="1">
              <a:spcAft>
                <a:spcPts val="600"/>
              </a:spcAft>
              <a:buNone/>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marL="857264" lvl="1" indent="-457200" eaLnBrk="1" hangingPunct="1">
              <a:buClr>
                <a:schemeClr val="tx1"/>
              </a:buClr>
              <a:buAutoNum type="arabicPeriod"/>
              <a:defRPr/>
            </a:pPr>
            <a:endParaRPr lang="en-US" altLang="en-US" sz="2400" dirty="0">
              <a:latin typeface="Frutiger LT Std 45 Light" panose="020B0402020204020204" pitchFamily="34" charset="0"/>
            </a:endParaRPr>
          </a:p>
          <a:p>
            <a:pPr marL="457200" indent="-457200" eaLnBrk="1" hangingPunct="1">
              <a:buClr>
                <a:schemeClr val="tx1"/>
              </a:buClr>
              <a:buAutoNum type="arabicPeriod"/>
              <a:defRPr/>
            </a:pPr>
            <a:endParaRPr lang="en-US" altLang="en-US" dirty="0">
              <a:latin typeface="Frutiger LT Std 45 Light" panose="020B0402020204020204" pitchFamily="34" charset="0"/>
            </a:endParaRPr>
          </a:p>
        </p:txBody>
      </p:sp>
    </p:spTree>
    <p:extLst>
      <p:ext uri="{BB962C8B-B14F-4D97-AF65-F5344CB8AC3E}">
        <p14:creationId xmlns:p14="http://schemas.microsoft.com/office/powerpoint/2010/main" val="19165783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630198" y="811827"/>
            <a:ext cx="10371785" cy="685800"/>
          </a:xfrm>
        </p:spPr>
        <p:txBody>
          <a:bodyPr/>
          <a:lstStyle/>
          <a:p>
            <a:pPr eaLnBrk="1" hangingPunct="1">
              <a:spcAft>
                <a:spcPts val="600"/>
              </a:spcAft>
              <a:defRPr/>
            </a:pPr>
            <a:r>
              <a:rPr lang="en-US" altLang="en-US" dirty="0" err="1">
                <a:latin typeface="Times New Roman" panose="02020603050405020304" pitchFamily="18" charset="0"/>
                <a:cs typeface="Times New Roman" panose="02020603050405020304" pitchFamily="18" charset="0"/>
              </a:rPr>
              <a:t>Continuación</a:t>
            </a:r>
            <a:r>
              <a:rPr lang="en-US" altLang="en-US" dirty="0">
                <a:latin typeface="Times New Roman" panose="02020603050405020304" pitchFamily="18" charset="0"/>
                <a:cs typeface="Times New Roman" panose="02020603050405020304" pitchFamily="18" charset="0"/>
              </a:rPr>
              <a:t> de la </a:t>
            </a:r>
            <a:r>
              <a:rPr lang="en-US" altLang="en-US" dirty="0" err="1">
                <a:latin typeface="Times New Roman" panose="02020603050405020304" pitchFamily="18" charset="0"/>
                <a:cs typeface="Times New Roman" panose="02020603050405020304" pitchFamily="18" charset="0"/>
              </a:rPr>
              <a:t>pregunta</a:t>
            </a:r>
            <a:r>
              <a:rPr lang="en-US" altLang="en-US" dirty="0">
                <a:latin typeface="Times New Roman" panose="02020603050405020304" pitchFamily="18" charset="0"/>
                <a:cs typeface="Times New Roman" panose="02020603050405020304" pitchFamily="18" charset="0"/>
              </a:rPr>
              <a:t> 1 </a:t>
            </a:r>
            <a:r>
              <a:rPr lang="en-US" altLang="en-US" dirty="0" err="1">
                <a:latin typeface="Times New Roman" panose="02020603050405020304" pitchFamily="18" charset="0"/>
                <a:cs typeface="Times New Roman" panose="02020603050405020304" pitchFamily="18" charset="0"/>
              </a:rPr>
              <a:t>proceso</a:t>
            </a:r>
            <a:r>
              <a:rPr lang="en-US" altLang="en-US" dirty="0">
                <a:latin typeface="Times New Roman" panose="02020603050405020304" pitchFamily="18" charset="0"/>
                <a:cs typeface="Times New Roman" panose="02020603050405020304" pitchFamily="18" charset="0"/>
              </a:rPr>
              <a:t> del </a:t>
            </a:r>
            <a:r>
              <a:rPr lang="en-US" altLang="en-US" dirty="0" err="1">
                <a:latin typeface="Times New Roman" panose="02020603050405020304" pitchFamily="18" charset="0"/>
                <a:cs typeface="Times New Roman" panose="02020603050405020304" pitchFamily="18" charset="0"/>
              </a:rPr>
              <a:t>estudio</a:t>
            </a:r>
            <a:r>
              <a:rPr lang="en-US" altLang="en-US" dirty="0">
                <a:latin typeface="Times New Roman" panose="02020603050405020304" pitchFamily="18" charset="0"/>
                <a:cs typeface="Times New Roman" panose="02020603050405020304" pitchFamily="18" charset="0"/>
              </a:rPr>
              <a:t> de </a:t>
            </a:r>
            <a:r>
              <a:rPr lang="en-US" altLang="en-US" dirty="0" err="1">
                <a:latin typeface="Times New Roman" panose="02020603050405020304" pitchFamily="18" charset="0"/>
                <a:cs typeface="Times New Roman" panose="02020603050405020304" pitchFamily="18" charset="0"/>
              </a:rPr>
              <a:t>viabilidad</a:t>
            </a:r>
            <a:r>
              <a:rPr lang="en-US" altLang="en-US" dirty="0">
                <a:latin typeface="Times New Roman" panose="02020603050405020304" pitchFamily="18" charset="0"/>
                <a:cs typeface="Times New Roman" panose="02020603050405020304" pitchFamily="18" charset="0"/>
              </a:rPr>
              <a:t> del </a:t>
            </a:r>
            <a:r>
              <a:rPr lang="en-US" altLang="en-US" dirty="0" err="1">
                <a:latin typeface="Times New Roman" panose="02020603050405020304" pitchFamily="18" charset="0"/>
                <a:cs typeface="Times New Roman" panose="02020603050405020304" pitchFamily="18" charset="0"/>
              </a:rPr>
              <a:t>sendero</a:t>
            </a:r>
            <a:r>
              <a:rPr lang="en-US" altLang="en-US" dirty="0">
                <a:latin typeface="Times New Roman" panose="02020603050405020304" pitchFamily="18" charset="0"/>
                <a:cs typeface="Times New Roman" panose="02020603050405020304" pitchFamily="18" charset="0"/>
              </a:rPr>
              <a:t> </a:t>
            </a: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630198" y="1876431"/>
            <a:ext cx="10931604" cy="4981569"/>
          </a:xfrm>
        </p:spPr>
        <p:txBody>
          <a:bodyPr/>
          <a:lstStyle/>
          <a:p>
            <a:pPr eaLnBrk="1" hangingPunct="1">
              <a:spcAft>
                <a:spcPts val="600"/>
              </a:spcAft>
              <a:buClr>
                <a:schemeClr val="tx1"/>
              </a:buClr>
              <a:buSzPct val="175000"/>
              <a:buFont typeface="Arial" panose="020B0604020202020204" pitchFamily="34" charset="0"/>
              <a:buChar char="•"/>
              <a:defRPr/>
            </a:pPr>
            <a:r>
              <a:rPr lang="en-US" altLang="en-US" sz="3200" b="1" dirty="0">
                <a:effectLst>
                  <a:outerShdw blurRad="38100" dist="38100" dir="2700000" algn="tl">
                    <a:srgbClr val="000000">
                      <a:alpha val="43137"/>
                    </a:srgbClr>
                  </a:outerShdw>
                </a:effectLst>
              </a:rPr>
              <a:t> </a:t>
            </a:r>
            <a:r>
              <a:rPr lang="en-US" sz="2800" dirty="0">
                <a:effectLst>
                  <a:outerShdw blurRad="38100" dist="38100" dir="2700000" algn="tl">
                    <a:srgbClr val="000000">
                      <a:alpha val="43137"/>
                    </a:srgbClr>
                  </a:outerShdw>
                </a:effectLst>
                <a:latin typeface="Frutiger LT Std 45 Light" panose="020B0402020204020204" pitchFamily="34" charset="0"/>
              </a:rPr>
              <a:t>¿</a:t>
            </a:r>
            <a:r>
              <a:rPr lang="en-US" sz="2800" dirty="0" err="1">
                <a:effectLst>
                  <a:outerShdw blurRad="38100" dist="38100" dir="2700000" algn="tl">
                    <a:srgbClr val="000000">
                      <a:alpha val="43137"/>
                    </a:srgbClr>
                  </a:outerShdw>
                </a:effectLst>
                <a:latin typeface="Frutiger LT Std 45 Light" panose="020B0402020204020204" pitchFamily="34" charset="0"/>
              </a:rPr>
              <a:t>Cómo</a:t>
            </a:r>
            <a:r>
              <a:rPr lang="en-US" sz="2800" dirty="0">
                <a:effectLst>
                  <a:outerShdw blurRad="38100" dist="38100" dir="2700000" algn="tl">
                    <a:srgbClr val="000000">
                      <a:alpha val="43137"/>
                    </a:srgbClr>
                  </a:outerShdw>
                </a:effectLst>
                <a:latin typeface="Frutiger LT Std 45 Light" panose="020B0402020204020204" pitchFamily="34" charset="0"/>
              </a:rPr>
              <a:t> </a:t>
            </a:r>
            <a:r>
              <a:rPr lang="en-US" sz="2800" dirty="0" err="1">
                <a:effectLst>
                  <a:outerShdw blurRad="38100" dist="38100" dir="2700000" algn="tl">
                    <a:srgbClr val="000000">
                      <a:alpha val="43137"/>
                    </a:srgbClr>
                  </a:outerShdw>
                </a:effectLst>
                <a:latin typeface="Frutiger LT Std 45 Light" panose="020B0402020204020204" pitchFamily="34" charset="0"/>
              </a:rPr>
              <a:t>realiza</a:t>
            </a:r>
            <a:r>
              <a:rPr lang="en-US" sz="2800" dirty="0">
                <a:effectLst>
                  <a:outerShdw blurRad="38100" dist="38100" dir="2700000" algn="tl">
                    <a:srgbClr val="000000">
                      <a:alpha val="43137"/>
                    </a:srgbClr>
                  </a:outerShdw>
                </a:effectLst>
                <a:latin typeface="Frutiger LT Std 45 Light" panose="020B0402020204020204" pitchFamily="34" charset="0"/>
              </a:rPr>
              <a:t> el </a:t>
            </a:r>
            <a:r>
              <a:rPr lang="en-US" sz="2800" dirty="0" err="1">
                <a:effectLst>
                  <a:outerShdw blurRad="38100" dist="38100" dir="2700000" algn="tl">
                    <a:srgbClr val="000000">
                      <a:alpha val="43137"/>
                    </a:srgbClr>
                  </a:outerShdw>
                </a:effectLst>
                <a:latin typeface="Frutiger LT Std 45 Light" panose="020B0402020204020204" pitchFamily="34" charset="0"/>
              </a:rPr>
              <a:t>estudio</a:t>
            </a:r>
            <a:r>
              <a:rPr lang="en-US" sz="2800" dirty="0">
                <a:effectLst>
                  <a:outerShdw blurRad="38100" dist="38100" dir="2700000" algn="tl">
                    <a:srgbClr val="000000">
                      <a:alpha val="43137"/>
                    </a:srgbClr>
                  </a:outerShdw>
                </a:effectLst>
                <a:latin typeface="Frutiger LT Std 45 Light" panose="020B0402020204020204" pitchFamily="34" charset="0"/>
              </a:rPr>
              <a:t> el </a:t>
            </a:r>
            <a:r>
              <a:rPr lang="en-US" sz="2800" dirty="0" err="1">
                <a:effectLst>
                  <a:outerShdw blurRad="38100" dist="38100" dir="2700000" algn="tl">
                    <a:srgbClr val="000000">
                      <a:alpha val="43137"/>
                    </a:srgbClr>
                  </a:outerShdw>
                </a:effectLst>
                <a:latin typeface="Frutiger LT Std 45 Light" panose="020B0402020204020204" pitchFamily="34" charset="0"/>
              </a:rPr>
              <a:t>Servicio</a:t>
            </a:r>
            <a:r>
              <a:rPr lang="en-US" sz="2800" dirty="0">
                <a:effectLst>
                  <a:outerShdw blurRad="38100" dist="38100" dir="2700000" algn="tl">
                    <a:srgbClr val="000000">
                      <a:alpha val="43137"/>
                    </a:srgbClr>
                  </a:outerShdw>
                </a:effectLst>
                <a:latin typeface="Frutiger LT Std 45 Light" panose="020B0402020204020204" pitchFamily="34" charset="0"/>
              </a:rPr>
              <a:t> de </a:t>
            </a:r>
            <a:r>
              <a:rPr lang="en-US" sz="2800" dirty="0" err="1">
                <a:effectLst>
                  <a:outerShdw blurRad="38100" dist="38100" dir="2700000" algn="tl">
                    <a:srgbClr val="000000">
                      <a:alpha val="43137"/>
                    </a:srgbClr>
                  </a:outerShdw>
                </a:effectLst>
                <a:latin typeface="Frutiger LT Std 45 Light" panose="020B0402020204020204" pitchFamily="34" charset="0"/>
              </a:rPr>
              <a:t>Parques</a:t>
            </a:r>
            <a:r>
              <a:rPr lang="en-US" sz="2800" dirty="0">
                <a:effectLst>
                  <a:outerShdw blurRad="38100" dist="38100" dir="2700000" algn="tl">
                    <a:srgbClr val="000000">
                      <a:alpha val="43137"/>
                    </a:srgbClr>
                  </a:outerShdw>
                </a:effectLst>
                <a:latin typeface="Frutiger LT Std 45 Light" panose="020B0402020204020204" pitchFamily="34" charset="0"/>
              </a:rPr>
              <a:t> </a:t>
            </a:r>
            <a:r>
              <a:rPr lang="en-US" sz="2800" dirty="0" err="1">
                <a:effectLst>
                  <a:outerShdw blurRad="38100" dist="38100" dir="2700000" algn="tl">
                    <a:srgbClr val="000000">
                      <a:alpha val="43137"/>
                    </a:srgbClr>
                  </a:outerShdw>
                </a:effectLst>
                <a:latin typeface="Frutiger LT Std 45 Light" panose="020B0402020204020204" pitchFamily="34" charset="0"/>
              </a:rPr>
              <a:t>Nacionales</a:t>
            </a:r>
            <a:r>
              <a:rPr lang="en-US" altLang="en-US" sz="2800" dirty="0">
                <a:effectLst>
                  <a:outerShdw blurRad="38100" dist="38100" dir="2700000" algn="tl">
                    <a:srgbClr val="000000">
                      <a:alpha val="43137"/>
                    </a:srgbClr>
                  </a:outerShdw>
                </a:effectLst>
                <a:latin typeface="Frutiger LT Std 45 Light" panose="020B0402020204020204" pitchFamily="34" charset="0"/>
              </a:rPr>
              <a:t>? ¿</a:t>
            </a:r>
            <a:r>
              <a:rPr lang="en-US" altLang="en-US" sz="2800" dirty="0" err="1">
                <a:effectLst>
                  <a:outerShdw blurRad="38100" dist="38100" dir="2700000" algn="tl">
                    <a:srgbClr val="000000">
                      <a:alpha val="43137"/>
                    </a:srgbClr>
                  </a:outerShdw>
                </a:effectLst>
                <a:latin typeface="Frutiger LT Std 45 Light" panose="020B0402020204020204" pitchFamily="34" charset="0"/>
              </a:rPr>
              <a:t>Cómo</a:t>
            </a:r>
            <a:r>
              <a:rPr lang="en-US" altLang="en-US" sz="2800" dirty="0">
                <a:effectLst>
                  <a:outerShdw blurRad="38100" dist="38100" dir="2700000" algn="tl">
                    <a:srgbClr val="000000">
                      <a:alpha val="43137"/>
                    </a:srgbClr>
                  </a:outerShdw>
                </a:effectLst>
                <a:latin typeface="Frutiger LT Std 45 Light" panose="020B0402020204020204" pitchFamily="34" charset="0"/>
              </a:rPr>
              <a:t> se </a:t>
            </a:r>
            <a:r>
              <a:rPr lang="en-US" altLang="en-US" sz="2800" dirty="0" err="1">
                <a:effectLst>
                  <a:outerShdw blurRad="38100" dist="38100" dir="2700000" algn="tl">
                    <a:srgbClr val="000000">
                      <a:alpha val="43137"/>
                    </a:srgbClr>
                  </a:outerShdw>
                </a:effectLst>
                <a:latin typeface="Frutiger LT Std 45 Light" panose="020B0402020204020204" pitchFamily="34" charset="0"/>
              </a:rPr>
              <a:t>evalúa</a:t>
            </a:r>
            <a:r>
              <a:rPr lang="en-US" altLang="en-US" sz="2800" dirty="0">
                <a:effectLst>
                  <a:outerShdw blurRad="38100" dist="38100" dir="2700000" algn="tl">
                    <a:srgbClr val="000000">
                      <a:alpha val="43137"/>
                    </a:srgbClr>
                  </a:outerShdw>
                </a:effectLst>
                <a:latin typeface="Frutiger LT Std 45 Light" panose="020B0402020204020204" pitchFamily="34" charset="0"/>
              </a:rPr>
              <a:t> la </a:t>
            </a:r>
            <a:r>
              <a:rPr lang="en-US" altLang="en-US" sz="2800" dirty="0" err="1">
                <a:effectLst>
                  <a:outerShdw blurRad="38100" dist="38100" dir="2700000" algn="tl">
                    <a:srgbClr val="000000">
                      <a:alpha val="43137"/>
                    </a:srgbClr>
                  </a:outerShdw>
                </a:effectLst>
                <a:latin typeface="Frutiger LT Std 45 Light" panose="020B0402020204020204" pitchFamily="34" charset="0"/>
              </a:rPr>
              <a:t>ruta</a:t>
            </a:r>
            <a:r>
              <a:rPr lang="en-US" altLang="en-US" sz="2800" dirty="0">
                <a:effectLst>
                  <a:outerShdw blurRad="38100" dist="38100" dir="2700000" algn="tl">
                    <a:srgbClr val="000000">
                      <a:alpha val="43137"/>
                    </a:srgbClr>
                  </a:outerShdw>
                </a:effectLst>
                <a:latin typeface="Frutiger LT Std 45 Light" panose="020B0402020204020204" pitchFamily="34" charset="0"/>
              </a:rPr>
              <a:t>?</a:t>
            </a:r>
          </a:p>
          <a:p>
            <a:pPr marL="0" indent="0" eaLnBrk="1" hangingPunct="1">
              <a:spcAft>
                <a:spcPts val="600"/>
              </a:spcAft>
              <a:buNone/>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marL="0" indent="0" eaLnBrk="1" hangingPunct="1">
              <a:spcAft>
                <a:spcPts val="600"/>
              </a:spcAft>
              <a:buNone/>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marL="0" indent="0" eaLnBrk="1" hangingPunct="1">
              <a:buClr>
                <a:schemeClr val="tx1"/>
              </a:buClr>
              <a:buNone/>
              <a:defRPr/>
            </a:pPr>
            <a:r>
              <a:rPr lang="en-US" sz="2400" dirty="0">
                <a:latin typeface="Arial" panose="020B0604020202020204" pitchFamily="34" charset="0"/>
                <a:cs typeface="Arial" panose="020B0604020202020204" pitchFamily="34" charset="0"/>
              </a:rPr>
              <a:t>	</a:t>
            </a:r>
            <a:r>
              <a:rPr lang="en-US" sz="2600" b="1" u="sng"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Ley de 1968 (P.L. 90-543) Sistema Nacional de </a:t>
            </a:r>
            <a:r>
              <a:rPr lang="en-US" sz="2600" b="1" u="sng"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Senderos</a:t>
            </a:r>
            <a:endParaRPr lang="en-US" altLang="en-US" dirty="0">
              <a:latin typeface="Frutiger LT Std 45 Light" panose="020B0402020204020204" pitchFamily="34" charset="0"/>
            </a:endParaRPr>
          </a:p>
        </p:txBody>
      </p:sp>
    </p:spTree>
    <p:extLst>
      <p:ext uri="{BB962C8B-B14F-4D97-AF65-F5344CB8AC3E}">
        <p14:creationId xmlns:p14="http://schemas.microsoft.com/office/powerpoint/2010/main" val="26572255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667151" y="723174"/>
            <a:ext cx="10130551" cy="685800"/>
          </a:xfrm>
        </p:spPr>
        <p:txBody>
          <a:bodyPr/>
          <a:lstStyle/>
          <a:p>
            <a:pPr eaLnBrk="1" hangingPunct="1">
              <a:defRPr/>
            </a:pPr>
            <a:r>
              <a:rPr lang="en-US" altLang="en-US" dirty="0" err="1">
                <a:latin typeface="Times New Roman" panose="02020603050405020304" pitchFamily="18" charset="0"/>
                <a:cs typeface="Times New Roman" panose="02020603050405020304" pitchFamily="18" charset="0"/>
              </a:rPr>
              <a:t>Criterios</a:t>
            </a:r>
            <a:r>
              <a:rPr lang="en-US" altLang="en-US" dirty="0">
                <a:latin typeface="Times New Roman" panose="02020603050405020304" pitchFamily="18" charset="0"/>
                <a:cs typeface="Times New Roman" panose="02020603050405020304" pitchFamily="18" charset="0"/>
              </a:rPr>
              <a:t> de la </a:t>
            </a:r>
            <a:r>
              <a:rPr lang="en-US" altLang="en-US" dirty="0" err="1">
                <a:latin typeface="Times New Roman" panose="02020603050405020304" pitchFamily="18" charset="0"/>
                <a:cs typeface="Times New Roman" panose="02020603050405020304" pitchFamily="18" charset="0"/>
              </a:rPr>
              <a:t>pregunta</a:t>
            </a:r>
            <a:r>
              <a:rPr lang="en-US" altLang="en-US" dirty="0">
                <a:latin typeface="Times New Roman" panose="02020603050405020304" pitchFamily="18" charset="0"/>
                <a:cs typeface="Times New Roman" panose="02020603050405020304" pitchFamily="18" charset="0"/>
              </a:rPr>
              <a:t> 1 </a:t>
            </a:r>
            <a:r>
              <a:rPr lang="en-US" altLang="en-US" dirty="0" err="1">
                <a:latin typeface="Times New Roman" panose="02020603050405020304" pitchFamily="18" charset="0"/>
                <a:cs typeface="Times New Roman" panose="02020603050405020304" pitchFamily="18" charset="0"/>
              </a:rPr>
              <a:t>proceso</a:t>
            </a:r>
            <a:r>
              <a:rPr lang="en-US" altLang="en-US" dirty="0">
                <a:latin typeface="Times New Roman" panose="02020603050405020304" pitchFamily="18" charset="0"/>
                <a:cs typeface="Times New Roman" panose="02020603050405020304" pitchFamily="18" charset="0"/>
              </a:rPr>
              <a:t> del </a:t>
            </a:r>
            <a:r>
              <a:rPr lang="en-US" altLang="en-US" dirty="0" err="1">
                <a:latin typeface="Times New Roman" panose="02020603050405020304" pitchFamily="18" charset="0"/>
                <a:cs typeface="Times New Roman" panose="02020603050405020304" pitchFamily="18" charset="0"/>
              </a:rPr>
              <a:t>estudio</a:t>
            </a:r>
            <a:r>
              <a:rPr lang="en-US" altLang="en-US" dirty="0">
                <a:latin typeface="Times New Roman" panose="02020603050405020304" pitchFamily="18" charset="0"/>
                <a:cs typeface="Times New Roman" panose="02020603050405020304" pitchFamily="18" charset="0"/>
              </a:rPr>
              <a:t> de </a:t>
            </a:r>
            <a:r>
              <a:rPr lang="en-US" altLang="en-US" dirty="0" err="1">
                <a:latin typeface="Times New Roman" panose="02020603050405020304" pitchFamily="18" charset="0"/>
                <a:cs typeface="Times New Roman" panose="02020603050405020304" pitchFamily="18" charset="0"/>
              </a:rPr>
              <a:t>viabilidad</a:t>
            </a:r>
            <a:r>
              <a:rPr lang="en-US" altLang="en-US" dirty="0">
                <a:latin typeface="Times New Roman" panose="02020603050405020304" pitchFamily="18" charset="0"/>
                <a:cs typeface="Times New Roman" panose="02020603050405020304" pitchFamily="18" charset="0"/>
              </a:rPr>
              <a:t> del </a:t>
            </a:r>
            <a:r>
              <a:rPr lang="en-US" altLang="en-US" dirty="0" err="1">
                <a:latin typeface="Times New Roman" panose="02020603050405020304" pitchFamily="18" charset="0"/>
                <a:cs typeface="Times New Roman" panose="02020603050405020304" pitchFamily="18" charset="0"/>
              </a:rPr>
              <a:t>sendero</a:t>
            </a:r>
            <a:r>
              <a:rPr lang="en-US" altLang="en-US" dirty="0">
                <a:latin typeface="Times New Roman" panose="02020603050405020304" pitchFamily="18" charset="0"/>
                <a:cs typeface="Times New Roman" panose="02020603050405020304" pitchFamily="18" charset="0"/>
              </a:rPr>
              <a:t> </a:t>
            </a: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559859" y="1764331"/>
            <a:ext cx="10931604" cy="4981569"/>
          </a:xfrm>
        </p:spPr>
        <p:txBody>
          <a:bodyPr/>
          <a:lstStyle/>
          <a:p>
            <a:pPr marL="0" indent="0" eaLnBrk="1" hangingPunct="1">
              <a:buClr>
                <a:schemeClr val="tx1"/>
              </a:buClr>
              <a:buNone/>
              <a:defRPr/>
            </a:pPr>
            <a:r>
              <a:rPr lang="en-US" sz="2400" dirty="0">
                <a:latin typeface="Arial" panose="020B0604020202020204" pitchFamily="34" charset="0"/>
                <a:cs typeface="Arial" panose="020B0604020202020204" pitchFamily="34" charset="0"/>
              </a:rPr>
              <a:t>	</a:t>
            </a:r>
            <a:r>
              <a:rPr lang="es-ES" sz="2600" b="1" u="sng"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Ley de 1968 (P.L. 90-543) Sistema Nacional de Senderos</a:t>
            </a:r>
            <a:endParaRPr lang="es-ES" altLang="en-US" sz="3200" dirty="0">
              <a:latin typeface="Frutiger LT Std 45 Light" panose="020B0402020204020204" pitchFamily="34" charset="0"/>
            </a:endParaRPr>
          </a:p>
          <a:p>
            <a:pPr marL="0" indent="0" eaLnBrk="1" hangingPunct="1">
              <a:buClr>
                <a:schemeClr val="tx1"/>
              </a:buClr>
              <a:buNone/>
              <a:defRPr/>
            </a:pPr>
            <a:endParaRPr lang="es-ES" sz="25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marR="0" indent="0">
              <a:lnSpc>
                <a:spcPct val="107000"/>
              </a:lnSpc>
              <a:spcBef>
                <a:spcPts val="0"/>
              </a:spcBef>
              <a:spcAft>
                <a:spcPts val="800"/>
              </a:spcAft>
              <a:buNone/>
            </a:pPr>
            <a:r>
              <a:rPr lang="es-GT"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Para calificar para designación como un sendero histórico nacional nuevo, un sendero tiene que cumplir con todos los tres criterios siguientes: </a:t>
            </a:r>
            <a:endParaRPr lang="en-US"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indent="0" eaLnBrk="1" hangingPunct="1">
              <a:spcAft>
                <a:spcPts val="0"/>
              </a:spcAft>
              <a:buNone/>
              <a:defRPr/>
            </a:pPr>
            <a:endParaRPr lang="es-ES" sz="1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marR="0" lvl="0" indent="0">
              <a:lnSpc>
                <a:spcPct val="107000"/>
              </a:lnSpc>
              <a:spcBef>
                <a:spcPts val="0"/>
              </a:spcBef>
              <a:spcAft>
                <a:spcPts val="800"/>
              </a:spcAft>
              <a:buNone/>
            </a:pPr>
            <a:r>
              <a:rPr lang="es-GT"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1. Debe ser un sendero o ruta establecido por </a:t>
            </a:r>
            <a:r>
              <a:rPr lang="es-GT" sz="23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uso histórico y debe ser históricamente significativo </a:t>
            </a:r>
            <a:r>
              <a:rPr lang="es-GT"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como resultado de tal uso.</a:t>
            </a:r>
          </a:p>
          <a:p>
            <a:pPr marL="0" marR="0" lvl="0" indent="0">
              <a:lnSpc>
                <a:spcPct val="107000"/>
              </a:lnSpc>
              <a:spcBef>
                <a:spcPts val="0"/>
              </a:spcBef>
              <a:spcAft>
                <a:spcPts val="800"/>
              </a:spcAft>
              <a:buNone/>
            </a:pPr>
            <a:endParaRPr lang="en-US" sz="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marR="0" lvl="0" indent="0">
              <a:lnSpc>
                <a:spcPct val="107000"/>
              </a:lnSpc>
              <a:spcBef>
                <a:spcPts val="0"/>
              </a:spcBef>
              <a:spcAft>
                <a:spcPts val="800"/>
              </a:spcAft>
              <a:buNone/>
            </a:pPr>
            <a:r>
              <a:rPr lang="es-E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2. Debe ser de </a:t>
            </a:r>
            <a:r>
              <a:rPr lang="es-ES" altLang="en-US" sz="23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significado nacional </a:t>
            </a:r>
            <a:r>
              <a:rPr lang="es-E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con respecto a de la historia estadounidense.</a:t>
            </a:r>
          </a:p>
          <a:p>
            <a:pPr marL="0" marR="0" lvl="0" indent="0">
              <a:lnSpc>
                <a:spcPct val="107000"/>
              </a:lnSpc>
              <a:spcBef>
                <a:spcPts val="0"/>
              </a:spcBef>
              <a:spcAft>
                <a:spcPts val="800"/>
              </a:spcAft>
              <a:buNone/>
            </a:pPr>
            <a:endParaRPr lang="es-ES" altLang="en-US" sz="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marR="0" lvl="0" indent="0">
              <a:lnSpc>
                <a:spcPct val="107000"/>
              </a:lnSpc>
              <a:spcBef>
                <a:spcPts val="0"/>
              </a:spcBef>
              <a:spcAft>
                <a:spcPts val="800"/>
              </a:spcAft>
              <a:buNone/>
            </a:pPr>
            <a:r>
              <a:rPr lang="es-GT"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3. Debe tener el </a:t>
            </a:r>
            <a:r>
              <a:rPr lang="es-GT" sz="23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potencial significativo para uso público recreativo o interés histórico basado en la interpretación y aprecio histórico</a:t>
            </a:r>
            <a:r>
              <a:rPr lang="es-GT"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457200" indent="-457200" eaLnBrk="1" hangingPunct="1">
              <a:buClr>
                <a:schemeClr val="tx1"/>
              </a:buClr>
              <a:buAutoNum type="arabicPeriod"/>
              <a:defRPr/>
            </a:pPr>
            <a:endParaRPr lang="en-US" altLang="en-US" dirty="0">
              <a:latin typeface="Frutiger LT Std 45 Light" panose="020B0402020204020204" pitchFamily="34" charset="0"/>
            </a:endParaRPr>
          </a:p>
        </p:txBody>
      </p:sp>
    </p:spTree>
    <p:extLst>
      <p:ext uri="{BB962C8B-B14F-4D97-AF65-F5344CB8AC3E}">
        <p14:creationId xmlns:p14="http://schemas.microsoft.com/office/powerpoint/2010/main" val="3570998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811535" y="794082"/>
            <a:ext cx="10775041" cy="654369"/>
          </a:xfrm>
        </p:spPr>
        <p:txBody>
          <a:bodyPr/>
          <a:lstStyle/>
          <a:p>
            <a:pPr eaLnBrk="1" hangingPunct="1">
              <a:defRPr/>
            </a:pPr>
            <a:r>
              <a:rPr lang="en-US" altLang="en-US" sz="3200" dirty="0" err="1">
                <a:latin typeface="Times New Roman" panose="02020603050405020304" pitchFamily="18" charset="0"/>
                <a:cs typeface="Times New Roman" panose="02020603050405020304" pitchFamily="18" charset="0"/>
              </a:rPr>
              <a:t>Criterio</a:t>
            </a:r>
            <a:r>
              <a:rPr lang="en-US" altLang="en-US" sz="3200" dirty="0">
                <a:latin typeface="Times New Roman" panose="02020603050405020304" pitchFamily="18" charset="0"/>
                <a:cs typeface="Times New Roman" panose="02020603050405020304" pitchFamily="18" charset="0"/>
              </a:rPr>
              <a:t> 1: </a:t>
            </a:r>
            <a:r>
              <a:rPr lang="en-US" altLang="en-US" sz="3200" dirty="0" err="1">
                <a:latin typeface="Times New Roman" panose="02020603050405020304" pitchFamily="18" charset="0"/>
                <a:cs typeface="Times New Roman" panose="02020603050405020304" pitchFamily="18" charset="0"/>
              </a:rPr>
              <a:t>establecimiento</a:t>
            </a:r>
            <a:r>
              <a:rPr lang="en-US" altLang="en-US" sz="3200" dirty="0">
                <a:latin typeface="Times New Roman" panose="02020603050405020304" pitchFamily="18" charset="0"/>
                <a:cs typeface="Times New Roman" panose="02020603050405020304" pitchFamily="18" charset="0"/>
              </a:rPr>
              <a:t> </a:t>
            </a:r>
            <a:r>
              <a:rPr lang="en-US" altLang="en-US" sz="3200" dirty="0" err="1">
                <a:latin typeface="Times New Roman" panose="02020603050405020304" pitchFamily="18" charset="0"/>
                <a:cs typeface="Times New Roman" panose="02020603050405020304" pitchFamily="18" charset="0"/>
              </a:rPr>
              <a:t>por</a:t>
            </a:r>
            <a:r>
              <a:rPr lang="en-US" altLang="en-US" sz="3200" dirty="0">
                <a:latin typeface="Times New Roman" panose="02020603050405020304" pitchFamily="18" charset="0"/>
                <a:cs typeface="Times New Roman" panose="02020603050405020304" pitchFamily="18" charset="0"/>
              </a:rPr>
              <a:t> </a:t>
            </a:r>
            <a:r>
              <a:rPr lang="en-US" altLang="en-US" sz="3200" dirty="0" err="1">
                <a:latin typeface="Times New Roman" panose="02020603050405020304" pitchFamily="18" charset="0"/>
                <a:cs typeface="Times New Roman" panose="02020603050405020304" pitchFamily="18" charset="0"/>
              </a:rPr>
              <a:t>uso</a:t>
            </a:r>
            <a:r>
              <a:rPr lang="en-US" altLang="en-US" sz="3200" dirty="0">
                <a:latin typeface="Times New Roman" panose="02020603050405020304" pitchFamily="18" charset="0"/>
                <a:cs typeface="Times New Roman" panose="02020603050405020304" pitchFamily="18" charset="0"/>
              </a:rPr>
              <a:t> </a:t>
            </a:r>
            <a:r>
              <a:rPr lang="en-US" altLang="en-US" sz="3200" dirty="0" err="1">
                <a:latin typeface="Times New Roman" panose="02020603050405020304" pitchFamily="18" charset="0"/>
                <a:cs typeface="Times New Roman" panose="02020603050405020304" pitchFamily="18" charset="0"/>
              </a:rPr>
              <a:t>histórico</a:t>
            </a:r>
            <a:r>
              <a:rPr lang="en-US" altLang="en-US" sz="3200" dirty="0">
                <a:latin typeface="Times New Roman" panose="02020603050405020304" pitchFamily="18" charset="0"/>
                <a:cs typeface="Times New Roman" panose="02020603050405020304" pitchFamily="18" charset="0"/>
              </a:rPr>
              <a:t> y </a:t>
            </a:r>
            <a:r>
              <a:rPr lang="en-US" altLang="en-US" sz="3200" dirty="0" err="1">
                <a:latin typeface="Times New Roman" panose="02020603050405020304" pitchFamily="18" charset="0"/>
                <a:cs typeface="Times New Roman" panose="02020603050405020304" pitchFamily="18" charset="0"/>
              </a:rPr>
              <a:t>significado</a:t>
            </a:r>
            <a:r>
              <a:rPr lang="en-US" altLang="en-US" sz="3200" dirty="0">
                <a:latin typeface="Times New Roman" panose="02020603050405020304" pitchFamily="18" charset="0"/>
                <a:cs typeface="Times New Roman" panose="02020603050405020304" pitchFamily="18" charset="0"/>
              </a:rPr>
              <a:t> </a:t>
            </a:r>
            <a:r>
              <a:rPr lang="en-US" altLang="en-US" sz="3200" dirty="0" err="1">
                <a:latin typeface="Times New Roman" panose="02020603050405020304" pitchFamily="18" charset="0"/>
                <a:cs typeface="Times New Roman" panose="02020603050405020304" pitchFamily="18" charset="0"/>
              </a:rPr>
              <a:t>histórico</a:t>
            </a:r>
            <a:r>
              <a:rPr lang="en-US" altLang="en-US" sz="3200" dirty="0">
                <a:latin typeface="Times New Roman" panose="02020603050405020304" pitchFamily="18" charset="0"/>
                <a:cs typeface="Times New Roman" panose="02020603050405020304" pitchFamily="18" charset="0"/>
              </a:rPr>
              <a:t>, </a:t>
            </a:r>
            <a:r>
              <a:rPr lang="en-US" altLang="en-US" sz="3200" dirty="0" err="1">
                <a:latin typeface="Times New Roman" panose="02020603050405020304" pitchFamily="18" charset="0"/>
                <a:cs typeface="Times New Roman" panose="02020603050405020304" pitchFamily="18" charset="0"/>
              </a:rPr>
              <a:t>como</a:t>
            </a:r>
            <a:r>
              <a:rPr lang="en-US" altLang="en-US" sz="3200" dirty="0">
                <a:latin typeface="Times New Roman" panose="02020603050405020304" pitchFamily="18" charset="0"/>
                <a:cs typeface="Times New Roman" panose="02020603050405020304" pitchFamily="18" charset="0"/>
              </a:rPr>
              <a:t> </a:t>
            </a:r>
            <a:r>
              <a:rPr lang="en-US" altLang="en-US" sz="3200" dirty="0" err="1">
                <a:latin typeface="Times New Roman" panose="02020603050405020304" pitchFamily="18" charset="0"/>
                <a:cs typeface="Times New Roman" panose="02020603050405020304" pitchFamily="18" charset="0"/>
              </a:rPr>
              <a:t>resultado</a:t>
            </a:r>
            <a:r>
              <a:rPr lang="en-US" altLang="en-US" sz="3200" dirty="0">
                <a:latin typeface="Times New Roman" panose="02020603050405020304" pitchFamily="18" charset="0"/>
                <a:cs typeface="Times New Roman" panose="02020603050405020304" pitchFamily="18" charset="0"/>
              </a:rPr>
              <a:t> de ese </a:t>
            </a:r>
            <a:r>
              <a:rPr lang="en-US" altLang="en-US" sz="3200" dirty="0" err="1">
                <a:latin typeface="Times New Roman" panose="02020603050405020304" pitchFamily="18" charset="0"/>
                <a:cs typeface="Times New Roman" panose="02020603050405020304" pitchFamily="18" charset="0"/>
              </a:rPr>
              <a:t>uso</a:t>
            </a:r>
            <a:endParaRPr lang="en-US" altLang="en-US" sz="3200" dirty="0">
              <a:latin typeface="Times New Roman" panose="02020603050405020304" pitchFamily="18" charset="0"/>
              <a:cs typeface="Times New Roman" panose="02020603050405020304" pitchFamily="18" charset="0"/>
            </a:endParaRP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1246271" y="1929426"/>
            <a:ext cx="9699458" cy="4572000"/>
          </a:xfrm>
        </p:spPr>
        <p:txBody>
          <a:bodyPr/>
          <a:lstStyle/>
          <a:p>
            <a:pPr eaLnBrk="1" hangingPunct="1">
              <a:buClr>
                <a:schemeClr val="tx1"/>
              </a:buClr>
              <a:buFont typeface="Arial" panose="020B0604020202020204" pitchFamily="34" charset="0"/>
              <a:buChar char="•"/>
              <a:defRPr/>
            </a:pPr>
            <a:r>
              <a:rPr lang="es-ES" sz="2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Debe ser un sendero o ruta establecido por uso histórico; y</a:t>
            </a:r>
          </a:p>
          <a:p>
            <a:pPr marL="0" indent="0" eaLnBrk="1" hangingPunct="1">
              <a:buClr>
                <a:schemeClr val="tx1"/>
              </a:buClr>
              <a:buNone/>
              <a:defRPr/>
            </a:pPr>
            <a:endParaRPr lang="es-ES" sz="2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eaLnBrk="1" hangingPunct="1">
              <a:buClr>
                <a:schemeClr val="tx1"/>
              </a:buClr>
              <a:buFont typeface="Arial" panose="020B0604020202020204" pitchFamily="34" charset="0"/>
              <a:buChar char="•"/>
              <a:defRPr/>
            </a:pPr>
            <a:r>
              <a:rPr lang="es-ES" sz="2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Debe ser históricamente significativo, como resultado de ese uso;</a:t>
            </a:r>
          </a:p>
          <a:p>
            <a:pPr eaLnBrk="1" hangingPunct="1">
              <a:buClr>
                <a:schemeClr val="tx1"/>
              </a:buClr>
              <a:buFont typeface="Arial" panose="020B0604020202020204" pitchFamily="34" charset="0"/>
              <a:buChar char="•"/>
              <a:defRPr/>
            </a:pPr>
            <a:endParaRPr lang="es-ES" sz="2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eaLnBrk="1" hangingPunct="1">
              <a:buClr>
                <a:schemeClr val="tx1"/>
              </a:buClr>
              <a:buFont typeface="Arial" panose="020B0604020202020204" pitchFamily="34" charset="0"/>
              <a:buChar char="•"/>
              <a:defRPr/>
            </a:pPr>
            <a:r>
              <a:rPr lang="es-MX" altLang="en-US" sz="2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Su ubicación debe ser suficientemente conocida.</a:t>
            </a:r>
            <a:endParaRPr lang="en-US" altLang="en-US" sz="2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422446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783262" y="669754"/>
            <a:ext cx="11222912" cy="685800"/>
          </a:xfrm>
        </p:spPr>
        <p:txBody>
          <a:bodyPr/>
          <a:lstStyle/>
          <a:p>
            <a:pPr eaLnBrk="1" hangingPunct="1">
              <a:defRPr/>
            </a:pPr>
            <a:r>
              <a:rPr lang="en-US" altLang="en-US" sz="3200" dirty="0" err="1">
                <a:latin typeface="Times New Roman" panose="02020603050405020304" pitchFamily="18" charset="0"/>
                <a:cs typeface="Times New Roman" panose="02020603050405020304" pitchFamily="18" charset="0"/>
              </a:rPr>
              <a:t>Criterio</a:t>
            </a:r>
            <a:r>
              <a:rPr lang="en-US" altLang="en-US" sz="3200" dirty="0">
                <a:latin typeface="Times New Roman" panose="02020603050405020304" pitchFamily="18" charset="0"/>
                <a:cs typeface="Times New Roman" panose="02020603050405020304" pitchFamily="18" charset="0"/>
              </a:rPr>
              <a:t> 2: </a:t>
            </a:r>
            <a:r>
              <a:rPr lang="en-US" altLang="en-US" sz="3200" dirty="0" err="1">
                <a:latin typeface="Times New Roman" panose="02020603050405020304" pitchFamily="18" charset="0"/>
                <a:cs typeface="Times New Roman" panose="02020603050405020304" pitchFamily="18" charset="0"/>
              </a:rPr>
              <a:t>importancia</a:t>
            </a:r>
            <a:r>
              <a:rPr lang="en-US" altLang="en-US" sz="3200" dirty="0">
                <a:latin typeface="Times New Roman" panose="02020603050405020304" pitchFamily="18" charset="0"/>
                <a:cs typeface="Times New Roman" panose="02020603050405020304" pitchFamily="18" charset="0"/>
              </a:rPr>
              <a:t> </a:t>
            </a:r>
            <a:r>
              <a:rPr lang="en-US" altLang="en-US" sz="3200" dirty="0" err="1">
                <a:latin typeface="Times New Roman" panose="02020603050405020304" pitchFamily="18" charset="0"/>
                <a:cs typeface="Times New Roman" panose="02020603050405020304" pitchFamily="18" charset="0"/>
              </a:rPr>
              <a:t>nacional</a:t>
            </a:r>
            <a:r>
              <a:rPr lang="en-US" altLang="en-US" sz="3200" dirty="0">
                <a:latin typeface="Times New Roman" panose="02020603050405020304" pitchFamily="18" charset="0"/>
                <a:cs typeface="Times New Roman" panose="02020603050405020304" pitchFamily="18" charset="0"/>
              </a:rPr>
              <a:t> </a:t>
            </a:r>
            <a:r>
              <a:rPr lang="en-US" altLang="en-US" sz="3200" dirty="0" err="1">
                <a:latin typeface="Times New Roman" panose="02020603050405020304" pitchFamily="18" charset="0"/>
                <a:cs typeface="Times New Roman" panose="02020603050405020304" pitchFamily="18" charset="0"/>
              </a:rPr>
              <a:t>en</a:t>
            </a:r>
            <a:r>
              <a:rPr lang="en-US" altLang="en-US" sz="3200" dirty="0">
                <a:latin typeface="Times New Roman" panose="02020603050405020304" pitchFamily="18" charset="0"/>
                <a:cs typeface="Times New Roman" panose="02020603050405020304" pitchFamily="18" charset="0"/>
              </a:rPr>
              <a:t> la </a:t>
            </a:r>
            <a:r>
              <a:rPr lang="en-US" altLang="en-US" sz="3200" dirty="0" err="1">
                <a:latin typeface="Times New Roman" panose="02020603050405020304" pitchFamily="18" charset="0"/>
                <a:cs typeface="Times New Roman" panose="02020603050405020304" pitchFamily="18" charset="0"/>
              </a:rPr>
              <a:t>historia</a:t>
            </a:r>
            <a:r>
              <a:rPr lang="en-US" altLang="en-US" sz="3200" dirty="0">
                <a:latin typeface="Times New Roman" panose="02020603050405020304" pitchFamily="18" charset="0"/>
                <a:cs typeface="Times New Roman" panose="02020603050405020304" pitchFamily="18" charset="0"/>
              </a:rPr>
              <a:t> </a:t>
            </a:r>
            <a:r>
              <a:rPr lang="en-US" altLang="en-US" sz="3200" dirty="0" err="1">
                <a:latin typeface="Times New Roman" panose="02020603050405020304" pitchFamily="18" charset="0"/>
                <a:cs typeface="Times New Roman" panose="02020603050405020304" pitchFamily="18" charset="0"/>
              </a:rPr>
              <a:t>estadounidense</a:t>
            </a:r>
            <a:endParaRPr lang="en-US" altLang="en-US" sz="3200" dirty="0">
              <a:latin typeface="Times New Roman" panose="02020603050405020304" pitchFamily="18" charset="0"/>
              <a:cs typeface="Times New Roman" panose="02020603050405020304" pitchFamily="18" charset="0"/>
            </a:endParaRP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1072792" y="1616246"/>
            <a:ext cx="9795894" cy="4572000"/>
          </a:xfrm>
        </p:spPr>
        <p:txBody>
          <a:bodyPr/>
          <a:lstStyle/>
          <a:p>
            <a:pPr eaLnBrk="1" hangingPunct="1">
              <a:buClr>
                <a:schemeClr val="tx1"/>
              </a:buClr>
              <a:buFont typeface="Arial" panose="020B0604020202020204" pitchFamily="34" charset="0"/>
              <a:buChar char="•"/>
              <a:defRPr/>
            </a:pPr>
            <a:r>
              <a:rPr lang="es-ES" sz="25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Debe ser de importancia nacional, con respecto a cualquiera de las diversas facetas generales de la historia estadounidense, como la industria y el comercio, la exploración, la migración y el asentamiento o las campañas militares. </a:t>
            </a:r>
          </a:p>
          <a:p>
            <a:pPr marL="0" indent="0" eaLnBrk="1" hangingPunct="1">
              <a:buClr>
                <a:schemeClr val="tx1"/>
              </a:buClr>
              <a:buNone/>
              <a:defRPr/>
            </a:pPr>
            <a:endParaRPr lang="es-ES" sz="25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eaLnBrk="1" hangingPunct="1">
              <a:buClr>
                <a:schemeClr val="tx1"/>
              </a:buClr>
              <a:buFont typeface="Arial" panose="020B0604020202020204" pitchFamily="34" charset="0"/>
              <a:buChar char="•"/>
              <a:defRPr/>
            </a:pPr>
            <a:r>
              <a:rPr lang="es-ES" sz="25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Para calificar como de importancia nacional, el uso histórico del sendero debe haber tenido un efecto de gran alcance en los patrones generales de la cultura estadounidense.</a:t>
            </a:r>
          </a:p>
          <a:p>
            <a:pPr eaLnBrk="1" hangingPunct="1">
              <a:buClr>
                <a:schemeClr val="tx1"/>
              </a:buClr>
              <a:buFont typeface="Arial" panose="020B0604020202020204" pitchFamily="34" charset="0"/>
              <a:buChar char="•"/>
              <a:defRPr/>
            </a:pPr>
            <a:endParaRPr lang="es-ES" sz="25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eaLnBrk="1" hangingPunct="1">
              <a:buClr>
                <a:schemeClr val="tx1"/>
              </a:buClr>
              <a:buFont typeface="Arial" panose="020B0604020202020204" pitchFamily="34" charset="0"/>
              <a:buChar char="•"/>
              <a:defRPr/>
            </a:pPr>
            <a:r>
              <a:rPr lang="es-MX" sz="25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Se pueden incluir senderos importantes en la historia de los nativos americanos.</a:t>
            </a:r>
            <a:endParaRPr lang="en-US" altLang="en-US" sz="2600" dirty="0">
              <a:effectLst>
                <a:outerShdw blurRad="38100" dist="38100" dir="2700000" algn="tl">
                  <a:srgbClr val="000000">
                    <a:alpha val="43137"/>
                  </a:srgbClr>
                </a:outerShdw>
              </a:effectLst>
              <a:latin typeface="Frutiger LT Std 45 Light" panose="020B0402020204020204" pitchFamily="34" charset="0"/>
            </a:endParaRPr>
          </a:p>
        </p:txBody>
      </p:sp>
    </p:spTree>
    <p:extLst>
      <p:ext uri="{BB962C8B-B14F-4D97-AF65-F5344CB8AC3E}">
        <p14:creationId xmlns:p14="http://schemas.microsoft.com/office/powerpoint/2010/main" val="58670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p:txBody>
          <a:bodyPr/>
          <a:lstStyle/>
          <a:p>
            <a:pPr eaLnBrk="1" hangingPunct="1">
              <a:defRPr/>
            </a:pPr>
            <a:r>
              <a:rPr lang="en-US" altLang="en-US" dirty="0" err="1">
                <a:latin typeface="Times New Roman" panose="02020603050405020304" pitchFamily="18" charset="0"/>
                <a:cs typeface="Times New Roman" panose="02020603050405020304" pitchFamily="18" charset="0"/>
              </a:rPr>
              <a:t>Notas</a:t>
            </a:r>
            <a:r>
              <a:rPr lang="en-US" altLang="en-US" dirty="0">
                <a:latin typeface="Times New Roman" panose="02020603050405020304" pitchFamily="18" charset="0"/>
                <a:cs typeface="Times New Roman" panose="02020603050405020304" pitchFamily="18" charset="0"/>
              </a:rPr>
              <a:t> de Zoom cont.</a:t>
            </a:r>
          </a:p>
        </p:txBody>
      </p:sp>
      <p:sp>
        <p:nvSpPr>
          <p:cNvPr id="3" name="Rectangle 7">
            <a:extLst>
              <a:ext uri="{FF2B5EF4-FFF2-40B4-BE49-F238E27FC236}">
                <a16:creationId xmlns:a16="http://schemas.microsoft.com/office/drawing/2014/main" id="{CE0D6DC4-DEAE-4307-8843-755945F2CD20}"/>
              </a:ext>
            </a:extLst>
          </p:cNvPr>
          <p:cNvSpPr txBox="1">
            <a:spLocks noChangeArrowheads="1"/>
          </p:cNvSpPr>
          <p:nvPr/>
        </p:nvSpPr>
        <p:spPr bwMode="auto">
          <a:xfrm>
            <a:off x="2044824" y="1454574"/>
            <a:ext cx="7937377" cy="162390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12" indent="-342912" algn="l" rtl="0" eaLnBrk="0" fontAlgn="base" hangingPunct="0">
              <a:spcBef>
                <a:spcPct val="20000"/>
              </a:spcBef>
              <a:spcAft>
                <a:spcPct val="0"/>
              </a:spcAft>
              <a:buClr>
                <a:schemeClr val="hlink"/>
              </a:buClr>
              <a:buSzPct val="70000"/>
              <a:buFont typeface="Wingdings" panose="05000000000000000000" pitchFamily="2" charset="2"/>
              <a:buChar char="n"/>
              <a:defRPr sz="2401">
                <a:solidFill>
                  <a:schemeClr val="tx1"/>
                </a:solidFill>
                <a:effectLst>
                  <a:outerShdw blurRad="38100" dist="38100" dir="2700000" algn="tl">
                    <a:srgbClr val="000000"/>
                  </a:outerShdw>
                </a:effectLst>
                <a:latin typeface="+mn-lt"/>
                <a:ea typeface="ＭＳ Ｐゴシック" panose="020B0600070205080204" pitchFamily="34" charset="-128"/>
                <a:cs typeface="+mn-cs"/>
              </a:defRPr>
            </a:lvl1pPr>
            <a:lvl2pPr marL="742976" indent="-285759" algn="l" rtl="0" eaLnBrk="0" fontAlgn="base" hangingPunct="0">
              <a:spcBef>
                <a:spcPct val="20000"/>
              </a:spcBef>
              <a:spcAft>
                <a:spcPct val="0"/>
              </a:spcAft>
              <a:buClr>
                <a:schemeClr val="accent2"/>
              </a:buClr>
              <a:buSzPct val="70000"/>
              <a:buFont typeface="Wingdings" panose="05000000000000000000" pitchFamily="2" charset="2"/>
              <a:buChar char="n"/>
              <a:defRPr sz="2200">
                <a:solidFill>
                  <a:schemeClr val="tx1"/>
                </a:solidFill>
                <a:effectLst>
                  <a:outerShdw blurRad="38100" dist="38100" dir="2700000" algn="tl">
                    <a:srgbClr val="000000"/>
                  </a:outerShdw>
                </a:effectLst>
                <a:latin typeface="+mn-lt"/>
                <a:ea typeface="ＭＳ Ｐゴシック" pitchFamily="-65" charset="-128"/>
              </a:defRPr>
            </a:lvl2pPr>
            <a:lvl3pPr marL="1143040" indent="-228608" algn="l" rtl="0" eaLnBrk="0" fontAlgn="base" hangingPunct="0">
              <a:spcBef>
                <a:spcPct val="20000"/>
              </a:spcBef>
              <a:spcAft>
                <a:spcPct val="0"/>
              </a:spcAft>
              <a:buClr>
                <a:schemeClr val="tx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ＭＳ Ｐゴシック" pitchFamily="-65" charset="-128"/>
              </a:defRPr>
            </a:lvl3pPr>
            <a:lvl4pPr marL="1600254" indent="-228608" algn="l" rtl="0" eaLnBrk="0" fontAlgn="base" hangingPunct="0">
              <a:spcBef>
                <a:spcPct val="20000"/>
              </a:spcBef>
              <a:spcAft>
                <a:spcPct val="0"/>
              </a:spcAft>
              <a:buClr>
                <a:schemeClr val="accent2"/>
              </a:buClr>
              <a:buSzPct val="70000"/>
              <a:buFont typeface="Wingdings" panose="05000000000000000000" pitchFamily="2" charset="2"/>
              <a:buChar char="n"/>
              <a:defRPr>
                <a:solidFill>
                  <a:schemeClr val="tx1"/>
                </a:solidFill>
                <a:effectLst>
                  <a:outerShdw blurRad="38100" dist="38100" dir="2700000" algn="tl">
                    <a:srgbClr val="000000"/>
                  </a:outerShdw>
                </a:effectLst>
                <a:latin typeface="+mn-lt"/>
                <a:ea typeface="ＭＳ Ｐゴシック" pitchFamily="-65" charset="-128"/>
              </a:defRPr>
            </a:lvl4pPr>
            <a:lvl5pPr marL="2057470" indent="-228608" algn="l" rtl="0" eaLnBrk="0" fontAlgn="base" hangingPunct="0">
              <a:spcBef>
                <a:spcPct val="20000"/>
              </a:spcBef>
              <a:spcAft>
                <a:spcPct val="0"/>
              </a:spcAft>
              <a:buClr>
                <a:schemeClr val="hlink"/>
              </a:buClr>
              <a:buSzPct val="70000"/>
              <a:buFont typeface="Wingdings" panose="05000000000000000000" pitchFamily="2" charset="2"/>
              <a:buChar char="n"/>
              <a:defRPr sz="1600">
                <a:solidFill>
                  <a:schemeClr val="tx1"/>
                </a:solidFill>
                <a:effectLst>
                  <a:outerShdw blurRad="38100" dist="38100" dir="2700000" algn="tl">
                    <a:srgbClr val="000000"/>
                  </a:outerShdw>
                </a:effectLst>
                <a:latin typeface="+mn-lt"/>
                <a:ea typeface="ＭＳ Ｐゴシック" pitchFamily="-65" charset="-128"/>
              </a:defRPr>
            </a:lvl5pPr>
            <a:lvl6pPr marL="2514685"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6pPr>
            <a:lvl7pPr marL="2971901"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7pPr>
            <a:lvl8pPr marL="3429117"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8pPr>
            <a:lvl9pPr marL="3886332"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9pPr>
          </a:lstStyle>
          <a:p>
            <a:pPr eaLnBrk="1" hangingPunct="1">
              <a:buClr>
                <a:schemeClr val="tx1"/>
              </a:buClr>
              <a:buFont typeface="Arial" panose="020B0604020202020204" pitchFamily="34" charset="0"/>
              <a:buChar char="•"/>
              <a:defRPr/>
            </a:pPr>
            <a:r>
              <a:rPr lang="en-US" altLang="en-US" sz="2400" b="1" kern="0" dirty="0">
                <a:latin typeface="Arial" panose="020B0604020202020204" pitchFamily="34" charset="0"/>
                <a:cs typeface="Arial" panose="020B0604020202020204" pitchFamily="34" charset="0"/>
              </a:rPr>
              <a:t>Audio</a:t>
            </a:r>
            <a:endParaRPr lang="en-US" sz="2400" b="1"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lvl="1" eaLnBrk="1" hangingPunct="1">
              <a:spcAft>
                <a:spcPts val="600"/>
              </a:spcAft>
              <a:buClr>
                <a:schemeClr val="tx1"/>
              </a:buClr>
              <a:buSzPct val="100000"/>
              <a:buFont typeface="Arial" panose="020B0604020202020204" pitchFamily="34" charset="0"/>
              <a:buChar char="•"/>
              <a:defRPr/>
            </a:pP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Usted</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permanecerá</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silenciado</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y no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podrá</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activar</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el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micrófono</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por</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su</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cuenta</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endParaRPr lang="en-US" sz="1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lvl="1" eaLnBrk="1" hangingPunct="1">
              <a:spcAft>
                <a:spcPts val="600"/>
              </a:spcAft>
              <a:buClr>
                <a:schemeClr val="tx1"/>
              </a:buClr>
              <a:buSzPct val="100000"/>
              <a:buFont typeface="Arial" panose="020B0604020202020204" pitchFamily="34" charset="0"/>
              <a:buChar char="•"/>
              <a:defRPr/>
            </a:pP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Si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está</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escuchando</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un eco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en</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el audio, por favor,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asegúrese</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que no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tiene</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dos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aparatos</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electrónicos</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conectados</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 la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reunión</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en-US" sz="1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eaLnBrk="1" hangingPunct="1">
              <a:buClr>
                <a:schemeClr val="tx1"/>
              </a:buClr>
              <a:buFont typeface="Arial" panose="020B0604020202020204" pitchFamily="34" charset="0"/>
              <a:buChar char="•"/>
              <a:defRPr/>
            </a:pPr>
            <a:r>
              <a:rPr lang="en-US" altLang="en-US" sz="2400" b="1" kern="0" dirty="0">
                <a:latin typeface="Arial" panose="020B0604020202020204" pitchFamily="34" charset="0"/>
                <a:cs typeface="Arial" panose="020B0604020202020204" pitchFamily="34" charset="0"/>
              </a:rPr>
              <a:t>Video</a:t>
            </a:r>
            <a:endParaRPr lang="en-US" sz="2400" b="1" kern="0" dirty="0">
              <a:latin typeface="Arial" panose="020B0604020202020204" pitchFamily="34" charset="0"/>
              <a:cs typeface="Arial" panose="020B0604020202020204" pitchFamily="34" charset="0"/>
            </a:endParaRPr>
          </a:p>
          <a:p>
            <a:pPr lvl="1" eaLnBrk="1" hangingPunct="1">
              <a:buClr>
                <a:schemeClr val="tx1"/>
              </a:buClr>
              <a:buSzPct val="100000"/>
              <a:buFont typeface="Arial" panose="020B0604020202020204" pitchFamily="34" charset="0"/>
              <a:buChar char="•"/>
              <a:defRPr/>
            </a:pP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Para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encender</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apagar</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su</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cámara</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click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en</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este</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botón</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lvl="1" eaLnBrk="1" hangingPunct="1">
              <a:spcAft>
                <a:spcPts val="600"/>
              </a:spcAft>
              <a:buClr>
                <a:schemeClr val="tx1"/>
              </a:buClr>
              <a:buSzPct val="100000"/>
              <a:buFont typeface="Arial" panose="020B0604020202020204" pitchFamily="34" charset="0"/>
              <a:buChar char="•"/>
              <a:defRPr/>
            </a:pPr>
            <a:endParaRPr lang="en-US" sz="1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7" name="Picture 6" descr="Captura de pantalla de la computadora. Cómo encender o apagar la cámara.">
            <a:extLst>
              <a:ext uri="{FF2B5EF4-FFF2-40B4-BE49-F238E27FC236}">
                <a16:creationId xmlns:a16="http://schemas.microsoft.com/office/drawing/2014/main" id="{C9A7B90B-833C-4040-A3BA-3DA98462DFEE}"/>
              </a:ext>
            </a:extLst>
          </p:cNvPr>
          <p:cNvPicPr>
            <a:picLocks noChangeAspect="1"/>
          </p:cNvPicPr>
          <p:nvPr/>
        </p:nvPicPr>
        <p:blipFill rotWithShape="1">
          <a:blip r:embed="rId3"/>
          <a:srcRect l="1" t="80055" r="51193"/>
          <a:stretch/>
        </p:blipFill>
        <p:spPr>
          <a:xfrm>
            <a:off x="7660660" y="3379049"/>
            <a:ext cx="2214860" cy="800944"/>
          </a:xfrm>
          <a:prstGeom prst="rect">
            <a:avLst/>
          </a:prstGeom>
        </p:spPr>
      </p:pic>
      <p:cxnSp>
        <p:nvCxnSpPr>
          <p:cNvPr id="10" name="Straight Arrow Connector 9" descr="la flecha">
            <a:extLst>
              <a:ext uri="{FF2B5EF4-FFF2-40B4-BE49-F238E27FC236}">
                <a16:creationId xmlns:a16="http://schemas.microsoft.com/office/drawing/2014/main" id="{B7602F61-FDFC-472A-9396-EA0FE4224DCD}"/>
              </a:ext>
            </a:extLst>
          </p:cNvPr>
          <p:cNvCxnSpPr>
            <a:cxnSpLocks/>
          </p:cNvCxnSpPr>
          <p:nvPr/>
        </p:nvCxnSpPr>
        <p:spPr bwMode="auto">
          <a:xfrm flipV="1">
            <a:off x="7985051" y="3779522"/>
            <a:ext cx="823669" cy="400471"/>
          </a:xfrm>
          <a:prstGeom prst="straightConnector1">
            <a:avLst/>
          </a:prstGeom>
          <a:solidFill>
            <a:schemeClr val="accent1"/>
          </a:solidFill>
          <a:ln w="22225" cap="flat" cmpd="sng" algn="ctr">
            <a:solidFill>
              <a:srgbClr val="FF0000"/>
            </a:solidFill>
            <a:prstDash val="solid"/>
            <a:round/>
            <a:headEnd type="none" w="med" len="med"/>
            <a:tailEnd type="triangle" w="lg" len="lg"/>
          </a:ln>
          <a:effectLst/>
        </p:spPr>
      </p:cxnSp>
      <p:sp>
        <p:nvSpPr>
          <p:cNvPr id="6" name="Rectangle 7">
            <a:extLst>
              <a:ext uri="{FF2B5EF4-FFF2-40B4-BE49-F238E27FC236}">
                <a16:creationId xmlns:a16="http://schemas.microsoft.com/office/drawing/2014/main" id="{90F2DDB6-4A71-452E-8360-90412B945FA0}"/>
              </a:ext>
            </a:extLst>
          </p:cNvPr>
          <p:cNvSpPr txBox="1">
            <a:spLocks noChangeArrowheads="1"/>
          </p:cNvSpPr>
          <p:nvPr/>
        </p:nvSpPr>
        <p:spPr bwMode="auto">
          <a:xfrm>
            <a:off x="2044824" y="4714576"/>
            <a:ext cx="4518537"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12" indent="-342912" algn="l" rtl="0" eaLnBrk="0" fontAlgn="base" hangingPunct="0">
              <a:spcBef>
                <a:spcPct val="20000"/>
              </a:spcBef>
              <a:spcAft>
                <a:spcPct val="0"/>
              </a:spcAft>
              <a:buClr>
                <a:schemeClr val="hlink"/>
              </a:buClr>
              <a:buSzPct val="70000"/>
              <a:buFont typeface="Wingdings" panose="05000000000000000000" pitchFamily="2" charset="2"/>
              <a:buChar char="n"/>
              <a:defRPr sz="2401">
                <a:solidFill>
                  <a:schemeClr val="tx1"/>
                </a:solidFill>
                <a:effectLst>
                  <a:outerShdw blurRad="38100" dist="38100" dir="2700000" algn="tl">
                    <a:srgbClr val="000000"/>
                  </a:outerShdw>
                </a:effectLst>
                <a:latin typeface="+mn-lt"/>
                <a:ea typeface="ＭＳ Ｐゴシック" panose="020B0600070205080204" pitchFamily="34" charset="-128"/>
                <a:cs typeface="+mn-cs"/>
              </a:defRPr>
            </a:lvl1pPr>
            <a:lvl2pPr marL="742976" indent="-285759" algn="l" rtl="0" eaLnBrk="0" fontAlgn="base" hangingPunct="0">
              <a:spcBef>
                <a:spcPct val="20000"/>
              </a:spcBef>
              <a:spcAft>
                <a:spcPct val="0"/>
              </a:spcAft>
              <a:buClr>
                <a:schemeClr val="accent2"/>
              </a:buClr>
              <a:buSzPct val="70000"/>
              <a:buFont typeface="Wingdings" panose="05000000000000000000" pitchFamily="2" charset="2"/>
              <a:buChar char="n"/>
              <a:defRPr sz="2200">
                <a:solidFill>
                  <a:schemeClr val="tx1"/>
                </a:solidFill>
                <a:effectLst>
                  <a:outerShdw blurRad="38100" dist="38100" dir="2700000" algn="tl">
                    <a:srgbClr val="000000"/>
                  </a:outerShdw>
                </a:effectLst>
                <a:latin typeface="+mn-lt"/>
                <a:ea typeface="ＭＳ Ｐゴシック" pitchFamily="-65" charset="-128"/>
              </a:defRPr>
            </a:lvl2pPr>
            <a:lvl3pPr marL="1143040" indent="-228608" algn="l" rtl="0" eaLnBrk="0" fontAlgn="base" hangingPunct="0">
              <a:spcBef>
                <a:spcPct val="20000"/>
              </a:spcBef>
              <a:spcAft>
                <a:spcPct val="0"/>
              </a:spcAft>
              <a:buClr>
                <a:schemeClr val="tx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ＭＳ Ｐゴシック" pitchFamily="-65" charset="-128"/>
              </a:defRPr>
            </a:lvl3pPr>
            <a:lvl4pPr marL="1600254" indent="-228608" algn="l" rtl="0" eaLnBrk="0" fontAlgn="base" hangingPunct="0">
              <a:spcBef>
                <a:spcPct val="20000"/>
              </a:spcBef>
              <a:spcAft>
                <a:spcPct val="0"/>
              </a:spcAft>
              <a:buClr>
                <a:schemeClr val="accent2"/>
              </a:buClr>
              <a:buSzPct val="70000"/>
              <a:buFont typeface="Wingdings" panose="05000000000000000000" pitchFamily="2" charset="2"/>
              <a:buChar char="n"/>
              <a:defRPr>
                <a:solidFill>
                  <a:schemeClr val="tx1"/>
                </a:solidFill>
                <a:effectLst>
                  <a:outerShdw blurRad="38100" dist="38100" dir="2700000" algn="tl">
                    <a:srgbClr val="000000"/>
                  </a:outerShdw>
                </a:effectLst>
                <a:latin typeface="+mn-lt"/>
                <a:ea typeface="ＭＳ Ｐゴシック" pitchFamily="-65" charset="-128"/>
              </a:defRPr>
            </a:lvl4pPr>
            <a:lvl5pPr marL="2057470" indent="-228608" algn="l" rtl="0" eaLnBrk="0" fontAlgn="base" hangingPunct="0">
              <a:spcBef>
                <a:spcPct val="20000"/>
              </a:spcBef>
              <a:spcAft>
                <a:spcPct val="0"/>
              </a:spcAft>
              <a:buClr>
                <a:schemeClr val="hlink"/>
              </a:buClr>
              <a:buSzPct val="70000"/>
              <a:buFont typeface="Wingdings" panose="05000000000000000000" pitchFamily="2" charset="2"/>
              <a:buChar char="n"/>
              <a:defRPr sz="1600">
                <a:solidFill>
                  <a:schemeClr val="tx1"/>
                </a:solidFill>
                <a:effectLst>
                  <a:outerShdw blurRad="38100" dist="38100" dir="2700000" algn="tl">
                    <a:srgbClr val="000000"/>
                  </a:outerShdw>
                </a:effectLst>
                <a:latin typeface="+mn-lt"/>
                <a:ea typeface="ＭＳ Ｐゴシック" pitchFamily="-65" charset="-128"/>
              </a:defRPr>
            </a:lvl5pPr>
            <a:lvl6pPr marL="2514685"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6pPr>
            <a:lvl7pPr marL="2971901"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7pPr>
            <a:lvl8pPr marL="3429117"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8pPr>
            <a:lvl9pPr marL="3886332"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9pPr>
          </a:lstStyle>
          <a:p>
            <a:pPr marL="342912" lvl="1" indent="-342912" eaLnBrk="1" hangingPunct="1">
              <a:buClr>
                <a:schemeClr val="tx1"/>
              </a:buClr>
              <a:buFont typeface="Arial" panose="020B0604020202020204" pitchFamily="34" charset="0"/>
              <a:buChar char="•"/>
              <a:defRPr/>
            </a:pPr>
            <a:r>
              <a:rPr lang="en-US" sz="2400" b="1" kern="0" dirty="0">
                <a:latin typeface="Arial" panose="020B0604020202020204" pitchFamily="34" charset="0"/>
                <a:ea typeface="ＭＳ Ｐゴシック" panose="020B0600070205080204" pitchFamily="34" charset="-128"/>
                <a:cs typeface="Arial" panose="020B0604020202020204" pitchFamily="34" charset="0"/>
              </a:rPr>
              <a:t>Vista </a:t>
            </a:r>
          </a:p>
          <a:p>
            <a:pPr lvl="1" eaLnBrk="1" hangingPunct="1">
              <a:buClr>
                <a:schemeClr val="tx1"/>
              </a:buClr>
              <a:buSzPct val="100000"/>
              <a:buFont typeface="Arial" panose="020B0604020202020204" pitchFamily="34" charset="0"/>
              <a:buChar char="•"/>
              <a:defRPr/>
            </a:pP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Arriba, a la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derecha</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seleccione</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“Speaker View” para que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pueda</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ver</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siempre</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 la persona que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está</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hablando</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lvl="1" eaLnBrk="1" hangingPunct="1">
              <a:buClr>
                <a:schemeClr val="tx1"/>
              </a:buClr>
              <a:buSzPct val="100000"/>
              <a:buFont typeface="Arial" panose="020B0604020202020204" pitchFamily="34" charset="0"/>
              <a:buChar char="•"/>
              <a:defRPr/>
            </a:pPr>
            <a:endParaRPr lang="en-US" sz="2000" kern="0" dirty="0">
              <a:effectLst>
                <a:outerShdw blurRad="38100" dist="38100" dir="2700000" algn="tl">
                  <a:srgbClr val="000000">
                    <a:alpha val="43137"/>
                  </a:srgbClr>
                </a:outerShdw>
              </a:effectLst>
              <a:latin typeface="Frutiger LT Std 45 Light" panose="020B0402020204020204" pitchFamily="34" charset="0"/>
            </a:endParaRPr>
          </a:p>
        </p:txBody>
      </p:sp>
      <p:pic>
        <p:nvPicPr>
          <p:cNvPr id="14" name="Picture 13" descr="Captura de pantalla de la computadora. Cómo cambiar tu vista.">
            <a:extLst>
              <a:ext uri="{FF2B5EF4-FFF2-40B4-BE49-F238E27FC236}">
                <a16:creationId xmlns:a16="http://schemas.microsoft.com/office/drawing/2014/main" id="{42CB23B8-E279-465E-ABD5-D681076CCD43}"/>
              </a:ext>
            </a:extLst>
          </p:cNvPr>
          <p:cNvPicPr>
            <a:picLocks noChangeAspect="1"/>
          </p:cNvPicPr>
          <p:nvPr/>
        </p:nvPicPr>
        <p:blipFill rotWithShape="1">
          <a:blip r:embed="rId4"/>
          <a:srcRect l="6774" b="19646"/>
          <a:stretch/>
        </p:blipFill>
        <p:spPr>
          <a:xfrm>
            <a:off x="6827520" y="4852805"/>
            <a:ext cx="3048000" cy="1623907"/>
          </a:xfrm>
          <a:prstGeom prst="rect">
            <a:avLst/>
          </a:prstGeom>
        </p:spPr>
      </p:pic>
      <p:cxnSp>
        <p:nvCxnSpPr>
          <p:cNvPr id="15" name="Straight Arrow Connector 14" descr="la flecha">
            <a:extLst>
              <a:ext uri="{FF2B5EF4-FFF2-40B4-BE49-F238E27FC236}">
                <a16:creationId xmlns:a16="http://schemas.microsoft.com/office/drawing/2014/main" id="{910F6C5D-2A39-46E7-ACA7-38A00DE38925}"/>
              </a:ext>
            </a:extLst>
          </p:cNvPr>
          <p:cNvCxnSpPr>
            <a:cxnSpLocks/>
          </p:cNvCxnSpPr>
          <p:nvPr/>
        </p:nvCxnSpPr>
        <p:spPr bwMode="auto">
          <a:xfrm flipV="1">
            <a:off x="4348716" y="5065797"/>
            <a:ext cx="4693685" cy="80361"/>
          </a:xfrm>
          <a:prstGeom prst="straightConnector1">
            <a:avLst/>
          </a:prstGeom>
          <a:solidFill>
            <a:schemeClr val="accent1"/>
          </a:solidFill>
          <a:ln w="22225" cap="flat" cmpd="sng" algn="ctr">
            <a:solidFill>
              <a:srgbClr val="FF0000"/>
            </a:solidFill>
            <a:prstDash val="solid"/>
            <a:round/>
            <a:headEnd type="none" w="med" len="med"/>
            <a:tailEnd type="triangle" w="lg" len="lg"/>
          </a:ln>
          <a:effectLst/>
        </p:spPr>
      </p:cxnSp>
      <p:cxnSp>
        <p:nvCxnSpPr>
          <p:cNvPr id="17" name="Straight Arrow Connector 16" descr="la flecha">
            <a:extLst>
              <a:ext uri="{FF2B5EF4-FFF2-40B4-BE49-F238E27FC236}">
                <a16:creationId xmlns:a16="http://schemas.microsoft.com/office/drawing/2014/main" id="{CBBECB0B-9839-4D5D-ACC9-49C3B33C1663}"/>
              </a:ext>
            </a:extLst>
          </p:cNvPr>
          <p:cNvCxnSpPr>
            <a:cxnSpLocks/>
          </p:cNvCxnSpPr>
          <p:nvPr/>
        </p:nvCxnSpPr>
        <p:spPr bwMode="auto">
          <a:xfrm>
            <a:off x="6563361" y="5461847"/>
            <a:ext cx="1544319" cy="0"/>
          </a:xfrm>
          <a:prstGeom prst="straightConnector1">
            <a:avLst/>
          </a:prstGeom>
          <a:solidFill>
            <a:schemeClr val="accent1"/>
          </a:solidFill>
          <a:ln w="22225" cap="flat" cmpd="sng" algn="ctr">
            <a:solidFill>
              <a:srgbClr val="FF0000"/>
            </a:solidFill>
            <a:prstDash val="solid"/>
            <a:round/>
            <a:headEnd type="none" w="med" len="med"/>
            <a:tailEnd type="triangle" w="lg" len="lg"/>
          </a:ln>
          <a:effectLst/>
        </p:spPr>
      </p:cxnSp>
    </p:spTree>
    <p:extLst>
      <p:ext uri="{BB962C8B-B14F-4D97-AF65-F5344CB8AC3E}">
        <p14:creationId xmlns:p14="http://schemas.microsoft.com/office/powerpoint/2010/main" val="6363276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892423" y="794930"/>
            <a:ext cx="10557981" cy="685800"/>
          </a:xfrm>
        </p:spPr>
        <p:txBody>
          <a:bodyPr/>
          <a:lstStyle/>
          <a:p>
            <a:pPr eaLnBrk="1" hangingPunct="1">
              <a:defRPr/>
            </a:pPr>
            <a:r>
              <a:rPr lang="en-US" altLang="en-US" sz="3200" dirty="0" err="1">
                <a:latin typeface="Times New Roman" panose="02020603050405020304" pitchFamily="18" charset="0"/>
                <a:cs typeface="Times New Roman" panose="02020603050405020304" pitchFamily="18" charset="0"/>
              </a:rPr>
              <a:t>Criterio</a:t>
            </a:r>
            <a:r>
              <a:rPr lang="en-US" altLang="en-US" sz="3200" dirty="0">
                <a:latin typeface="Times New Roman" panose="02020603050405020304" pitchFamily="18" charset="0"/>
                <a:cs typeface="Times New Roman" panose="02020603050405020304" pitchFamily="18" charset="0"/>
              </a:rPr>
              <a:t> 3: </a:t>
            </a:r>
            <a:r>
              <a:rPr lang="en-US" altLang="en-US" sz="3200" dirty="0" err="1">
                <a:latin typeface="Times New Roman" panose="02020603050405020304" pitchFamily="18" charset="0"/>
                <a:cs typeface="Times New Roman" panose="02020603050405020304" pitchFamily="18" charset="0"/>
              </a:rPr>
              <a:t>potencial</a:t>
            </a:r>
            <a:r>
              <a:rPr lang="en-US" altLang="en-US" sz="3200" dirty="0">
                <a:latin typeface="Times New Roman" panose="02020603050405020304" pitchFamily="18" charset="0"/>
                <a:cs typeface="Times New Roman" panose="02020603050405020304" pitchFamily="18" charset="0"/>
              </a:rPr>
              <a:t> </a:t>
            </a:r>
            <a:r>
              <a:rPr lang="es-VE" altLang="en-US" sz="3200" dirty="0">
                <a:latin typeface="Times New Roman" panose="02020603050405020304" pitchFamily="18" charset="0"/>
                <a:cs typeface="Times New Roman" panose="02020603050405020304" pitchFamily="18" charset="0"/>
              </a:rPr>
              <a:t>significativo para uso recreativo público e interés y apreciación históricos</a:t>
            </a:r>
            <a:endParaRPr lang="en-US" altLang="en-US" sz="3200" dirty="0">
              <a:latin typeface="Times New Roman" panose="02020603050405020304" pitchFamily="18" charset="0"/>
              <a:cs typeface="Times New Roman" panose="02020603050405020304" pitchFamily="18" charset="0"/>
            </a:endParaRP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1018290" y="1915742"/>
            <a:ext cx="9547906" cy="4572000"/>
          </a:xfrm>
        </p:spPr>
        <p:txBody>
          <a:bodyPr/>
          <a:lstStyle/>
          <a:p>
            <a:pPr>
              <a:buClr>
                <a:schemeClr val="tx1"/>
              </a:buClr>
              <a:buFont typeface="Arial" panose="020B0604020202020204" pitchFamily="34" charset="0"/>
              <a:buChar char="•"/>
            </a:pPr>
            <a:r>
              <a:rPr lang="es-GT" sz="2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Debe tener el potencial significativo para uso público recreativo o interés histórico basado en la interpretación y aprecio histórico.</a:t>
            </a:r>
          </a:p>
          <a:p>
            <a:pPr marL="0" indent="0">
              <a:buClr>
                <a:schemeClr val="tx1"/>
              </a:buClr>
              <a:buNone/>
            </a:pPr>
            <a:endParaRPr lang="es-ES" sz="2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buClr>
                <a:schemeClr val="tx1"/>
              </a:buClr>
              <a:buFont typeface="Arial" panose="020B0604020202020204" pitchFamily="34" charset="0"/>
              <a:buChar char="•"/>
            </a:pPr>
            <a:r>
              <a:rPr lang="es-GT" sz="2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La presencia de potencial recreativo no relacionado con el aprecio histórico no es justificación suficiente para designación bajo esta categoría.</a:t>
            </a:r>
            <a:endParaRPr lang="es-ES" sz="2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037615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634926" y="16187"/>
            <a:ext cx="11287908" cy="1310640"/>
          </a:xfrm>
        </p:spPr>
        <p:txBody>
          <a:bodyPr/>
          <a:lstStyle/>
          <a:p>
            <a:pPr marL="0" indent="0" eaLnBrk="1" hangingPunct="1">
              <a:spcAft>
                <a:spcPts val="600"/>
              </a:spcAft>
              <a:buClr>
                <a:schemeClr val="tx1"/>
              </a:buClr>
              <a:buSzPct val="175000"/>
              <a:buNone/>
              <a:defRPr/>
            </a:pPr>
            <a:endParaRPr lang="en-US" altLang="en-US" sz="2800" dirty="0">
              <a:effectLst>
                <a:outerShdw blurRad="38100" dist="38100" dir="2700000" algn="tl">
                  <a:srgbClr val="000000">
                    <a:alpha val="43137"/>
                  </a:srgbClr>
                </a:outerShdw>
              </a:effectLst>
              <a:latin typeface="Frutiger LT Std 45 Light" panose="020B0402020204020204" pitchFamily="34" charset="0"/>
            </a:endParaRPr>
          </a:p>
          <a:p>
            <a:pPr marL="0" indent="0" eaLnBrk="1" hangingPunct="1">
              <a:spcAft>
                <a:spcPts val="600"/>
              </a:spcAft>
              <a:buClr>
                <a:schemeClr val="tx1"/>
              </a:buClr>
              <a:buSzPct val="175000"/>
              <a:buNone/>
              <a:defRPr/>
            </a:pPr>
            <a:r>
              <a:rPr lang="en-US" alt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a:p>
            <a:pPr eaLnBrk="1" hangingPunct="1">
              <a:spcAft>
                <a:spcPts val="600"/>
              </a:spcAft>
              <a:buClr>
                <a:schemeClr val="tx1"/>
              </a:buClr>
              <a:buSzPct val="82000"/>
              <a:buFont typeface="Arial" panose="020B0604020202020204" pitchFamily="34" charset="0"/>
              <a:buChar char="•"/>
              <a:defRPr/>
            </a:pPr>
            <a:endParaRPr lang="en-US" altLang="en-US" sz="2800" dirty="0">
              <a:effectLst>
                <a:outerShdw blurRad="38100" dist="38100" dir="2700000" algn="tl">
                  <a:srgbClr val="000000">
                    <a:alpha val="43137"/>
                  </a:srgbClr>
                </a:outerShdw>
              </a:effectLst>
              <a:latin typeface="Frutiger LT Std 45 Light" panose="020B0402020204020204" pitchFamily="34" charset="0"/>
            </a:endParaRPr>
          </a:p>
          <a:p>
            <a:pPr eaLnBrk="1" hangingPunct="1">
              <a:spcAft>
                <a:spcPts val="600"/>
              </a:spcAft>
              <a:buClr>
                <a:schemeClr val="tx1"/>
              </a:buClr>
              <a:buSzPct val="175000"/>
              <a:buFont typeface="Arial" panose="020B0604020202020204" pitchFamily="34" charset="0"/>
              <a:buChar char="•"/>
              <a:defRPr/>
            </a:pPr>
            <a:r>
              <a:rPr lang="en-US" altLang="en-US" sz="2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en-US" altLang="en-US" sz="26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Quién</a:t>
            </a:r>
            <a:r>
              <a:rPr lang="en-US" altLang="en-US" sz="2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decide </a:t>
            </a:r>
            <a:r>
              <a:rPr lang="en-US" altLang="en-US" sz="26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si</a:t>
            </a:r>
            <a:r>
              <a:rPr lang="en-US" altLang="en-US" sz="2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el </a:t>
            </a:r>
            <a:r>
              <a:rPr lang="en-US" altLang="en-US" sz="26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sendero</a:t>
            </a:r>
            <a:r>
              <a:rPr lang="en-US" altLang="en-US" sz="2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Pike se debe designer </a:t>
            </a:r>
            <a:r>
              <a:rPr lang="en-US" altLang="en-US" sz="26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como</a:t>
            </a:r>
            <a:r>
              <a:rPr lang="en-US" altLang="en-US" sz="2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altLang="en-US" sz="26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sendero</a:t>
            </a:r>
            <a:r>
              <a:rPr lang="en-US" altLang="en-US" sz="2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altLang="en-US" sz="26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histórico</a:t>
            </a:r>
            <a:r>
              <a:rPr lang="en-US" altLang="en-US" sz="2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altLang="en-US" sz="26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nacional</a:t>
            </a:r>
            <a:r>
              <a:rPr lang="en-US" altLang="en-US" sz="2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eaLnBrk="1" hangingPunct="1">
              <a:spcAft>
                <a:spcPts val="600"/>
              </a:spcAft>
              <a:buClr>
                <a:schemeClr val="tx1"/>
              </a:buClr>
              <a:buSzPct val="82000"/>
              <a:buFont typeface="Arial" panose="020B0604020202020204" pitchFamily="34" charset="0"/>
              <a:buChar char="•"/>
              <a:defRPr/>
            </a:pPr>
            <a:endParaRPr lang="en-US" altLang="en-US" sz="2600" dirty="0">
              <a:effectLst>
                <a:outerShdw blurRad="38100" dist="38100" dir="2700000" algn="tl">
                  <a:srgbClr val="000000">
                    <a:alpha val="43137"/>
                  </a:srgbClr>
                </a:outerShdw>
              </a:effectLst>
              <a:latin typeface="Frutiger LT Std 45 Light" panose="020B0402020204020204" pitchFamily="34" charset="0"/>
            </a:endParaRPr>
          </a:p>
          <a:p>
            <a:pPr marL="857264" lvl="1" indent="-457200" eaLnBrk="1" hangingPunct="1">
              <a:buClr>
                <a:schemeClr val="tx1"/>
              </a:buClr>
              <a:buAutoNum type="arabicPeriod"/>
              <a:defRPr/>
            </a:pPr>
            <a:endParaRPr lang="en-US" altLang="en-US" sz="2400" dirty="0">
              <a:latin typeface="Frutiger LT Std 45 Light" panose="020B0402020204020204" pitchFamily="34" charset="0"/>
            </a:endParaRPr>
          </a:p>
          <a:p>
            <a:pPr marL="457200" indent="-457200" eaLnBrk="1" hangingPunct="1">
              <a:buClr>
                <a:schemeClr val="tx1"/>
              </a:buClr>
              <a:buAutoNum type="arabicPeriod"/>
              <a:defRPr/>
            </a:pPr>
            <a:endParaRPr lang="en-US" altLang="en-US" dirty="0">
              <a:latin typeface="Frutiger LT Std 45 Light" panose="020B0402020204020204" pitchFamily="34" charset="0"/>
            </a:endParaRPr>
          </a:p>
        </p:txBody>
      </p:sp>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432864" y="671507"/>
            <a:ext cx="11489970" cy="685800"/>
          </a:xfrm>
        </p:spPr>
        <p:txBody>
          <a:bodyPr/>
          <a:lstStyle/>
          <a:p>
            <a:pPr algn="ctr" eaLnBrk="1" hangingPunct="1">
              <a:spcAft>
                <a:spcPts val="600"/>
              </a:spcAft>
              <a:defRPr/>
            </a:pPr>
            <a:r>
              <a:rPr lang="en-US" altLang="en-US" dirty="0" err="1">
                <a:latin typeface="Times New Roman" panose="02020603050405020304" pitchFamily="18" charset="0"/>
                <a:cs typeface="Times New Roman" panose="02020603050405020304" pitchFamily="18" charset="0"/>
              </a:rPr>
              <a:t>Pregunta</a:t>
            </a:r>
            <a:r>
              <a:rPr lang="en-US" altLang="en-US" dirty="0">
                <a:latin typeface="Times New Roman" panose="02020603050405020304" pitchFamily="18" charset="0"/>
                <a:cs typeface="Times New Roman" panose="02020603050405020304" pitchFamily="18" charset="0"/>
              </a:rPr>
              <a:t> 2 </a:t>
            </a:r>
            <a:r>
              <a:rPr lang="en-US" altLang="en-US" dirty="0" err="1">
                <a:latin typeface="Times New Roman" panose="02020603050405020304" pitchFamily="18" charset="0"/>
                <a:cs typeface="Times New Roman" panose="02020603050405020304" pitchFamily="18" charset="0"/>
              </a:rPr>
              <a:t>proceso</a:t>
            </a:r>
            <a:r>
              <a:rPr lang="en-US" altLang="en-US" dirty="0">
                <a:latin typeface="Times New Roman" panose="02020603050405020304" pitchFamily="18" charset="0"/>
                <a:cs typeface="Times New Roman" panose="02020603050405020304" pitchFamily="18" charset="0"/>
              </a:rPr>
              <a:t> del </a:t>
            </a:r>
            <a:r>
              <a:rPr lang="en-US" altLang="en-US" dirty="0" err="1">
                <a:latin typeface="Times New Roman" panose="02020603050405020304" pitchFamily="18" charset="0"/>
                <a:cs typeface="Times New Roman" panose="02020603050405020304" pitchFamily="18" charset="0"/>
              </a:rPr>
              <a:t>estudio</a:t>
            </a:r>
            <a:r>
              <a:rPr lang="en-US" altLang="en-US" dirty="0">
                <a:latin typeface="Times New Roman" panose="02020603050405020304" pitchFamily="18" charset="0"/>
                <a:cs typeface="Times New Roman" panose="02020603050405020304" pitchFamily="18" charset="0"/>
              </a:rPr>
              <a:t> de </a:t>
            </a:r>
            <a:r>
              <a:rPr lang="en-US" altLang="en-US" dirty="0" err="1">
                <a:latin typeface="Times New Roman" panose="02020603050405020304" pitchFamily="18" charset="0"/>
                <a:cs typeface="Times New Roman" panose="02020603050405020304" pitchFamily="18" charset="0"/>
              </a:rPr>
              <a:t>viabilidad</a:t>
            </a:r>
            <a:r>
              <a:rPr lang="en-US" altLang="en-US" dirty="0">
                <a:latin typeface="Times New Roman" panose="02020603050405020304" pitchFamily="18" charset="0"/>
                <a:cs typeface="Times New Roman" panose="02020603050405020304" pitchFamily="18" charset="0"/>
              </a:rPr>
              <a:t> del </a:t>
            </a:r>
            <a:r>
              <a:rPr lang="en-US" altLang="en-US" dirty="0" err="1">
                <a:latin typeface="Times New Roman" panose="02020603050405020304" pitchFamily="18" charset="0"/>
                <a:cs typeface="Times New Roman" panose="02020603050405020304" pitchFamily="18" charset="0"/>
              </a:rPr>
              <a:t>sendero</a:t>
            </a:r>
            <a:r>
              <a:rPr lang="en-US" altLang="en-US"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7098001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863600" y="594984"/>
            <a:ext cx="10464800" cy="685800"/>
          </a:xfrm>
        </p:spPr>
        <p:txBody>
          <a:bodyPr/>
          <a:lstStyle/>
          <a:p>
            <a:pPr eaLnBrk="1" hangingPunct="1">
              <a:defRPr/>
            </a:pPr>
            <a:r>
              <a:rPr lang="en-US" altLang="en-US" dirty="0" err="1">
                <a:latin typeface="Times New Roman" panose="02020603050405020304" pitchFamily="18" charset="0"/>
                <a:cs typeface="Times New Roman" panose="02020603050405020304" pitchFamily="18" charset="0"/>
              </a:rPr>
              <a:t>Posibles</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resultados</a:t>
            </a:r>
            <a:r>
              <a:rPr lang="en-US" altLang="en-US" dirty="0">
                <a:latin typeface="Times New Roman" panose="02020603050405020304" pitchFamily="18" charset="0"/>
                <a:cs typeface="Times New Roman" panose="02020603050405020304" pitchFamily="18" charset="0"/>
              </a:rPr>
              <a:t> del </a:t>
            </a:r>
            <a:r>
              <a:rPr lang="en-US" altLang="en-US" dirty="0" err="1">
                <a:latin typeface="Times New Roman" panose="02020603050405020304" pitchFamily="18" charset="0"/>
                <a:cs typeface="Times New Roman" panose="02020603050405020304" pitchFamily="18" charset="0"/>
              </a:rPr>
              <a:t>estudio</a:t>
            </a:r>
            <a:endParaRPr lang="en-US" altLang="en-US" dirty="0">
              <a:latin typeface="Times New Roman" panose="02020603050405020304" pitchFamily="18" charset="0"/>
              <a:cs typeface="Times New Roman" panose="02020603050405020304" pitchFamily="18" charset="0"/>
            </a:endParaRP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1066800" y="1517073"/>
            <a:ext cx="10058400" cy="4572000"/>
          </a:xfrm>
        </p:spPr>
        <p:txBody>
          <a:bodyPr/>
          <a:lstStyle/>
          <a:p>
            <a:pPr marL="0" indent="0" algn="ctr" eaLnBrk="1" hangingPunct="1">
              <a:spcAft>
                <a:spcPts val="0"/>
              </a:spcAft>
              <a:buNone/>
              <a:defRPr/>
            </a:pPr>
            <a:r>
              <a:rPr lang="es-ES" alt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El estudio tiene </a:t>
            </a:r>
            <a:r>
              <a:rPr lang="es-ES" altLang="en-US" sz="2400" u="sng"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hallazgos positivos</a:t>
            </a:r>
            <a:r>
              <a:rPr lang="es-ES" alt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para los 3 criterios</a:t>
            </a:r>
          </a:p>
          <a:p>
            <a:pPr marL="0" indent="0" algn="ctr" eaLnBrk="1" hangingPunct="1">
              <a:spcAft>
                <a:spcPts val="0"/>
              </a:spcAft>
              <a:buNone/>
              <a:defRPr/>
            </a:pPr>
            <a:r>
              <a:rPr lang="es-ES" alt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o</a:t>
            </a:r>
          </a:p>
          <a:p>
            <a:pPr marL="0" indent="0" algn="ctr" eaLnBrk="1" hangingPunct="1">
              <a:spcAft>
                <a:spcPts val="0"/>
              </a:spcAft>
              <a:buNone/>
              <a:defRPr/>
            </a:pPr>
            <a:r>
              <a:rPr lang="es-ES" alt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El estudio tiene </a:t>
            </a:r>
            <a:r>
              <a:rPr lang="es-ES" altLang="en-US" sz="2400" u="sng"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hallazgos negativos</a:t>
            </a:r>
            <a:r>
              <a:rPr lang="es-ES" alt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para uno o todos los 3 criterios</a:t>
            </a:r>
          </a:p>
          <a:p>
            <a:pPr marL="0" indent="0" algn="ctr" eaLnBrk="1" hangingPunct="1">
              <a:spcAft>
                <a:spcPts val="0"/>
              </a:spcAft>
              <a:buNone/>
              <a:defRPr/>
            </a:pPr>
            <a:endParaRPr lang="es-ES" alt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indent="0" algn="ctr" eaLnBrk="1" hangingPunct="1">
              <a:buNone/>
              <a:defRPr/>
            </a:pPr>
            <a:r>
              <a:rPr lang="es-ES" altLang="en-US"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El estudio es enviado al Congreso</a:t>
            </a:r>
          </a:p>
          <a:p>
            <a:pPr marL="0" indent="0" algn="ctr" eaLnBrk="1" hangingPunct="1">
              <a:buNone/>
              <a:defRPr/>
            </a:pPr>
            <a:endParaRPr lang="es-ES" alt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indent="0" algn="ctr" eaLnBrk="1" hangingPunct="1">
              <a:buNone/>
              <a:defRPr/>
            </a:pPr>
            <a:endParaRPr lang="es-ES" alt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indent="0" algn="ctr" eaLnBrk="1" hangingPunct="1">
              <a:buNone/>
              <a:defRPr/>
            </a:pPr>
            <a:endParaRPr lang="es-ES" alt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indent="0" algn="ctr" eaLnBrk="1" hangingPunct="1">
              <a:buNone/>
              <a:defRPr/>
            </a:pPr>
            <a:r>
              <a:rPr lang="es-ES" alt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El Congreso </a:t>
            </a:r>
            <a:r>
              <a:rPr lang="es-ES" altLang="en-US" sz="2400" u="sng"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actúa para</a:t>
            </a:r>
            <a:r>
              <a:rPr lang="es-ES" alt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designar </a:t>
            </a:r>
          </a:p>
          <a:p>
            <a:pPr marL="0" indent="0" algn="ctr" eaLnBrk="1" hangingPunct="1">
              <a:buNone/>
              <a:defRPr/>
            </a:pPr>
            <a:r>
              <a:rPr lang="es-ES" alt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o</a:t>
            </a:r>
          </a:p>
          <a:p>
            <a:pPr marL="0" indent="0" algn="ctr" eaLnBrk="1" hangingPunct="1">
              <a:buNone/>
              <a:defRPr/>
            </a:pPr>
            <a:r>
              <a:rPr lang="es-ES" alt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El Congreso </a:t>
            </a:r>
            <a:r>
              <a:rPr lang="es-ES" altLang="en-US" sz="2400" u="sng"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no actúa</a:t>
            </a:r>
            <a:r>
              <a:rPr lang="es-ES" alt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para designar</a:t>
            </a:r>
          </a:p>
          <a:p>
            <a:pPr marL="0" indent="0" algn="ctr" eaLnBrk="1" hangingPunct="1">
              <a:buNone/>
              <a:defRPr/>
            </a:pPr>
            <a:r>
              <a:rPr lang="en-US" altLang="en-US" sz="2400" dirty="0">
                <a:effectLst>
                  <a:outerShdw blurRad="38100" dist="38100" dir="2700000" algn="tl">
                    <a:srgbClr val="000000">
                      <a:alpha val="43137"/>
                    </a:srgbClr>
                  </a:outerShdw>
                </a:effectLst>
                <a:latin typeface="Frutiger LT Std 45 Light" panose="020B0402020204020204" pitchFamily="34" charset="0"/>
              </a:rPr>
              <a:t>	</a:t>
            </a:r>
          </a:p>
        </p:txBody>
      </p:sp>
      <p:sp>
        <p:nvSpPr>
          <p:cNvPr id="3" name="Arrow: Down 2">
            <a:extLst>
              <a:ext uri="{FF2B5EF4-FFF2-40B4-BE49-F238E27FC236}">
                <a16:creationId xmlns:a16="http://schemas.microsoft.com/office/drawing/2014/main" id="{174387EF-1C02-48E0-B5B8-EB1C97D58CB7}"/>
              </a:ext>
              <a:ext uri="{C183D7F6-B498-43B3-948B-1728B52AA6E4}">
                <adec:decorative xmlns:adec="http://schemas.microsoft.com/office/drawing/2017/decorative" val="1"/>
              </a:ext>
            </a:extLst>
          </p:cNvPr>
          <p:cNvSpPr/>
          <p:nvPr/>
        </p:nvSpPr>
        <p:spPr bwMode="auto">
          <a:xfrm>
            <a:off x="5893195" y="4037483"/>
            <a:ext cx="405610" cy="736600"/>
          </a:xfrm>
          <a:prstGeom prst="downArrow">
            <a:avLst/>
          </a:prstGeom>
          <a:solidFill>
            <a:srgbClr val="7774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latin typeface="Garamond" pitchFamily="-65" charset="0"/>
            </a:endParaRPr>
          </a:p>
        </p:txBody>
      </p:sp>
    </p:spTree>
    <p:extLst>
      <p:ext uri="{BB962C8B-B14F-4D97-AF65-F5344CB8AC3E}">
        <p14:creationId xmlns:p14="http://schemas.microsoft.com/office/powerpoint/2010/main" val="37741261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863600" y="633096"/>
            <a:ext cx="10464800" cy="685800"/>
          </a:xfrm>
        </p:spPr>
        <p:txBody>
          <a:bodyPr/>
          <a:lstStyle/>
          <a:p>
            <a:pPr eaLnBrk="1" hangingPunct="1">
              <a:defRPr/>
            </a:pPr>
            <a:r>
              <a:rPr lang="en-US" altLang="en-US" dirty="0" err="1">
                <a:latin typeface="Times New Roman" panose="02020603050405020304" pitchFamily="18" charset="0"/>
                <a:cs typeface="Times New Roman" panose="02020603050405020304" pitchFamily="18" charset="0"/>
              </a:rPr>
              <a:t>Cronograma</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estimado</a:t>
            </a:r>
            <a:r>
              <a:rPr lang="en-US" altLang="en-US" dirty="0">
                <a:latin typeface="Times New Roman" panose="02020603050405020304" pitchFamily="18" charset="0"/>
                <a:cs typeface="Times New Roman" panose="02020603050405020304" pitchFamily="18" charset="0"/>
              </a:rPr>
              <a:t> del </a:t>
            </a:r>
            <a:r>
              <a:rPr lang="en-US" altLang="en-US" dirty="0" err="1">
                <a:latin typeface="Times New Roman" panose="02020603050405020304" pitchFamily="18" charset="0"/>
                <a:cs typeface="Times New Roman" panose="02020603050405020304" pitchFamily="18" charset="0"/>
              </a:rPr>
              <a:t>estudio</a:t>
            </a:r>
            <a:endParaRPr lang="en-US" altLang="en-US" dirty="0">
              <a:latin typeface="Times New Roman" panose="02020603050405020304" pitchFamily="18" charset="0"/>
              <a:cs typeface="Times New Roman" panose="02020603050405020304" pitchFamily="18" charset="0"/>
            </a:endParaRPr>
          </a:p>
        </p:txBody>
      </p:sp>
      <p:graphicFrame>
        <p:nvGraphicFramePr>
          <p:cNvPr id="2" name="Table 2">
            <a:extLst>
              <a:ext uri="{FF2B5EF4-FFF2-40B4-BE49-F238E27FC236}">
                <a16:creationId xmlns:a16="http://schemas.microsoft.com/office/drawing/2014/main" id="{9F7D20F5-9376-4B1B-A90B-C9BBE25DC31B}"/>
              </a:ext>
            </a:extLst>
          </p:cNvPr>
          <p:cNvGraphicFramePr>
            <a:graphicFrameLocks noGrp="1"/>
          </p:cNvGraphicFramePr>
          <p:nvPr>
            <p:extLst>
              <p:ext uri="{D42A27DB-BD31-4B8C-83A1-F6EECF244321}">
                <p14:modId xmlns:p14="http://schemas.microsoft.com/office/powerpoint/2010/main" val="3221928616"/>
              </p:ext>
            </p:extLst>
          </p:nvPr>
        </p:nvGraphicFramePr>
        <p:xfrm>
          <a:off x="1049850" y="1440816"/>
          <a:ext cx="9633389" cy="5180810"/>
        </p:xfrm>
        <a:graphic>
          <a:graphicData uri="http://schemas.openxmlformats.org/drawingml/2006/table">
            <a:tbl>
              <a:tblPr firstRow="1" bandRow="1">
                <a:tableStyleId>{21E4AEA4-8DFA-4A89-87EB-49C32662AFE0}</a:tableStyleId>
              </a:tblPr>
              <a:tblGrid>
                <a:gridCol w="3506910">
                  <a:extLst>
                    <a:ext uri="{9D8B030D-6E8A-4147-A177-3AD203B41FA5}">
                      <a16:colId xmlns:a16="http://schemas.microsoft.com/office/drawing/2014/main" val="388532403"/>
                    </a:ext>
                  </a:extLst>
                </a:gridCol>
                <a:gridCol w="6126479">
                  <a:extLst>
                    <a:ext uri="{9D8B030D-6E8A-4147-A177-3AD203B41FA5}">
                      <a16:colId xmlns:a16="http://schemas.microsoft.com/office/drawing/2014/main" val="457181325"/>
                    </a:ext>
                  </a:extLst>
                </a:gridCol>
              </a:tblGrid>
              <a:tr h="637073">
                <a:tc>
                  <a:txBody>
                    <a:bodyPr/>
                    <a:lstStyle/>
                    <a:p>
                      <a:r>
                        <a:rPr lang="en-US" dirty="0" err="1">
                          <a:latin typeface="Arial" panose="020B0604020202020204" pitchFamily="34" charset="0"/>
                          <a:cs typeface="Arial" panose="020B0604020202020204" pitchFamily="34" charset="0"/>
                        </a:rPr>
                        <a:t>Plazos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previstos</a:t>
                      </a:r>
                      <a:endParaRPr lang="en-US" dirty="0">
                        <a:latin typeface="Arial" panose="020B0604020202020204" pitchFamily="34" charset="0"/>
                        <a:cs typeface="Arial" panose="020B0604020202020204" pitchFamily="34" charset="0"/>
                      </a:endParaRPr>
                    </a:p>
                  </a:txBody>
                  <a:tcPr/>
                </a:tc>
                <a:tc>
                  <a:txBody>
                    <a:bodyPr/>
                    <a:lstStyle/>
                    <a:p>
                      <a:r>
                        <a:rPr lang="en-US" dirty="0" err="1">
                          <a:latin typeface="Arial" panose="020B0604020202020204" pitchFamily="34" charset="0"/>
                          <a:cs typeface="Arial" panose="020B0604020202020204" pitchFamily="34" charset="0"/>
                        </a:rPr>
                        <a:t>Objetivos</a:t>
                      </a:r>
                      <a:r>
                        <a:rPr lang="en-US" dirty="0">
                          <a:latin typeface="Arial" panose="020B0604020202020204" pitchFamily="34" charset="0"/>
                          <a:cs typeface="Arial" panose="020B0604020202020204" pitchFamily="34" charset="0"/>
                        </a:rPr>
                        <a:t> del </a:t>
                      </a:r>
                      <a:r>
                        <a:rPr lang="en-US" dirty="0" err="1">
                          <a:latin typeface="Arial" panose="020B0604020202020204" pitchFamily="34" charset="0"/>
                          <a:cs typeface="Arial" panose="020B0604020202020204" pitchFamily="34" charset="0"/>
                        </a:rPr>
                        <a:t>estudio</a:t>
                      </a:r>
                      <a:endParaRPr lang="en-US"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507654254"/>
                  </a:ext>
                </a:extLst>
              </a:tr>
              <a:tr h="517786">
                <a:tc>
                  <a:txBody>
                    <a:bodyPr/>
                    <a:lstStyle/>
                    <a:p>
                      <a:r>
                        <a:rPr lang="en-US" dirty="0" err="1">
                          <a:latin typeface="Arial" panose="020B0604020202020204" pitchFamily="34" charset="0"/>
                          <a:cs typeface="Arial" panose="020B0604020202020204" pitchFamily="34" charset="0"/>
                        </a:rPr>
                        <a:t>Invierno</a:t>
                      </a:r>
                      <a:r>
                        <a:rPr lang="en-US" dirty="0">
                          <a:latin typeface="Arial" panose="020B0604020202020204" pitchFamily="34" charset="0"/>
                          <a:cs typeface="Arial" panose="020B0604020202020204" pitchFamily="34" charset="0"/>
                        </a:rPr>
                        <a:t> 2020 - Primavera 2021</a:t>
                      </a:r>
                    </a:p>
                  </a:txBody>
                  <a:tcPr/>
                </a:tc>
                <a:tc>
                  <a:txBody>
                    <a:bodyPr/>
                    <a:lstStyle/>
                    <a:p>
                      <a:r>
                        <a:rPr lang="en-US" dirty="0" err="1">
                          <a:latin typeface="Arial" panose="020B0604020202020204" pitchFamily="34" charset="0"/>
                          <a:cs typeface="Arial" panose="020B0604020202020204" pitchFamily="34" charset="0"/>
                        </a:rPr>
                        <a:t>Recolección</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datos</a:t>
                      </a:r>
                      <a:r>
                        <a:rPr lang="en-US" dirty="0">
                          <a:latin typeface="Arial" panose="020B0604020202020204" pitchFamily="34" charset="0"/>
                          <a:cs typeface="Arial" panose="020B0604020202020204" pitchFamily="34" charset="0"/>
                        </a:rPr>
                        <a:t> e </a:t>
                      </a:r>
                      <a:r>
                        <a:rPr lang="en-US" dirty="0" err="1">
                          <a:latin typeface="Arial" panose="020B0604020202020204" pitchFamily="34" charset="0"/>
                          <a:cs typeface="Arial" panose="020B0604020202020204" pitchFamily="34" charset="0"/>
                        </a:rPr>
                        <a:t>investigación</a:t>
                      </a:r>
                      <a:endParaRPr lang="en-US"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168268845"/>
                  </a:ext>
                </a:extLst>
              </a:tr>
              <a:tr h="549625">
                <a:tc>
                  <a:txBody>
                    <a:bodyPr/>
                    <a:lstStyle/>
                    <a:p>
                      <a:r>
                        <a:rPr lang="en-US" b="1" dirty="0">
                          <a:latin typeface="Arial" panose="020B0604020202020204" pitchFamily="34" charset="0"/>
                          <a:cs typeface="Arial" panose="020B0604020202020204" pitchFamily="34" charset="0"/>
                        </a:rPr>
                        <a:t>Abril - Junio 2021</a:t>
                      </a:r>
                    </a:p>
                  </a:txBody>
                  <a:tcPr/>
                </a:tc>
                <a:tc>
                  <a:txBody>
                    <a:bodyPr/>
                    <a:lstStyle/>
                    <a:p>
                      <a:r>
                        <a:rPr lang="en-US" sz="1800" b="1" dirty="0" err="1">
                          <a:solidFill>
                            <a:schemeClr val="dk1"/>
                          </a:solidFill>
                          <a:latin typeface="Arial" panose="020B0604020202020204" pitchFamily="34" charset="0"/>
                          <a:cs typeface="Arial" panose="020B0604020202020204" pitchFamily="34" charset="0"/>
                        </a:rPr>
                        <a:t>Difusión</a:t>
                      </a:r>
                      <a:r>
                        <a:rPr lang="en-US" sz="1800" b="1" baseline="0" dirty="0">
                          <a:solidFill>
                            <a:schemeClr val="dk1"/>
                          </a:solidFill>
                          <a:latin typeface="Arial" panose="020B0604020202020204" pitchFamily="34" charset="0"/>
                          <a:cs typeface="Arial" panose="020B0604020202020204" pitchFamily="34" charset="0"/>
                        </a:rPr>
                        <a:t> pública</a:t>
                      </a:r>
                      <a:r>
                        <a:rPr lang="en-US" sz="2600" b="1" dirty="0">
                          <a:solidFill>
                            <a:srgbClr val="FF0000"/>
                          </a:solidFill>
                          <a:latin typeface="Arial" panose="020B0604020202020204" pitchFamily="34" charset="0"/>
                          <a:cs typeface="Arial" panose="020B0604020202020204" pitchFamily="34" charset="0"/>
                        </a:rPr>
                        <a:t>*</a:t>
                      </a:r>
                    </a:p>
                  </a:txBody>
                  <a:tcPr/>
                </a:tc>
                <a:extLst>
                  <a:ext uri="{0D108BD9-81ED-4DB2-BD59-A6C34878D82A}">
                    <a16:rowId xmlns:a16="http://schemas.microsoft.com/office/drawing/2014/main" val="2806726924"/>
                  </a:ext>
                </a:extLst>
              </a:tr>
              <a:tr h="535972">
                <a:tc>
                  <a:txBody>
                    <a:bodyPr/>
                    <a:lstStyle/>
                    <a:p>
                      <a:r>
                        <a:rPr lang="en-US" dirty="0">
                          <a:latin typeface="Arial" panose="020B0604020202020204" pitchFamily="34" charset="0"/>
                          <a:cs typeface="Arial" panose="020B0604020202020204" pitchFamily="34" charset="0"/>
                        </a:rPr>
                        <a:t>Julio - </a:t>
                      </a:r>
                      <a:r>
                        <a:rPr lang="en-US" dirty="0" err="1">
                          <a:latin typeface="Arial" panose="020B0604020202020204" pitchFamily="34" charset="0"/>
                          <a:cs typeface="Arial" panose="020B0604020202020204" pitchFamily="34" charset="0"/>
                        </a:rPr>
                        <a:t>Noviembre</a:t>
                      </a:r>
                      <a:r>
                        <a:rPr lang="en-US" dirty="0">
                          <a:latin typeface="Arial" panose="020B0604020202020204" pitchFamily="34" charset="0"/>
                          <a:cs typeface="Arial" panose="020B0604020202020204" pitchFamily="34" charset="0"/>
                        </a:rPr>
                        <a:t> 2021</a:t>
                      </a:r>
                    </a:p>
                  </a:txBody>
                  <a:tcPr/>
                </a:tc>
                <a:tc>
                  <a:txBody>
                    <a:bodyPr/>
                    <a:lstStyle/>
                    <a:p>
                      <a:pPr algn="l"/>
                      <a:r>
                        <a:rPr lang="en-US" dirty="0" err="1">
                          <a:latin typeface="Arial" panose="020B0604020202020204" pitchFamily="34" charset="0"/>
                          <a:cs typeface="Arial" panose="020B0604020202020204" pitchFamily="34" charset="0"/>
                        </a:rPr>
                        <a:t>Evaluación</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criterios</a:t>
                      </a:r>
                      <a:r>
                        <a:rPr lang="en-US" dirty="0">
                          <a:latin typeface="Arial" panose="020B0604020202020204" pitchFamily="34" charset="0"/>
                          <a:cs typeface="Arial" panose="020B0604020202020204" pitchFamily="34" charset="0"/>
                        </a:rPr>
                        <a:t> y </a:t>
                      </a:r>
                      <a:r>
                        <a:rPr lang="es-ES" noProof="0" dirty="0">
                          <a:latin typeface="Arial" panose="020B0604020202020204" pitchFamily="34" charset="0"/>
                          <a:cs typeface="Arial" panose="020B0604020202020204" pitchFamily="34" charset="0"/>
                        </a:rPr>
                        <a:t>preparación</a:t>
                      </a:r>
                      <a:r>
                        <a:rPr lang="en-US" dirty="0">
                          <a:latin typeface="Arial" panose="020B0604020202020204" pitchFamily="34" charset="0"/>
                          <a:cs typeface="Arial" panose="020B0604020202020204" pitchFamily="34" charset="0"/>
                        </a:rPr>
                        <a:t> de</a:t>
                      </a:r>
                      <a:r>
                        <a:rPr lang="en-US" baseline="0" dirty="0">
                          <a:latin typeface="Arial" panose="020B0604020202020204" pitchFamily="34" charset="0"/>
                          <a:cs typeface="Arial" panose="020B0604020202020204" pitchFamily="34" charset="0"/>
                        </a:rPr>
                        <a:t> </a:t>
                      </a:r>
                      <a:r>
                        <a:rPr lang="en-US" baseline="0" dirty="0" err="1">
                          <a:latin typeface="Arial" panose="020B0604020202020204" pitchFamily="34" charset="0"/>
                          <a:cs typeface="Arial" panose="020B0604020202020204" pitchFamily="34" charset="0"/>
                        </a:rPr>
                        <a:t>documentos</a:t>
                      </a:r>
                      <a:r>
                        <a:rPr lang="en-US" baseline="0" dirty="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149523252"/>
                  </a:ext>
                </a:extLst>
              </a:tr>
              <a:tr h="536098">
                <a:tc>
                  <a:txBody>
                    <a:bodyPr/>
                    <a:lstStyle/>
                    <a:p>
                      <a:r>
                        <a:rPr lang="en-US" dirty="0" err="1">
                          <a:latin typeface="Arial" panose="020B0604020202020204" pitchFamily="34" charset="0"/>
                          <a:cs typeface="Arial" panose="020B0604020202020204" pitchFamily="34" charset="0"/>
                        </a:rPr>
                        <a:t>Noviembre</a:t>
                      </a:r>
                      <a:r>
                        <a:rPr lang="en-US" dirty="0">
                          <a:latin typeface="Arial" panose="020B0604020202020204" pitchFamily="34" charset="0"/>
                          <a:cs typeface="Arial" panose="020B0604020202020204" pitchFamily="34" charset="0"/>
                        </a:rPr>
                        <a:t> 2021 - Julio 2022</a:t>
                      </a:r>
                    </a:p>
                  </a:txBody>
                  <a:tcPr/>
                </a:tc>
                <a:tc>
                  <a:txBody>
                    <a:bodyPr/>
                    <a:lstStyle/>
                    <a:p>
                      <a:r>
                        <a:rPr lang="en-US" dirty="0" err="1">
                          <a:latin typeface="Arial" panose="020B0604020202020204" pitchFamily="34" charset="0"/>
                          <a:cs typeface="Arial" panose="020B0604020202020204" pitchFamily="34" charset="0"/>
                        </a:rPr>
                        <a:t>Revisión</a:t>
                      </a:r>
                      <a:r>
                        <a:rPr lang="en-US" dirty="0">
                          <a:latin typeface="Arial" panose="020B0604020202020204" pitchFamily="34" charset="0"/>
                          <a:cs typeface="Arial" panose="020B0604020202020204" pitchFamily="34" charset="0"/>
                        </a:rPr>
                        <a:t> del NPS de </a:t>
                      </a:r>
                      <a:r>
                        <a:rPr lang="en-US" dirty="0" err="1">
                          <a:latin typeface="Arial" panose="020B0604020202020204" pitchFamily="34" charset="0"/>
                          <a:cs typeface="Arial" panose="020B0604020202020204" pitchFamily="34" charset="0"/>
                        </a:rPr>
                        <a:t>los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hallazgos</a:t>
                      </a:r>
                      <a:r>
                        <a:rPr lang="en-US" dirty="0">
                          <a:latin typeface="Arial" panose="020B0604020202020204" pitchFamily="34" charset="0"/>
                          <a:cs typeface="Arial" panose="020B0604020202020204" pitchFamily="34" charset="0"/>
                        </a:rPr>
                        <a:t> del </a:t>
                      </a:r>
                      <a:r>
                        <a:rPr lang="en-US" dirty="0" err="1">
                          <a:latin typeface="Arial" panose="020B0604020202020204" pitchFamily="34" charset="0"/>
                          <a:cs typeface="Arial" panose="020B0604020202020204" pitchFamily="34" charset="0"/>
                        </a:rPr>
                        <a:t>estudio</a:t>
                      </a:r>
                      <a:r>
                        <a:rPr lang="en-US" baseline="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 </a:t>
                      </a:r>
                    </a:p>
                  </a:txBody>
                  <a:tcPr/>
                </a:tc>
                <a:extLst>
                  <a:ext uri="{0D108BD9-81ED-4DB2-BD59-A6C34878D82A}">
                    <a16:rowId xmlns:a16="http://schemas.microsoft.com/office/drawing/2014/main" val="2050480687"/>
                  </a:ext>
                </a:extLst>
              </a:tr>
              <a:tr h="495890">
                <a:tc>
                  <a:txBody>
                    <a:bodyPr/>
                    <a:lstStyle/>
                    <a:p>
                      <a:r>
                        <a:rPr lang="en-US" dirty="0">
                          <a:latin typeface="Arial" panose="020B0604020202020204" pitchFamily="34" charset="0"/>
                          <a:cs typeface="Arial" panose="020B0604020202020204" pitchFamily="34" charset="0"/>
                        </a:rPr>
                        <a:t>Agosto 2022</a:t>
                      </a:r>
                    </a:p>
                  </a:txBody>
                  <a:tcPr/>
                </a:tc>
                <a:tc>
                  <a:txBody>
                    <a:bodyPr/>
                    <a:lstStyle/>
                    <a:p>
                      <a:r>
                        <a:rPr lang="es-ES" noProof="0" dirty="0">
                          <a:latin typeface="Arial" panose="020B0604020202020204" pitchFamily="34" charset="0"/>
                          <a:cs typeface="Arial" panose="020B0604020202020204" pitchFamily="34" charset="0"/>
                        </a:rPr>
                        <a:t>Corrección</a:t>
                      </a:r>
                      <a:r>
                        <a:rPr lang="en-US" dirty="0">
                          <a:latin typeface="Arial" panose="020B0604020202020204" pitchFamily="34" charset="0"/>
                          <a:cs typeface="Arial" panose="020B0604020202020204" pitchFamily="34" charset="0"/>
                        </a:rPr>
                        <a:t> del </a:t>
                      </a:r>
                      <a:r>
                        <a:rPr lang="en-US" dirty="0" err="1">
                          <a:latin typeface="Arial" panose="020B0604020202020204" pitchFamily="34" charset="0"/>
                          <a:cs typeface="Arial" panose="020B0604020202020204" pitchFamily="34" charset="0"/>
                        </a:rPr>
                        <a:t>estudio</a:t>
                      </a:r>
                      <a:r>
                        <a:rPr lang="en-US" dirty="0">
                          <a:latin typeface="Arial" panose="020B0604020202020204" pitchFamily="34" charset="0"/>
                          <a:cs typeface="Arial" panose="020B0604020202020204" pitchFamily="34" charset="0"/>
                        </a:rPr>
                        <a:t> con base </a:t>
                      </a:r>
                      <a:r>
                        <a:rPr lang="en-US" dirty="0" err="1">
                          <a:latin typeface="Arial" panose="020B0604020202020204" pitchFamily="34" charset="0"/>
                          <a:cs typeface="Arial" panose="020B0604020202020204" pitchFamily="34" charset="0"/>
                        </a:rPr>
                        <a:t>en</a:t>
                      </a:r>
                      <a:r>
                        <a:rPr lang="en-US" dirty="0">
                          <a:latin typeface="Arial" panose="020B0604020202020204" pitchFamily="34" charset="0"/>
                          <a:cs typeface="Arial" panose="020B0604020202020204" pitchFamily="34" charset="0"/>
                        </a:rPr>
                        <a:t> la </a:t>
                      </a:r>
                      <a:r>
                        <a:rPr lang="en-US" dirty="0" err="1">
                          <a:latin typeface="Arial" panose="020B0604020202020204" pitchFamily="34" charset="0"/>
                          <a:cs typeface="Arial" panose="020B0604020202020204" pitchFamily="34" charset="0"/>
                        </a:rPr>
                        <a:t>revisión</a:t>
                      </a:r>
                      <a:r>
                        <a:rPr lang="en-US" dirty="0">
                          <a:latin typeface="Arial" panose="020B0604020202020204" pitchFamily="34" charset="0"/>
                          <a:cs typeface="Arial" panose="020B0604020202020204" pitchFamily="34" charset="0"/>
                        </a:rPr>
                        <a:t> del NPS</a:t>
                      </a:r>
                    </a:p>
                  </a:txBody>
                  <a:tcPr/>
                </a:tc>
                <a:extLst>
                  <a:ext uri="{0D108BD9-81ED-4DB2-BD59-A6C34878D82A}">
                    <a16:rowId xmlns:a16="http://schemas.microsoft.com/office/drawing/2014/main" val="919996865"/>
                  </a:ext>
                </a:extLst>
              </a:tr>
              <a:tr h="694922">
                <a:tc>
                  <a:txBody>
                    <a:bodyPr/>
                    <a:lstStyle/>
                    <a:p>
                      <a:r>
                        <a:rPr lang="en-US" b="1" dirty="0" err="1">
                          <a:latin typeface="Arial" panose="020B0604020202020204" pitchFamily="34" charset="0"/>
                          <a:cs typeface="Arial" panose="020B0604020202020204" pitchFamily="34" charset="0"/>
                        </a:rPr>
                        <a:t>Septiembre</a:t>
                      </a:r>
                      <a:r>
                        <a:rPr lang="en-US" b="1" dirty="0">
                          <a:latin typeface="Arial" panose="020B0604020202020204" pitchFamily="34" charset="0"/>
                          <a:cs typeface="Arial" panose="020B0604020202020204" pitchFamily="34" charset="0"/>
                        </a:rPr>
                        <a:t> 2022</a:t>
                      </a:r>
                    </a:p>
                  </a:txBody>
                  <a:tcPr/>
                </a:tc>
                <a:tc>
                  <a:txBody>
                    <a:bodyPr/>
                    <a:lstStyle/>
                    <a:p>
                      <a:r>
                        <a:rPr lang="en-US" b="1" dirty="0" err="1">
                          <a:latin typeface="Arial" panose="020B0604020202020204" pitchFamily="34" charset="0"/>
                          <a:cs typeface="Arial" panose="020B0604020202020204" pitchFamily="34" charset="0"/>
                        </a:rPr>
                        <a:t>Periodo</a:t>
                      </a:r>
                      <a:r>
                        <a:rPr lang="en-US" b="1" dirty="0">
                          <a:latin typeface="Arial" panose="020B0604020202020204" pitchFamily="34" charset="0"/>
                          <a:cs typeface="Arial" panose="020B0604020202020204" pitchFamily="34" charset="0"/>
                        </a:rPr>
                        <a:t> de 30 </a:t>
                      </a:r>
                      <a:r>
                        <a:rPr lang="en-US" b="1" dirty="0" err="1">
                          <a:latin typeface="Arial" panose="020B0604020202020204" pitchFamily="34" charset="0"/>
                          <a:cs typeface="Arial" panose="020B0604020202020204" pitchFamily="34" charset="0"/>
                        </a:rPr>
                        <a:t>días</a:t>
                      </a:r>
                      <a:r>
                        <a:rPr lang="en-US" b="1" baseline="0" dirty="0">
                          <a:latin typeface="Arial" panose="020B0604020202020204" pitchFamily="34" charset="0"/>
                          <a:cs typeface="Arial" panose="020B0604020202020204" pitchFamily="34" charset="0"/>
                        </a:rPr>
                        <a:t> para </a:t>
                      </a:r>
                      <a:r>
                        <a:rPr lang="en-US" b="1" dirty="0" err="1">
                          <a:latin typeface="Arial" panose="020B0604020202020204" pitchFamily="34" charset="0"/>
                          <a:cs typeface="Arial" panose="020B0604020202020204" pitchFamily="34" charset="0"/>
                        </a:rPr>
                        <a:t>comentarios</a:t>
                      </a:r>
                      <a:r>
                        <a:rPr lang="en-US" b="1" dirty="0">
                          <a:latin typeface="Arial" panose="020B0604020202020204" pitchFamily="34" charset="0"/>
                          <a:cs typeface="Arial" panose="020B0604020202020204" pitchFamily="34" charset="0"/>
                        </a:rPr>
                        <a:t> </a:t>
                      </a:r>
                      <a:r>
                        <a:rPr lang="en-US" b="1" dirty="0" err="1">
                          <a:latin typeface="Arial" panose="020B0604020202020204" pitchFamily="34" charset="0"/>
                          <a:cs typeface="Arial" panose="020B0604020202020204" pitchFamily="34" charset="0"/>
                        </a:rPr>
                        <a:t>públicos</a:t>
                      </a:r>
                      <a:r>
                        <a:rPr lang="en-US" b="1" dirty="0">
                          <a:latin typeface="Arial" panose="020B0604020202020204" pitchFamily="34" charset="0"/>
                          <a:cs typeface="Arial" panose="020B0604020202020204" pitchFamily="34" charset="0"/>
                        </a:rPr>
                        <a:t> </a:t>
                      </a:r>
                      <a:r>
                        <a:rPr lang="en-US" b="1" dirty="0" err="1">
                          <a:latin typeface="Arial" panose="020B0604020202020204" pitchFamily="34" charset="0"/>
                          <a:cs typeface="Arial" panose="020B0604020202020204" pitchFamily="34" charset="0"/>
                        </a:rPr>
                        <a:t>sobre</a:t>
                      </a:r>
                      <a:r>
                        <a:rPr lang="en-US" b="1" dirty="0">
                          <a:latin typeface="Arial" panose="020B0604020202020204" pitchFamily="34" charset="0"/>
                          <a:cs typeface="Arial" panose="020B0604020202020204" pitchFamily="34" charset="0"/>
                        </a:rPr>
                        <a:t> la</a:t>
                      </a:r>
                      <a:r>
                        <a:rPr lang="en-US" b="1" baseline="0" dirty="0">
                          <a:latin typeface="Arial" panose="020B0604020202020204" pitchFamily="34" charset="0"/>
                          <a:cs typeface="Arial" panose="020B0604020202020204" pitchFamily="34" charset="0"/>
                        </a:rPr>
                        <a:t> </a:t>
                      </a:r>
                      <a:r>
                        <a:rPr lang="en-US" b="1" baseline="0" dirty="0" err="1">
                          <a:latin typeface="Arial" panose="020B0604020202020204" pitchFamily="34" charset="0"/>
                          <a:cs typeface="Arial" panose="020B0604020202020204" pitchFamily="34" charset="0"/>
                        </a:rPr>
                        <a:t>propuesta</a:t>
                      </a:r>
                      <a:r>
                        <a:rPr lang="en-US" b="1" baseline="0" dirty="0">
                          <a:latin typeface="Arial" panose="020B0604020202020204" pitchFamily="34" charset="0"/>
                          <a:cs typeface="Arial" panose="020B0604020202020204" pitchFamily="34" charset="0"/>
                        </a:rPr>
                        <a:t> del </a:t>
                      </a:r>
                      <a:r>
                        <a:rPr lang="en-US" b="1" baseline="0" dirty="0" err="1">
                          <a:latin typeface="Arial" panose="020B0604020202020204" pitchFamily="34" charset="0"/>
                          <a:cs typeface="Arial" panose="020B0604020202020204" pitchFamily="34" charset="0"/>
                        </a:rPr>
                        <a:t>estudio</a:t>
                      </a:r>
                      <a:r>
                        <a:rPr lang="en-US" sz="2600" dirty="0">
                          <a:solidFill>
                            <a:srgbClr val="FF0000"/>
                          </a:solidFill>
                          <a:latin typeface="Arial" panose="020B0604020202020204" pitchFamily="34" charset="0"/>
                          <a:cs typeface="Arial" panose="020B0604020202020204" pitchFamily="34" charset="0"/>
                        </a:rPr>
                        <a:t>*</a:t>
                      </a:r>
                    </a:p>
                  </a:txBody>
                  <a:tcPr/>
                </a:tc>
                <a:extLst>
                  <a:ext uri="{0D108BD9-81ED-4DB2-BD59-A6C34878D82A}">
                    <a16:rowId xmlns:a16="http://schemas.microsoft.com/office/drawing/2014/main" val="1252962438"/>
                  </a:ext>
                </a:extLst>
              </a:tr>
              <a:tr h="509293">
                <a:tc>
                  <a:txBody>
                    <a:bodyPr/>
                    <a:lstStyle/>
                    <a:p>
                      <a:r>
                        <a:rPr lang="en-US" dirty="0" err="1">
                          <a:latin typeface="Arial" panose="020B0604020202020204" pitchFamily="34" charset="0"/>
                          <a:cs typeface="Arial" panose="020B0604020202020204" pitchFamily="34" charset="0"/>
                        </a:rPr>
                        <a:t>Noviembre</a:t>
                      </a:r>
                      <a:r>
                        <a:rPr lang="en-US" dirty="0">
                          <a:latin typeface="Arial" panose="020B0604020202020204" pitchFamily="34" charset="0"/>
                          <a:cs typeface="Arial" panose="020B0604020202020204" pitchFamily="34" charset="0"/>
                        </a:rPr>
                        <a:t> 2022</a:t>
                      </a:r>
                    </a:p>
                  </a:txBody>
                  <a:tcPr/>
                </a:tc>
                <a:tc>
                  <a:txBody>
                    <a:bodyPr/>
                    <a:lstStyle/>
                    <a:p>
                      <a:r>
                        <a:rPr lang="en-US" dirty="0" err="1">
                          <a:latin typeface="Arial" panose="020B0604020202020204" pitchFamily="34" charset="0"/>
                          <a:cs typeface="Arial" panose="020B0604020202020204" pitchFamily="34" charset="0"/>
                        </a:rPr>
                        <a:t>Finalización</a:t>
                      </a:r>
                      <a:r>
                        <a:rPr lang="en-US" dirty="0">
                          <a:latin typeface="Arial" panose="020B0604020202020204" pitchFamily="34" charset="0"/>
                          <a:cs typeface="Arial" panose="020B0604020202020204" pitchFamily="34" charset="0"/>
                        </a:rPr>
                        <a:t> del </a:t>
                      </a:r>
                      <a:r>
                        <a:rPr lang="en-US" dirty="0" err="1">
                          <a:latin typeface="Arial" panose="020B0604020202020204" pitchFamily="34" charset="0"/>
                          <a:cs typeface="Arial" panose="020B0604020202020204" pitchFamily="34" charset="0"/>
                        </a:rPr>
                        <a:t>estudio</a:t>
                      </a:r>
                      <a:endParaRPr lang="en-US"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86014773"/>
                  </a:ext>
                </a:extLst>
              </a:tr>
              <a:tr h="637073">
                <a:tc>
                  <a:txBody>
                    <a:bodyPr/>
                    <a:lstStyle/>
                    <a:p>
                      <a:r>
                        <a:rPr lang="en-US" dirty="0" err="1">
                          <a:latin typeface="Arial" panose="020B0604020202020204" pitchFamily="34" charset="0"/>
                          <a:cs typeface="Arial" panose="020B0604020202020204" pitchFamily="34" charset="0"/>
                        </a:rPr>
                        <a:t>Diciembre</a:t>
                      </a:r>
                      <a:r>
                        <a:rPr lang="en-US" dirty="0">
                          <a:latin typeface="Arial" panose="020B0604020202020204" pitchFamily="34" charset="0"/>
                          <a:cs typeface="Arial" panose="020B0604020202020204" pitchFamily="34" charset="0"/>
                        </a:rPr>
                        <a:t> 2022</a:t>
                      </a:r>
                    </a:p>
                  </a:txBody>
                  <a:tcPr/>
                </a:tc>
                <a:tc>
                  <a:txBody>
                    <a:bodyPr/>
                    <a:lstStyle/>
                    <a:p>
                      <a:r>
                        <a:rPr lang="en-US" dirty="0" err="1">
                          <a:latin typeface="Arial" panose="020B0604020202020204" pitchFamily="34" charset="0"/>
                          <a:cs typeface="Arial" panose="020B0604020202020204" pitchFamily="34" charset="0"/>
                        </a:rPr>
                        <a:t>Presentación</a:t>
                      </a:r>
                      <a:r>
                        <a:rPr lang="en-US" dirty="0">
                          <a:latin typeface="Arial" panose="020B0604020202020204" pitchFamily="34" charset="0"/>
                          <a:cs typeface="Arial" panose="020B0604020202020204" pitchFamily="34" charset="0"/>
                        </a:rPr>
                        <a:t> ante el </a:t>
                      </a:r>
                      <a:r>
                        <a:rPr lang="en-US" dirty="0" err="1">
                          <a:latin typeface="Arial" panose="020B0604020202020204" pitchFamily="34" charset="0"/>
                          <a:cs typeface="Arial" panose="020B0604020202020204" pitchFamily="34" charset="0"/>
                        </a:rPr>
                        <a:t>Congreso</a:t>
                      </a:r>
                      <a:endParaRPr lang="en-US"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967768839"/>
                  </a:ext>
                </a:extLst>
              </a:tr>
            </a:tbl>
          </a:graphicData>
        </a:graphic>
      </p:graphicFrame>
    </p:spTree>
    <p:extLst>
      <p:ext uri="{BB962C8B-B14F-4D97-AF65-F5344CB8AC3E}">
        <p14:creationId xmlns:p14="http://schemas.microsoft.com/office/powerpoint/2010/main" val="15859813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464495" y="628299"/>
            <a:ext cx="11263009" cy="685800"/>
          </a:xfrm>
        </p:spPr>
        <p:txBody>
          <a:bodyPr/>
          <a:lstStyle/>
          <a:p>
            <a:pPr algn="ctr" eaLnBrk="1" hangingPunct="1">
              <a:spcAft>
                <a:spcPts val="600"/>
              </a:spcAft>
              <a:defRPr/>
            </a:pPr>
            <a:r>
              <a:rPr lang="en-US" altLang="en-US" dirty="0" err="1">
                <a:latin typeface="Times New Roman" panose="02020603050405020304" pitchFamily="18" charset="0"/>
                <a:cs typeface="Times New Roman" panose="02020603050405020304" pitchFamily="18" charset="0"/>
              </a:rPr>
              <a:t>Pregunta</a:t>
            </a:r>
            <a:r>
              <a:rPr lang="en-US" altLang="en-US" dirty="0">
                <a:latin typeface="Times New Roman" panose="02020603050405020304" pitchFamily="18" charset="0"/>
                <a:cs typeface="Times New Roman" panose="02020603050405020304" pitchFamily="18" charset="0"/>
              </a:rPr>
              <a:t> 3 </a:t>
            </a:r>
            <a:r>
              <a:rPr lang="en-US" altLang="en-US" dirty="0" err="1">
                <a:latin typeface="Times New Roman" panose="02020603050405020304" pitchFamily="18" charset="0"/>
                <a:cs typeface="Times New Roman" panose="02020603050405020304" pitchFamily="18" charset="0"/>
              </a:rPr>
              <a:t>proceso</a:t>
            </a:r>
            <a:r>
              <a:rPr lang="en-US" altLang="en-US" dirty="0">
                <a:latin typeface="Times New Roman" panose="02020603050405020304" pitchFamily="18" charset="0"/>
                <a:cs typeface="Times New Roman" panose="02020603050405020304" pitchFamily="18" charset="0"/>
              </a:rPr>
              <a:t> del </a:t>
            </a:r>
            <a:r>
              <a:rPr lang="en-US" altLang="en-US" dirty="0" err="1">
                <a:latin typeface="Times New Roman" panose="02020603050405020304" pitchFamily="18" charset="0"/>
                <a:cs typeface="Times New Roman" panose="02020603050405020304" pitchFamily="18" charset="0"/>
              </a:rPr>
              <a:t>estudio</a:t>
            </a:r>
            <a:r>
              <a:rPr lang="en-US" altLang="en-US" dirty="0">
                <a:latin typeface="Times New Roman" panose="02020603050405020304" pitchFamily="18" charset="0"/>
                <a:cs typeface="Times New Roman" panose="02020603050405020304" pitchFamily="18" charset="0"/>
              </a:rPr>
              <a:t> de </a:t>
            </a:r>
            <a:r>
              <a:rPr lang="en-US" altLang="en-US" dirty="0" err="1">
                <a:latin typeface="Times New Roman" panose="02020603050405020304" pitchFamily="18" charset="0"/>
                <a:cs typeface="Times New Roman" panose="02020603050405020304" pitchFamily="18" charset="0"/>
              </a:rPr>
              <a:t>viabilidad</a:t>
            </a:r>
            <a:r>
              <a:rPr lang="en-US" altLang="en-US" dirty="0">
                <a:latin typeface="Times New Roman" panose="02020603050405020304" pitchFamily="18" charset="0"/>
                <a:cs typeface="Times New Roman" panose="02020603050405020304" pitchFamily="18" charset="0"/>
              </a:rPr>
              <a:t> del </a:t>
            </a:r>
            <a:r>
              <a:rPr lang="en-US" altLang="en-US" dirty="0" err="1">
                <a:latin typeface="Times New Roman" panose="02020603050405020304" pitchFamily="18" charset="0"/>
                <a:cs typeface="Times New Roman" panose="02020603050405020304" pitchFamily="18" charset="0"/>
              </a:rPr>
              <a:t>sendero</a:t>
            </a:r>
            <a:r>
              <a:rPr lang="en-US" altLang="en-US" dirty="0">
                <a:latin typeface="Times New Roman" panose="02020603050405020304" pitchFamily="18" charset="0"/>
                <a:cs typeface="Times New Roman" panose="02020603050405020304" pitchFamily="18" charset="0"/>
              </a:rPr>
              <a:t>            </a:t>
            </a: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630198" y="1496979"/>
            <a:ext cx="10931604" cy="1051560"/>
          </a:xfrm>
        </p:spPr>
        <p:txBody>
          <a:bodyPr/>
          <a:lstStyle/>
          <a:p>
            <a:pPr eaLnBrk="1" hangingPunct="1">
              <a:spcAft>
                <a:spcPts val="600"/>
              </a:spcAft>
              <a:buClr>
                <a:schemeClr val="tx1"/>
              </a:buClr>
              <a:buSzPct val="82000"/>
              <a:buFont typeface="Arial" panose="020B0604020202020204" pitchFamily="34" charset="0"/>
              <a:buChar char="•"/>
              <a:defRPr/>
            </a:pPr>
            <a:endParaRPr lang="en-US" altLang="en-US" sz="2600" dirty="0">
              <a:effectLst>
                <a:outerShdw blurRad="38100" dist="38100" dir="2700000" algn="tl">
                  <a:srgbClr val="000000">
                    <a:alpha val="43137"/>
                  </a:srgbClr>
                </a:outerShdw>
              </a:effectLst>
              <a:latin typeface="Frutiger LT Std 45 Light" panose="020B0402020204020204" pitchFamily="34" charset="0"/>
            </a:endParaRPr>
          </a:p>
          <a:p>
            <a:pPr eaLnBrk="1" hangingPunct="1">
              <a:spcAft>
                <a:spcPts val="600"/>
              </a:spcAft>
              <a:buClr>
                <a:schemeClr val="tx1"/>
              </a:buClr>
              <a:buSzPct val="175000"/>
              <a:buFont typeface="Arial" panose="020B0604020202020204" pitchFamily="34" charset="0"/>
              <a:buChar char="•"/>
              <a:defRPr/>
            </a:pPr>
            <a:r>
              <a:rPr lang="en-US" altLang="en-US" sz="2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en-US" altLang="en-US" sz="26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Qué</a:t>
            </a:r>
            <a:r>
              <a:rPr lang="en-US" altLang="en-US" sz="2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altLang="en-US" sz="26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significaría</a:t>
            </a:r>
            <a:r>
              <a:rPr lang="en-US" altLang="en-US" sz="2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la </a:t>
            </a:r>
            <a:r>
              <a:rPr lang="en-US" altLang="en-US" sz="26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designación</a:t>
            </a:r>
            <a:r>
              <a:rPr lang="en-US" altLang="en-US" sz="2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para el </a:t>
            </a:r>
            <a:r>
              <a:rPr lang="en-US" altLang="en-US" sz="26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público</a:t>
            </a:r>
            <a:r>
              <a:rPr lang="en-US" altLang="en-US" sz="2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y </a:t>
            </a:r>
            <a:r>
              <a:rPr lang="en-US" altLang="en-US" sz="26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los</a:t>
            </a:r>
            <a:r>
              <a:rPr lang="en-US" altLang="en-US" sz="2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altLang="en-US" sz="26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propietarios</a:t>
            </a:r>
            <a:r>
              <a:rPr lang="en-US" altLang="en-US" sz="2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a:t>
            </a:r>
            <a:r>
              <a:rPr lang="en-US" altLang="en-US" sz="26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tierras</a:t>
            </a:r>
            <a:r>
              <a:rPr lang="en-US" altLang="en-US" sz="2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marL="0" indent="0" eaLnBrk="1" hangingPunct="1">
              <a:spcAft>
                <a:spcPts val="600"/>
              </a:spcAft>
              <a:buNone/>
              <a:defRPr/>
            </a:pPr>
            <a:endParaRPr lang="en-US" altLang="en-US" sz="2600" dirty="0">
              <a:effectLst>
                <a:outerShdw blurRad="38100" dist="38100" dir="2700000" algn="tl">
                  <a:srgbClr val="000000">
                    <a:alpha val="43137"/>
                  </a:srgbClr>
                </a:outerShdw>
              </a:effectLst>
              <a:latin typeface="Frutiger LT Std 45 Light" panose="020B0402020204020204" pitchFamily="34" charset="0"/>
            </a:endParaRPr>
          </a:p>
          <a:p>
            <a:pPr marL="857264" lvl="1" indent="-457200" eaLnBrk="1" hangingPunct="1">
              <a:buClr>
                <a:schemeClr val="tx1"/>
              </a:buClr>
              <a:buAutoNum type="arabicPeriod"/>
              <a:defRPr/>
            </a:pPr>
            <a:endParaRPr lang="en-US" altLang="en-US" sz="2400" dirty="0">
              <a:latin typeface="Frutiger LT Std 45 Light" panose="020B0402020204020204" pitchFamily="34" charset="0"/>
            </a:endParaRPr>
          </a:p>
          <a:p>
            <a:pPr marL="457200" indent="-457200" eaLnBrk="1" hangingPunct="1">
              <a:buClr>
                <a:schemeClr val="tx1"/>
              </a:buClr>
              <a:buAutoNum type="arabicPeriod"/>
              <a:defRPr/>
            </a:pPr>
            <a:endParaRPr lang="en-US" altLang="en-US" dirty="0">
              <a:latin typeface="Frutiger LT Std 45 Light" panose="020B0402020204020204" pitchFamily="34" charset="0"/>
            </a:endParaRPr>
          </a:p>
        </p:txBody>
      </p:sp>
    </p:spTree>
    <p:extLst>
      <p:ext uri="{BB962C8B-B14F-4D97-AF65-F5344CB8AC3E}">
        <p14:creationId xmlns:p14="http://schemas.microsoft.com/office/powerpoint/2010/main" val="34086823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430682" y="723025"/>
            <a:ext cx="11066083" cy="4948686"/>
          </a:xfrm>
        </p:spPr>
        <p:txBody>
          <a:bodyPr/>
          <a:lstStyle/>
          <a:p>
            <a:pPr eaLnBrk="1" hangingPunct="1">
              <a:spcAft>
                <a:spcPts val="600"/>
              </a:spcAft>
              <a:buClr>
                <a:schemeClr val="tx1"/>
              </a:buClr>
              <a:buSzPct val="82000"/>
              <a:buFont typeface="Arial" panose="020B0604020202020204" pitchFamily="34" charset="0"/>
              <a:buChar char="•"/>
              <a:defRPr/>
            </a:pPr>
            <a:endParaRPr lang="en-US" altLang="en-US" sz="2600" dirty="0">
              <a:effectLst>
                <a:outerShdw blurRad="38100" dist="38100" dir="2700000" algn="tl">
                  <a:srgbClr val="000000">
                    <a:alpha val="43137"/>
                  </a:srgbClr>
                </a:outerShdw>
              </a:effectLst>
              <a:latin typeface="Frutiger LT Std 45 Light" panose="020B0402020204020204" pitchFamily="34" charset="0"/>
            </a:endParaRPr>
          </a:p>
          <a:p>
            <a:pPr marL="0" indent="0" algn="ctr" eaLnBrk="1" hangingPunct="1">
              <a:spcAft>
                <a:spcPts val="0"/>
              </a:spcAft>
              <a:buClr>
                <a:schemeClr val="tx1"/>
              </a:buClr>
              <a:buSzPct val="175000"/>
              <a:buNone/>
              <a:defRPr/>
            </a:pPr>
            <a:endParaRPr lang="es-ES" altLang="en-US" sz="2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457217" lvl="1" indent="0" eaLnBrk="1" hangingPunct="1">
              <a:spcBef>
                <a:spcPts val="0"/>
              </a:spcBef>
              <a:spcAft>
                <a:spcPts val="0"/>
              </a:spcAft>
              <a:buClr>
                <a:schemeClr val="tx1"/>
              </a:buClr>
              <a:buSzPct val="175000"/>
              <a:buNone/>
              <a:defRPr/>
            </a:pPr>
            <a:r>
              <a:rPr lang="es-E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Si el Congreso actúa para designar el Pike Trail como un nuevo sendero histórico nacional:</a:t>
            </a:r>
            <a:endPar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457217" lvl="1" indent="0" eaLnBrk="1" hangingPunct="1">
              <a:spcBef>
                <a:spcPts val="0"/>
              </a:spcBef>
              <a:spcAft>
                <a:spcPts val="0"/>
              </a:spcAft>
              <a:buClr>
                <a:schemeClr val="tx1"/>
              </a:buClr>
              <a:buSzPct val="175000"/>
              <a:buNone/>
              <a:defRPr/>
            </a:pPr>
            <a:endParaRPr lang="es-ES" altLang="en-US" sz="1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lvl="2" eaLnBrk="1" hangingPunct="1">
              <a:spcBef>
                <a:spcPts val="0"/>
              </a:spcBef>
              <a:spcAft>
                <a:spcPts val="0"/>
              </a:spcAft>
              <a:buClr>
                <a:schemeClr val="tx1"/>
              </a:buClr>
              <a:buSzPct val="175000"/>
              <a:buFont typeface="Arial" panose="020B0604020202020204" pitchFamily="34" charset="0"/>
              <a:buChar char="•"/>
              <a:defRPr/>
            </a:pPr>
            <a:r>
              <a:rPr lang="es-ES" alt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El gobierno federal no tendrá autoridad sobre tierras privadas a lo largo de la ruta.</a:t>
            </a:r>
          </a:p>
          <a:p>
            <a:pPr marL="457217" lvl="1" indent="0" eaLnBrk="1" hangingPunct="1">
              <a:spcBef>
                <a:spcPts val="0"/>
              </a:spcBef>
              <a:spcAft>
                <a:spcPts val="0"/>
              </a:spcAft>
              <a:buClr>
                <a:schemeClr val="tx1"/>
              </a:buClr>
              <a:buSzPct val="175000"/>
              <a:buNone/>
              <a:defRPr/>
            </a:pPr>
            <a:endParaRPr lang="es-ES" altLang="en-US" sz="2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lvl="2" eaLnBrk="1" hangingPunct="1">
              <a:spcBef>
                <a:spcPts val="0"/>
              </a:spcBef>
              <a:spcAft>
                <a:spcPts val="0"/>
              </a:spcAft>
              <a:buClr>
                <a:schemeClr val="tx1"/>
              </a:buClr>
              <a:buSzPct val="175000"/>
              <a:buFont typeface="Arial" panose="020B0604020202020204" pitchFamily="34" charset="0"/>
              <a:buChar char="•"/>
              <a:defRPr/>
            </a:pPr>
            <a:r>
              <a:rPr lang="es-ES" alt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La participación en el desarrollo del sendero a lo largo de la ruta, por parte de propietarios privados, es </a:t>
            </a:r>
            <a:r>
              <a:rPr lang="es-ES" altLang="en-US"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completamente voluntaria.</a:t>
            </a:r>
          </a:p>
          <a:p>
            <a:pPr marL="457217" lvl="1" indent="0" eaLnBrk="1" hangingPunct="1">
              <a:spcBef>
                <a:spcPts val="0"/>
              </a:spcBef>
              <a:spcAft>
                <a:spcPts val="0"/>
              </a:spcAft>
              <a:buClr>
                <a:schemeClr val="tx1"/>
              </a:buClr>
              <a:buSzPct val="175000"/>
              <a:buNone/>
              <a:defRPr/>
            </a:pPr>
            <a:endParaRPr lang="es-ES" altLang="en-US" sz="2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lvl="2" eaLnBrk="1" hangingPunct="1">
              <a:spcBef>
                <a:spcPts val="0"/>
              </a:spcBef>
              <a:spcAft>
                <a:spcPts val="0"/>
              </a:spcAft>
              <a:buClr>
                <a:schemeClr val="tx1"/>
              </a:buClr>
              <a:buSzPct val="175000"/>
              <a:buFont typeface="Arial" panose="020B0604020202020204" pitchFamily="34" charset="0"/>
              <a:buChar char="•"/>
              <a:defRPr/>
            </a:pPr>
            <a:r>
              <a:rPr lang="es-ES" alt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Los propietarios de tierras privadas no tienen la obligación de permitir el acceso al público a sus tierras.</a:t>
            </a:r>
          </a:p>
          <a:p>
            <a:pPr marL="457217" lvl="1" indent="0" eaLnBrk="1" hangingPunct="1">
              <a:spcBef>
                <a:spcPts val="0"/>
              </a:spcBef>
              <a:spcAft>
                <a:spcPts val="0"/>
              </a:spcAft>
              <a:buClr>
                <a:schemeClr val="tx1"/>
              </a:buClr>
              <a:buSzPct val="175000"/>
              <a:buNone/>
              <a:defRPr/>
            </a:pPr>
            <a:endParaRPr lang="es-ES" altLang="en-US" sz="2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lvl="2" eaLnBrk="1" hangingPunct="1">
              <a:spcBef>
                <a:spcPts val="0"/>
              </a:spcBef>
              <a:spcAft>
                <a:spcPts val="0"/>
              </a:spcAft>
              <a:buClr>
                <a:schemeClr val="tx1"/>
              </a:buClr>
              <a:buSzPct val="175000"/>
              <a:buFont typeface="Arial" panose="020B0604020202020204" pitchFamily="34" charset="0"/>
              <a:buChar char="•"/>
              <a:defRPr/>
            </a:pPr>
            <a:r>
              <a:rPr lang="es-ES" alt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Las cláusulas para “vendedores dispuestos” están incluidas en la legislación nacional de senderos históricos.</a:t>
            </a:r>
          </a:p>
          <a:p>
            <a:pPr lvl="1" eaLnBrk="1" hangingPunct="1">
              <a:spcAft>
                <a:spcPts val="600"/>
              </a:spcAft>
              <a:buClr>
                <a:schemeClr val="tx1"/>
              </a:buClr>
              <a:buSzPct val="175000"/>
              <a:buFont typeface="Arial" panose="020B0604020202020204" pitchFamily="34" charset="0"/>
              <a:buChar char="•"/>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lvl="1" eaLnBrk="1" hangingPunct="1">
              <a:spcAft>
                <a:spcPts val="600"/>
              </a:spcAft>
              <a:buClr>
                <a:schemeClr val="tx1"/>
              </a:buClr>
              <a:buSzPct val="175000"/>
              <a:buFont typeface="Arial" panose="020B0604020202020204" pitchFamily="34" charset="0"/>
              <a:buChar char="•"/>
              <a:defRPr/>
            </a:pPr>
            <a:endParaRPr lang="en-US" altLang="en-US" sz="2400" b="1" dirty="0">
              <a:effectLst>
                <a:outerShdw blurRad="38100" dist="38100" dir="2700000" algn="tl">
                  <a:srgbClr val="000000">
                    <a:alpha val="43137"/>
                  </a:srgbClr>
                </a:outerShdw>
              </a:effectLst>
              <a:latin typeface="Frutiger LT Std 45 Light" panose="020B0402020204020204" pitchFamily="34" charset="0"/>
            </a:endParaRPr>
          </a:p>
          <a:p>
            <a:pPr marL="0" indent="0" eaLnBrk="1" hangingPunct="1">
              <a:spcAft>
                <a:spcPts val="600"/>
              </a:spcAft>
              <a:buNone/>
              <a:defRPr/>
            </a:pPr>
            <a:endParaRPr lang="en-US" altLang="en-US" sz="2600" dirty="0">
              <a:effectLst>
                <a:outerShdw blurRad="38100" dist="38100" dir="2700000" algn="tl">
                  <a:srgbClr val="000000">
                    <a:alpha val="43137"/>
                  </a:srgbClr>
                </a:outerShdw>
              </a:effectLst>
              <a:latin typeface="Frutiger LT Std 45 Light" panose="020B0402020204020204" pitchFamily="34" charset="0"/>
            </a:endParaRPr>
          </a:p>
          <a:p>
            <a:pPr marL="857264" lvl="1" indent="-457200" eaLnBrk="1" hangingPunct="1">
              <a:buClr>
                <a:schemeClr val="tx1"/>
              </a:buClr>
              <a:buAutoNum type="arabicPeriod"/>
              <a:defRPr/>
            </a:pPr>
            <a:endParaRPr lang="en-US" altLang="en-US" sz="2400" dirty="0">
              <a:latin typeface="Frutiger LT Std 45 Light" panose="020B0402020204020204" pitchFamily="34" charset="0"/>
            </a:endParaRPr>
          </a:p>
          <a:p>
            <a:pPr eaLnBrk="1" hangingPunct="1">
              <a:buClr>
                <a:schemeClr val="tx1"/>
              </a:buClr>
              <a:buFont typeface="Arial" panose="020B0604020202020204" pitchFamily="34" charset="0"/>
              <a:buChar char="•"/>
              <a:defRPr/>
            </a:pPr>
            <a:endParaRPr lang="en-US" altLang="en-US" dirty="0">
              <a:latin typeface="Frutiger LT Std 45 Light" panose="020B0402020204020204" pitchFamily="34" charset="0"/>
            </a:endParaRPr>
          </a:p>
        </p:txBody>
      </p:sp>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695235" y="723025"/>
            <a:ext cx="10547670" cy="685800"/>
          </a:xfrm>
        </p:spPr>
        <p:txBody>
          <a:bodyPr/>
          <a:lstStyle/>
          <a:p>
            <a:pPr eaLnBrk="1" hangingPunct="1">
              <a:spcAft>
                <a:spcPts val="600"/>
              </a:spcAft>
              <a:defRPr/>
            </a:pPr>
            <a:r>
              <a:rPr lang="en-US" altLang="en-US" dirty="0" err="1">
                <a:latin typeface="Times New Roman" panose="02020603050405020304" pitchFamily="18" charset="0"/>
                <a:cs typeface="Times New Roman" panose="02020603050405020304" pitchFamily="18" charset="0"/>
              </a:rPr>
              <a:t>Continuación</a:t>
            </a:r>
            <a:r>
              <a:rPr lang="en-US" altLang="en-US" dirty="0">
                <a:latin typeface="Times New Roman" panose="02020603050405020304" pitchFamily="18" charset="0"/>
                <a:cs typeface="Times New Roman" panose="02020603050405020304" pitchFamily="18" charset="0"/>
              </a:rPr>
              <a:t> de la </a:t>
            </a:r>
            <a:r>
              <a:rPr lang="en-US" altLang="en-US" dirty="0" err="1">
                <a:latin typeface="Times New Roman" panose="02020603050405020304" pitchFamily="18" charset="0"/>
                <a:cs typeface="Times New Roman" panose="02020603050405020304" pitchFamily="18" charset="0"/>
              </a:rPr>
              <a:t>pregunta</a:t>
            </a:r>
            <a:r>
              <a:rPr lang="en-US" altLang="en-US" dirty="0">
                <a:latin typeface="Times New Roman" panose="02020603050405020304" pitchFamily="18" charset="0"/>
                <a:cs typeface="Times New Roman" panose="02020603050405020304" pitchFamily="18" charset="0"/>
              </a:rPr>
              <a:t> 3 </a:t>
            </a:r>
            <a:r>
              <a:rPr lang="en-US" altLang="en-US" dirty="0" err="1">
                <a:latin typeface="Times New Roman" panose="02020603050405020304" pitchFamily="18" charset="0"/>
                <a:cs typeface="Times New Roman" panose="02020603050405020304" pitchFamily="18" charset="0"/>
              </a:rPr>
              <a:t>proceso</a:t>
            </a:r>
            <a:r>
              <a:rPr lang="en-US" altLang="en-US" dirty="0">
                <a:latin typeface="Times New Roman" panose="02020603050405020304" pitchFamily="18" charset="0"/>
                <a:cs typeface="Times New Roman" panose="02020603050405020304" pitchFamily="18" charset="0"/>
              </a:rPr>
              <a:t> del </a:t>
            </a:r>
            <a:r>
              <a:rPr lang="en-US" altLang="en-US" dirty="0" err="1">
                <a:latin typeface="Times New Roman" panose="02020603050405020304" pitchFamily="18" charset="0"/>
                <a:cs typeface="Times New Roman" panose="02020603050405020304" pitchFamily="18" charset="0"/>
              </a:rPr>
              <a:t>estudio</a:t>
            </a:r>
            <a:r>
              <a:rPr lang="en-US" altLang="en-US" dirty="0">
                <a:latin typeface="Times New Roman" panose="02020603050405020304" pitchFamily="18" charset="0"/>
                <a:cs typeface="Times New Roman" panose="02020603050405020304" pitchFamily="18" charset="0"/>
              </a:rPr>
              <a:t> de </a:t>
            </a:r>
            <a:r>
              <a:rPr lang="en-US" altLang="en-US" dirty="0" err="1">
                <a:latin typeface="Times New Roman" panose="02020603050405020304" pitchFamily="18" charset="0"/>
                <a:cs typeface="Times New Roman" panose="02020603050405020304" pitchFamily="18" charset="0"/>
              </a:rPr>
              <a:t>viabilidad</a:t>
            </a:r>
            <a:r>
              <a:rPr lang="en-US" altLang="en-US" dirty="0">
                <a:latin typeface="Times New Roman" panose="02020603050405020304" pitchFamily="18" charset="0"/>
                <a:cs typeface="Times New Roman" panose="02020603050405020304" pitchFamily="18" charset="0"/>
              </a:rPr>
              <a:t> del </a:t>
            </a:r>
            <a:r>
              <a:rPr lang="en-US" altLang="en-US" dirty="0" err="1">
                <a:latin typeface="Times New Roman" panose="02020603050405020304" pitchFamily="18" charset="0"/>
                <a:cs typeface="Times New Roman" panose="02020603050405020304" pitchFamily="18" charset="0"/>
              </a:rPr>
              <a:t>sendero</a:t>
            </a:r>
            <a:r>
              <a:rPr lang="en-US" altLang="en-US"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268178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28A768-3DFD-4653-A47B-E96215311CB4}"/>
              </a:ext>
            </a:extLst>
          </p:cNvPr>
          <p:cNvSpPr>
            <a:spLocks noGrp="1"/>
          </p:cNvSpPr>
          <p:nvPr>
            <p:ph type="title"/>
          </p:nvPr>
        </p:nvSpPr>
        <p:spPr>
          <a:xfrm>
            <a:off x="812800" y="-685800"/>
            <a:ext cx="10464800" cy="685800"/>
          </a:xfrm>
        </p:spPr>
        <p:txBody>
          <a:bodyPr vert="horz" wrap="square" lIns="91440" tIns="45720" rIns="91440" bIns="45720" numCol="1" anchor="b" anchorCtr="0" compatLnSpc="1">
            <a:prstTxWarp prst="textNoShape">
              <a:avLst/>
            </a:prstTxWarp>
          </a:bodyPr>
          <a:lstStyle/>
          <a:p>
            <a:r>
              <a:rPr lang="es-ES" dirty="0"/>
              <a:t>Mapa de los Estados Unidos con la ruta preliminar de Pike representada como una línea discontinua negra</a:t>
            </a:r>
            <a:endParaRPr lang="en-US" dirty="0"/>
          </a:p>
        </p:txBody>
      </p:sp>
      <p:pic>
        <p:nvPicPr>
          <p:cNvPr id="4" name="Picture 3" descr="El mapa muestra los Estados Unidos con la ruta preliminar de Pike representada como una línea discontinua negra y también muestra el tipo de propiedad de la tierra actual. Las áreas sombreadas en diferentes colores representan terrenos privados (77% del total) y varios tipos de terrenos públicos, con porcentajes de cada uno.">
            <a:extLst>
              <a:ext uri="{FF2B5EF4-FFF2-40B4-BE49-F238E27FC236}">
                <a16:creationId xmlns:a16="http://schemas.microsoft.com/office/drawing/2014/main" id="{0EBBD5B1-0459-42BD-B1ED-996B1A6DC64A}"/>
              </a:ext>
            </a:extLst>
          </p:cNvPr>
          <p:cNvPicPr>
            <a:picLocks noChangeAspect="1"/>
          </p:cNvPicPr>
          <p:nvPr/>
        </p:nvPicPr>
        <p:blipFill rotWithShape="1">
          <a:blip r:embed="rId3">
            <a:extLst>
              <a:ext uri="{28A0092B-C50C-407E-A947-70E740481C1C}">
                <a14:useLocalDpi xmlns:a14="http://schemas.microsoft.com/office/drawing/2010/main" val="0"/>
              </a:ext>
            </a:extLst>
          </a:blip>
          <a:srcRect l="14444" t="16121" r="17249" b="8365"/>
          <a:stretch/>
        </p:blipFill>
        <p:spPr>
          <a:xfrm>
            <a:off x="0" y="-48823"/>
            <a:ext cx="8085061" cy="6906823"/>
          </a:xfrm>
          <a:prstGeom prst="rect">
            <a:avLst/>
          </a:prstGeom>
        </p:spPr>
      </p:pic>
      <p:pic>
        <p:nvPicPr>
          <p:cNvPr id="6" name="Picture 5" descr="leyenda del mapa">
            <a:extLst>
              <a:ext uri="{FF2B5EF4-FFF2-40B4-BE49-F238E27FC236}">
                <a16:creationId xmlns:a16="http://schemas.microsoft.com/office/drawing/2014/main" id="{ED6A803D-33E4-4287-BD0B-8A26194E466F}"/>
              </a:ext>
            </a:extLst>
          </p:cNvPr>
          <p:cNvPicPr>
            <a:picLocks noChangeAspect="1"/>
          </p:cNvPicPr>
          <p:nvPr/>
        </p:nvPicPr>
        <p:blipFill rotWithShape="1">
          <a:blip r:embed="rId3">
            <a:extLst>
              <a:ext uri="{28A0092B-C50C-407E-A947-70E740481C1C}">
                <a14:useLocalDpi xmlns:a14="http://schemas.microsoft.com/office/drawing/2010/main" val="0"/>
              </a:ext>
            </a:extLst>
          </a:blip>
          <a:srcRect l="76945" t="44139" r="4015" b="21056"/>
          <a:stretch/>
        </p:blipFill>
        <p:spPr>
          <a:xfrm>
            <a:off x="7332451" y="0"/>
            <a:ext cx="4859549" cy="6866298"/>
          </a:xfrm>
          <a:prstGeom prst="rect">
            <a:avLst/>
          </a:prstGeom>
        </p:spPr>
      </p:pic>
      <p:sp>
        <p:nvSpPr>
          <p:cNvPr id="2" name="Rectangle 1">
            <a:extLst>
              <a:ext uri="{FF2B5EF4-FFF2-40B4-BE49-F238E27FC236}">
                <a16:creationId xmlns:a16="http://schemas.microsoft.com/office/drawing/2014/main" id="{78771A71-213E-4C8F-8F5B-0662E74F0C26}"/>
              </a:ext>
              <a:ext uri="{C183D7F6-B498-43B3-948B-1728B52AA6E4}">
                <adec:decorative xmlns:adec="http://schemas.microsoft.com/office/drawing/2017/decorative" val="1"/>
              </a:ext>
            </a:extLst>
          </p:cNvPr>
          <p:cNvSpPr/>
          <p:nvPr/>
        </p:nvSpPr>
        <p:spPr bwMode="auto">
          <a:xfrm>
            <a:off x="7707086" y="3135086"/>
            <a:ext cx="426962" cy="293914"/>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sp>
        <p:nvSpPr>
          <p:cNvPr id="7" name="Rectangle 6">
            <a:extLst>
              <a:ext uri="{FF2B5EF4-FFF2-40B4-BE49-F238E27FC236}">
                <a16:creationId xmlns:a16="http://schemas.microsoft.com/office/drawing/2014/main" id="{B6C97AAF-9BA4-4CFF-8E52-4601A2DE8B59}"/>
              </a:ext>
              <a:ext uri="{C183D7F6-B498-43B3-948B-1728B52AA6E4}">
                <adec:decorative xmlns:adec="http://schemas.microsoft.com/office/drawing/2017/decorative" val="1"/>
              </a:ext>
            </a:extLst>
          </p:cNvPr>
          <p:cNvSpPr/>
          <p:nvPr/>
        </p:nvSpPr>
        <p:spPr bwMode="auto">
          <a:xfrm>
            <a:off x="7551419" y="3102428"/>
            <a:ext cx="426962" cy="293914"/>
          </a:xfrm>
          <a:prstGeom prst="rect">
            <a:avLst/>
          </a:prstGeom>
          <a:no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Garamond" pitchFamily="-65" charset="0"/>
            </a:endParaRPr>
          </a:p>
        </p:txBody>
      </p:sp>
    </p:spTree>
    <p:extLst>
      <p:ext uri="{BB962C8B-B14F-4D97-AF65-F5344CB8AC3E}">
        <p14:creationId xmlns:p14="http://schemas.microsoft.com/office/powerpoint/2010/main" val="5383636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378705" y="1188077"/>
            <a:ext cx="10931604" cy="4981569"/>
          </a:xfrm>
        </p:spPr>
        <p:txBody>
          <a:bodyPr/>
          <a:lstStyle/>
          <a:p>
            <a:pPr eaLnBrk="1" hangingPunct="1">
              <a:spcAft>
                <a:spcPts val="600"/>
              </a:spcAft>
              <a:buClr>
                <a:schemeClr val="tx1"/>
              </a:buClr>
              <a:buSzPct val="82000"/>
              <a:buFont typeface="Arial" panose="020B0604020202020204" pitchFamily="34" charset="0"/>
              <a:buChar char="•"/>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marL="457217" lvl="1" indent="0" eaLnBrk="1" hangingPunct="1">
              <a:spcBef>
                <a:spcPts val="0"/>
              </a:spcBef>
              <a:spcAft>
                <a:spcPts val="0"/>
              </a:spcAft>
              <a:buClr>
                <a:schemeClr val="tx1"/>
              </a:buClr>
              <a:buSzPct val="175000"/>
              <a:buNone/>
              <a:defRPr/>
            </a:pPr>
            <a:endParaRPr lang="en-US" altLang="en-US" sz="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457217" lvl="1" indent="0" eaLnBrk="1" hangingPunct="1">
              <a:spcBef>
                <a:spcPts val="0"/>
              </a:spcBef>
              <a:spcAft>
                <a:spcPts val="0"/>
              </a:spcAft>
              <a:buClr>
                <a:schemeClr val="tx1"/>
              </a:buClr>
              <a:buSzPct val="175000"/>
              <a:buNone/>
              <a:defRPr/>
            </a:pPr>
            <a:r>
              <a:rPr lang="es-ES" sz="2300" dirty="0">
                <a:effectLst/>
                <a:latin typeface="Arial" panose="020B0604020202020204" pitchFamily="34" charset="0"/>
                <a:cs typeface="Arial" panose="020B0604020202020204" pitchFamily="34" charset="0"/>
              </a:rPr>
              <a:t>Si el Congreso actúa para designar el Pike Trail como un nuevo sendero histórico nacional:</a:t>
            </a:r>
            <a:endParaRPr lang="en-US" altLang="en-US" sz="2300" dirty="0">
              <a:effectLst/>
              <a:latin typeface="Arial" panose="020B0604020202020204" pitchFamily="34" charset="0"/>
              <a:cs typeface="Arial" panose="020B0604020202020204" pitchFamily="34" charset="0"/>
            </a:endParaRPr>
          </a:p>
          <a:p>
            <a:pPr marL="457217" lvl="1" indent="0" eaLnBrk="1" hangingPunct="1">
              <a:spcBef>
                <a:spcPts val="0"/>
              </a:spcBef>
              <a:spcAft>
                <a:spcPts val="0"/>
              </a:spcAft>
              <a:buClr>
                <a:schemeClr val="tx1"/>
              </a:buClr>
              <a:buSzPct val="175000"/>
              <a:buNone/>
              <a:defRPr/>
            </a:pPr>
            <a:endParaRPr lang="en-US" altLang="en-US" sz="17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lvl="1" eaLnBrk="1" hangingPunct="1">
              <a:spcBef>
                <a:spcPts val="0"/>
              </a:spcBef>
              <a:spcAft>
                <a:spcPts val="0"/>
              </a:spcAft>
              <a:buClr>
                <a:schemeClr val="tx1"/>
              </a:buClr>
              <a:buSzPct val="175000"/>
              <a:buFont typeface="Arial" panose="020B0604020202020204" pitchFamily="34" charset="0"/>
              <a:buChar char="•"/>
              <a:defRPr/>
            </a:pPr>
            <a:r>
              <a:rPr lang="en-US" altLang="en-US" sz="2300" dirty="0">
                <a:effectLst/>
                <a:latin typeface="Arial" panose="020B0604020202020204" pitchFamily="34" charset="0"/>
                <a:cs typeface="Arial" panose="020B0604020202020204" pitchFamily="34" charset="0"/>
              </a:rPr>
              <a:t>Se </a:t>
            </a:r>
            <a:r>
              <a:rPr lang="en-US" altLang="en-US" sz="2300" dirty="0" err="1">
                <a:effectLst/>
                <a:latin typeface="Arial" panose="020B0604020202020204" pitchFamily="34" charset="0"/>
                <a:cs typeface="Arial" panose="020B0604020202020204" pitchFamily="34" charset="0"/>
              </a:rPr>
              <a:t>desarrollaría</a:t>
            </a:r>
            <a:r>
              <a:rPr lang="en-US" altLang="en-US" sz="2300" dirty="0">
                <a:effectLst/>
                <a:latin typeface="Arial" panose="020B0604020202020204" pitchFamily="34" charset="0"/>
                <a:cs typeface="Arial" panose="020B0604020202020204" pitchFamily="34" charset="0"/>
              </a:rPr>
              <a:t> un </a:t>
            </a:r>
            <a:r>
              <a:rPr lang="en-US" altLang="en-US" sz="23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Plan de </a:t>
            </a:r>
            <a:r>
              <a:rPr lang="en-US" altLang="en-US" sz="2300" b="1"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gestión</a:t>
            </a:r>
            <a:r>
              <a:rPr lang="en-US" altLang="en-US" sz="23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integral</a:t>
            </a:r>
            <a:r>
              <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marL="914432" lvl="2" indent="0" eaLnBrk="1" hangingPunct="1">
              <a:spcBef>
                <a:spcPts val="0"/>
              </a:spcBef>
              <a:spcAft>
                <a:spcPts val="0"/>
              </a:spcAft>
              <a:buClr>
                <a:schemeClr val="tx1"/>
              </a:buClr>
              <a:buSzPct val="175000"/>
              <a:buNone/>
              <a:defRPr/>
            </a:pPr>
            <a:endParaRPr lang="en-US" altLang="en-US" sz="1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lvl="2" eaLnBrk="1" hangingPunct="1">
              <a:spcBef>
                <a:spcPts val="0"/>
              </a:spcBef>
              <a:spcAft>
                <a:spcPts val="0"/>
              </a:spcAft>
              <a:buClr>
                <a:schemeClr val="tx1"/>
              </a:buClr>
              <a:buSzPct val="175000"/>
              <a:buFont typeface="Arial" panose="020B0604020202020204" pitchFamily="34" charset="0"/>
              <a:buChar char="•"/>
              <a:defRPr/>
            </a:pPr>
            <a:r>
              <a:rPr lang="en-US" altLang="en-US" sz="23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Detalles</a:t>
            </a:r>
            <a:r>
              <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altLang="en-US" sz="23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sobre</a:t>
            </a:r>
            <a:r>
              <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altLang="en-US" sz="23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cómo</a:t>
            </a:r>
            <a:r>
              <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se </a:t>
            </a:r>
            <a:r>
              <a:rPr lang="en-US" altLang="en-US" sz="23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gestionará</a:t>
            </a:r>
            <a:r>
              <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el </a:t>
            </a:r>
            <a:r>
              <a:rPr lang="en-US" altLang="en-US" sz="23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sendero</a:t>
            </a:r>
            <a:r>
              <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lvl="2" eaLnBrk="1" hangingPunct="1">
              <a:spcBef>
                <a:spcPts val="0"/>
              </a:spcBef>
              <a:spcAft>
                <a:spcPts val="0"/>
              </a:spcAft>
              <a:buClr>
                <a:schemeClr val="tx1"/>
              </a:buClr>
              <a:buSzPct val="175000"/>
              <a:buFont typeface="Arial" panose="020B0604020202020204" pitchFamily="34" charset="0"/>
              <a:buChar char="•"/>
              <a:defRPr/>
            </a:pPr>
            <a:endParaRPr lang="en-US" altLang="en-US"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lvl="2" eaLnBrk="1" hangingPunct="1">
              <a:spcBef>
                <a:spcPts val="0"/>
              </a:spcBef>
              <a:spcAft>
                <a:spcPts val="0"/>
              </a:spcAft>
              <a:buClr>
                <a:schemeClr val="tx1"/>
              </a:buClr>
              <a:buSzPct val="175000"/>
              <a:buFont typeface="Arial" panose="020B0604020202020204" pitchFamily="34" charset="0"/>
              <a:buChar char="•"/>
              <a:defRPr/>
            </a:pPr>
            <a:r>
              <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Se </a:t>
            </a:r>
            <a:r>
              <a:rPr lang="en-US" altLang="en-US" sz="23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identificarían</a:t>
            </a:r>
            <a:r>
              <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altLang="en-US" sz="23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ubicaciones</a:t>
            </a:r>
            <a:r>
              <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a:t>
            </a:r>
            <a:r>
              <a:rPr lang="en-US" altLang="en-US" sz="23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acceso</a:t>
            </a:r>
            <a:r>
              <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al </a:t>
            </a:r>
            <a:r>
              <a:rPr lang="en-US" altLang="en-US" sz="23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sendero</a:t>
            </a:r>
            <a:r>
              <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y </a:t>
            </a:r>
            <a:r>
              <a:rPr lang="en-US" altLang="en-US" sz="23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oportunidades</a:t>
            </a:r>
            <a:r>
              <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lvl="2" eaLnBrk="1" hangingPunct="1">
              <a:spcBef>
                <a:spcPts val="0"/>
              </a:spcBef>
              <a:spcAft>
                <a:spcPts val="0"/>
              </a:spcAft>
              <a:buClr>
                <a:schemeClr val="tx1"/>
              </a:buClr>
              <a:buSzPct val="175000"/>
              <a:buFont typeface="Arial" panose="020B0604020202020204" pitchFamily="34" charset="0"/>
              <a:buChar char="•"/>
              <a:defRPr/>
            </a:pPr>
            <a:endParaRPr lang="en-US" altLang="en-US"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lvl="2" eaLnBrk="1" hangingPunct="1">
              <a:spcBef>
                <a:spcPts val="0"/>
              </a:spcBef>
              <a:spcAft>
                <a:spcPts val="0"/>
              </a:spcAft>
              <a:buClr>
                <a:schemeClr val="tx1"/>
              </a:buClr>
              <a:buSzPct val="175000"/>
              <a:buFont typeface="Arial" panose="020B0604020202020204" pitchFamily="34" charset="0"/>
              <a:buChar char="•"/>
              <a:defRPr/>
            </a:pPr>
            <a:r>
              <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Se </a:t>
            </a:r>
            <a:r>
              <a:rPr lang="en-US" altLang="en-US" sz="23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identificarían</a:t>
            </a:r>
            <a:r>
              <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altLang="en-US" sz="23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oportunidades</a:t>
            </a:r>
            <a:r>
              <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altLang="en-US" sz="23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interpretativas</a:t>
            </a:r>
            <a:r>
              <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en-US" altLang="en-US" sz="23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educativas</a:t>
            </a:r>
            <a:r>
              <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marL="914432" lvl="2" indent="0" eaLnBrk="1" hangingPunct="1">
              <a:spcBef>
                <a:spcPts val="0"/>
              </a:spcBef>
              <a:spcAft>
                <a:spcPts val="0"/>
              </a:spcAft>
              <a:buClr>
                <a:schemeClr val="tx1"/>
              </a:buClr>
              <a:buSzPct val="175000"/>
              <a:buNone/>
              <a:defRPr/>
            </a:pPr>
            <a:endParaRPr lang="en-US" altLang="en-US"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lvl="2" eaLnBrk="1" hangingPunct="1">
              <a:spcBef>
                <a:spcPts val="0"/>
              </a:spcBef>
              <a:spcAft>
                <a:spcPts val="0"/>
              </a:spcAft>
              <a:buClr>
                <a:schemeClr val="tx1"/>
              </a:buClr>
              <a:buSzPct val="175000"/>
              <a:buFont typeface="Arial" panose="020B0604020202020204" pitchFamily="34" charset="0"/>
              <a:buChar char="•"/>
              <a:defRPr/>
            </a:pPr>
            <a:r>
              <a:rPr lang="en-US" altLang="en-US" sz="23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Aportes</a:t>
            </a:r>
            <a:r>
              <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y </a:t>
            </a:r>
            <a:r>
              <a:rPr lang="en-US" altLang="en-US" sz="23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reuniones</a:t>
            </a:r>
            <a:r>
              <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altLang="en-US" sz="23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públicos</a:t>
            </a:r>
            <a:r>
              <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lvl="2" eaLnBrk="1" hangingPunct="1">
              <a:spcBef>
                <a:spcPts val="0"/>
              </a:spcBef>
              <a:spcAft>
                <a:spcPts val="0"/>
              </a:spcAft>
              <a:buClr>
                <a:schemeClr val="tx1"/>
              </a:buClr>
              <a:buSzPct val="175000"/>
              <a:buFont typeface="Arial" panose="020B0604020202020204" pitchFamily="34" charset="0"/>
              <a:buChar char="•"/>
              <a:defRPr/>
            </a:pPr>
            <a:endParaRPr lang="en-US" altLang="en-US"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lvl="2" eaLnBrk="1" hangingPunct="1">
              <a:spcBef>
                <a:spcPts val="0"/>
              </a:spcBef>
              <a:spcAft>
                <a:spcPts val="0"/>
              </a:spcAft>
              <a:buClr>
                <a:schemeClr val="tx1"/>
              </a:buClr>
              <a:buSzPct val="175000"/>
              <a:buFont typeface="Arial" panose="020B0604020202020204" pitchFamily="34" charset="0"/>
              <a:buChar char="•"/>
              <a:defRPr/>
            </a:pPr>
            <a:r>
              <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Consulta y </a:t>
            </a:r>
            <a:r>
              <a:rPr lang="en-US" altLang="en-US" sz="23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coordinación</a:t>
            </a:r>
            <a:r>
              <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con </a:t>
            </a:r>
            <a:r>
              <a:rPr lang="en-US" altLang="en-US" sz="23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gobiernos</a:t>
            </a:r>
            <a:r>
              <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federales, </a:t>
            </a:r>
            <a:r>
              <a:rPr lang="en-US" altLang="en-US" sz="23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tribales</a:t>
            </a:r>
            <a:r>
              <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altLang="en-US" sz="23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estatales</a:t>
            </a:r>
            <a:r>
              <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altLang="en-US" sz="23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municipales</a:t>
            </a:r>
            <a:r>
              <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y el </a:t>
            </a:r>
            <a:r>
              <a:rPr lang="en-US" altLang="en-US" sz="23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público</a:t>
            </a:r>
            <a:r>
              <a:rPr lang="en-US" altLang="en-US" sz="23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lvl="2" eaLnBrk="1" hangingPunct="1">
              <a:spcBef>
                <a:spcPts val="0"/>
              </a:spcBef>
              <a:spcAft>
                <a:spcPts val="0"/>
              </a:spcAft>
              <a:buClr>
                <a:schemeClr val="tx1"/>
              </a:buClr>
              <a:buSzPct val="175000"/>
              <a:buFont typeface="Arial" panose="020B0604020202020204" pitchFamily="34" charset="0"/>
              <a:buChar char="•"/>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lvl="2" eaLnBrk="1" hangingPunct="1">
              <a:spcBef>
                <a:spcPts val="0"/>
              </a:spcBef>
              <a:spcAft>
                <a:spcPts val="0"/>
              </a:spcAft>
              <a:buClr>
                <a:schemeClr val="tx1"/>
              </a:buClr>
              <a:buSzPct val="175000"/>
              <a:buFont typeface="Arial" panose="020B0604020202020204" pitchFamily="34" charset="0"/>
              <a:buChar char="•"/>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lvl="2" eaLnBrk="1" hangingPunct="1">
              <a:spcBef>
                <a:spcPts val="0"/>
              </a:spcBef>
              <a:spcAft>
                <a:spcPts val="0"/>
              </a:spcAft>
              <a:buClr>
                <a:schemeClr val="tx1"/>
              </a:buClr>
              <a:buSzPct val="175000"/>
              <a:buFont typeface="Arial" panose="020B0604020202020204" pitchFamily="34" charset="0"/>
              <a:buChar char="•"/>
              <a:defRPr/>
            </a:pPr>
            <a:endParaRPr lang="en-US" altLang="en-US" sz="2400" dirty="0">
              <a:effectLst>
                <a:outerShdw blurRad="38100" dist="38100" dir="2700000" algn="tl">
                  <a:srgbClr val="000000">
                    <a:alpha val="43137"/>
                  </a:srgbClr>
                </a:outerShdw>
              </a:effectLst>
              <a:latin typeface="Frutiger LT Std 45 Light" panose="020B0402020204020204" pitchFamily="34" charset="0"/>
            </a:endParaRPr>
          </a:p>
          <a:p>
            <a:pPr lvl="2" eaLnBrk="1" hangingPunct="1">
              <a:spcBef>
                <a:spcPts val="0"/>
              </a:spcBef>
              <a:spcAft>
                <a:spcPts val="0"/>
              </a:spcAft>
              <a:buClr>
                <a:schemeClr val="tx1"/>
              </a:buClr>
              <a:buSzPct val="175000"/>
              <a:buFont typeface="Arial" panose="020B0604020202020204" pitchFamily="34" charset="0"/>
              <a:buChar char="•"/>
              <a:defRPr/>
            </a:pPr>
            <a:endParaRPr lang="en-US" altLang="en-US" sz="1799" dirty="0">
              <a:effectLst>
                <a:outerShdw blurRad="38100" dist="38100" dir="2700000" algn="tl">
                  <a:srgbClr val="000000">
                    <a:alpha val="43137"/>
                  </a:srgbClr>
                </a:outerShdw>
              </a:effectLst>
              <a:latin typeface="Frutiger LT Std 45 Light" panose="020B0402020204020204" pitchFamily="34" charset="0"/>
            </a:endParaRPr>
          </a:p>
          <a:p>
            <a:pPr lvl="2" eaLnBrk="1" hangingPunct="1">
              <a:spcBef>
                <a:spcPts val="0"/>
              </a:spcBef>
              <a:spcAft>
                <a:spcPts val="0"/>
              </a:spcAft>
              <a:buClr>
                <a:schemeClr val="tx1"/>
              </a:buClr>
              <a:buSzPct val="175000"/>
              <a:buFont typeface="Arial" panose="020B0604020202020204" pitchFamily="34" charset="0"/>
              <a:buChar char="•"/>
              <a:defRPr/>
            </a:pPr>
            <a:endParaRPr lang="en-US" altLang="en-US" sz="1999" dirty="0">
              <a:effectLst>
                <a:outerShdw blurRad="38100" dist="38100" dir="2700000" algn="tl">
                  <a:srgbClr val="000000">
                    <a:alpha val="43137"/>
                  </a:srgbClr>
                </a:outerShdw>
              </a:effectLst>
              <a:latin typeface="Frutiger LT Std 45 Light" panose="020B0402020204020204" pitchFamily="34" charset="0"/>
            </a:endParaRPr>
          </a:p>
          <a:p>
            <a:pPr marL="0" indent="0" eaLnBrk="1" hangingPunct="1">
              <a:spcBef>
                <a:spcPts val="0"/>
              </a:spcBef>
              <a:spcAft>
                <a:spcPts val="0"/>
              </a:spcAft>
              <a:buNone/>
              <a:defRPr/>
            </a:pPr>
            <a:endParaRPr lang="en-US" altLang="en-US" sz="2600" dirty="0">
              <a:effectLst>
                <a:outerShdw blurRad="38100" dist="38100" dir="2700000" algn="tl">
                  <a:srgbClr val="000000">
                    <a:alpha val="43137"/>
                  </a:srgbClr>
                </a:outerShdw>
              </a:effectLst>
              <a:latin typeface="Frutiger LT Std 45 Light" panose="020B0402020204020204" pitchFamily="34" charset="0"/>
            </a:endParaRPr>
          </a:p>
          <a:p>
            <a:pPr marL="857264" lvl="1" indent="-457200" eaLnBrk="1" hangingPunct="1">
              <a:buClr>
                <a:schemeClr val="tx1"/>
              </a:buClr>
              <a:buAutoNum type="arabicPeriod"/>
              <a:defRPr/>
            </a:pPr>
            <a:endParaRPr lang="en-US" altLang="en-US" sz="2400" dirty="0">
              <a:latin typeface="Frutiger LT Std 45 Light" panose="020B0402020204020204" pitchFamily="34" charset="0"/>
            </a:endParaRPr>
          </a:p>
          <a:p>
            <a:pPr eaLnBrk="1" hangingPunct="1">
              <a:buClr>
                <a:schemeClr val="tx1"/>
              </a:buClr>
              <a:buFont typeface="Arial" panose="020B0604020202020204" pitchFamily="34" charset="0"/>
              <a:buChar char="•"/>
              <a:defRPr/>
            </a:pPr>
            <a:endParaRPr lang="en-US" altLang="en-US" dirty="0">
              <a:latin typeface="Frutiger LT Std 45 Light" panose="020B0402020204020204" pitchFamily="34" charset="0"/>
            </a:endParaRPr>
          </a:p>
        </p:txBody>
      </p:sp>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726047" y="688354"/>
            <a:ext cx="10584262" cy="685800"/>
          </a:xfrm>
        </p:spPr>
        <p:txBody>
          <a:bodyPr/>
          <a:lstStyle/>
          <a:p>
            <a:pPr eaLnBrk="1" hangingPunct="1">
              <a:spcAft>
                <a:spcPts val="600"/>
              </a:spcAft>
              <a:defRPr/>
            </a:pPr>
            <a:r>
              <a:rPr lang="en-US" altLang="en-US" dirty="0">
                <a:latin typeface="Times New Roman" panose="02020603050405020304" pitchFamily="18" charset="0"/>
                <a:cs typeface="Times New Roman" panose="02020603050405020304" pitchFamily="18" charset="0"/>
              </a:rPr>
              <a:t>Cont. </a:t>
            </a:r>
            <a:r>
              <a:rPr lang="en-US" altLang="en-US" dirty="0" err="1">
                <a:latin typeface="Times New Roman" panose="02020603050405020304" pitchFamily="18" charset="0"/>
                <a:cs typeface="Times New Roman" panose="02020603050405020304" pitchFamily="18" charset="0"/>
              </a:rPr>
              <a:t>pregunta</a:t>
            </a:r>
            <a:r>
              <a:rPr lang="en-US" altLang="en-US" dirty="0">
                <a:latin typeface="Times New Roman" panose="02020603050405020304" pitchFamily="18" charset="0"/>
                <a:cs typeface="Times New Roman" panose="02020603050405020304" pitchFamily="18" charset="0"/>
              </a:rPr>
              <a:t> 3 </a:t>
            </a:r>
            <a:r>
              <a:rPr lang="en-US" altLang="en-US" dirty="0" err="1">
                <a:latin typeface="Times New Roman" panose="02020603050405020304" pitchFamily="18" charset="0"/>
                <a:cs typeface="Times New Roman" panose="02020603050405020304" pitchFamily="18" charset="0"/>
              </a:rPr>
              <a:t>proceso</a:t>
            </a:r>
            <a:r>
              <a:rPr lang="en-US" altLang="en-US" dirty="0">
                <a:latin typeface="Times New Roman" panose="02020603050405020304" pitchFamily="18" charset="0"/>
                <a:cs typeface="Times New Roman" panose="02020603050405020304" pitchFamily="18" charset="0"/>
              </a:rPr>
              <a:t> del </a:t>
            </a:r>
            <a:r>
              <a:rPr lang="en-US" altLang="en-US" dirty="0" err="1">
                <a:latin typeface="Times New Roman" panose="02020603050405020304" pitchFamily="18" charset="0"/>
                <a:cs typeface="Times New Roman" panose="02020603050405020304" pitchFamily="18" charset="0"/>
              </a:rPr>
              <a:t>estudio</a:t>
            </a:r>
            <a:r>
              <a:rPr lang="en-US" altLang="en-US" dirty="0">
                <a:latin typeface="Times New Roman" panose="02020603050405020304" pitchFamily="18" charset="0"/>
                <a:cs typeface="Times New Roman" panose="02020603050405020304" pitchFamily="18" charset="0"/>
              </a:rPr>
              <a:t> de </a:t>
            </a:r>
            <a:r>
              <a:rPr lang="en-US" altLang="en-US" dirty="0" err="1">
                <a:latin typeface="Times New Roman" panose="02020603050405020304" pitchFamily="18" charset="0"/>
                <a:cs typeface="Times New Roman" panose="02020603050405020304" pitchFamily="18" charset="0"/>
              </a:rPr>
              <a:t>viabilidad</a:t>
            </a:r>
            <a:r>
              <a:rPr lang="en-US" altLang="en-US" dirty="0">
                <a:latin typeface="Times New Roman" panose="02020603050405020304" pitchFamily="18" charset="0"/>
                <a:cs typeface="Times New Roman" panose="02020603050405020304" pitchFamily="18" charset="0"/>
              </a:rPr>
              <a:t> del </a:t>
            </a:r>
            <a:r>
              <a:rPr lang="en-US" altLang="en-US" dirty="0" err="1">
                <a:latin typeface="Times New Roman" panose="02020603050405020304" pitchFamily="18" charset="0"/>
                <a:cs typeface="Times New Roman" panose="02020603050405020304" pitchFamily="18" charset="0"/>
              </a:rPr>
              <a:t>sendero</a:t>
            </a:r>
            <a:r>
              <a:rPr lang="en-US" altLang="en-US"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0861982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863600" y="1008821"/>
            <a:ext cx="10464800" cy="685800"/>
          </a:xfrm>
        </p:spPr>
        <p:txBody>
          <a:bodyPr/>
          <a:lstStyle/>
          <a:p>
            <a:pPr eaLnBrk="1" hangingPunct="1">
              <a:defRPr/>
            </a:pPr>
            <a:br>
              <a:rPr lang="en-US" altLang="en-US" dirty="0">
                <a:latin typeface="Times New Roman" panose="02020603050405020304" pitchFamily="18" charset="0"/>
                <a:cs typeface="Times New Roman" panose="02020603050405020304" pitchFamily="18" charset="0"/>
              </a:rPr>
            </a:br>
            <a:r>
              <a:rPr lang="en-US" altLang="en-US" dirty="0" err="1">
                <a:latin typeface="Times New Roman" panose="02020603050405020304" pitchFamily="18" charset="0"/>
                <a:cs typeface="Times New Roman" panose="02020603050405020304" pitchFamily="18" charset="0"/>
              </a:rPr>
              <a:t>Estudio</a:t>
            </a:r>
            <a:r>
              <a:rPr lang="en-US" altLang="en-US" dirty="0">
                <a:latin typeface="Times New Roman" panose="02020603050405020304" pitchFamily="18" charset="0"/>
                <a:cs typeface="Times New Roman" panose="02020603050405020304" pitchFamily="18" charset="0"/>
              </a:rPr>
              <a:t> de </a:t>
            </a:r>
            <a:r>
              <a:rPr lang="en-US" altLang="en-US" dirty="0" err="1">
                <a:latin typeface="Times New Roman" panose="02020603050405020304" pitchFamily="18" charset="0"/>
                <a:cs typeface="Times New Roman" panose="02020603050405020304" pitchFamily="18" charset="0"/>
              </a:rPr>
              <a:t>viabilidad</a:t>
            </a:r>
            <a:r>
              <a:rPr lang="en-US" altLang="en-US" dirty="0">
                <a:latin typeface="Times New Roman" panose="02020603050405020304" pitchFamily="18" charset="0"/>
                <a:cs typeface="Times New Roman" panose="02020603050405020304" pitchFamily="18" charset="0"/>
              </a:rPr>
              <a:t> del </a:t>
            </a:r>
            <a:r>
              <a:rPr lang="en-US" altLang="en-US" dirty="0" err="1">
                <a:latin typeface="Times New Roman" panose="02020603050405020304" pitchFamily="18" charset="0"/>
                <a:cs typeface="Times New Roman" panose="02020603050405020304" pitchFamily="18" charset="0"/>
              </a:rPr>
              <a:t>Sendero</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Histórico</a:t>
            </a:r>
            <a:r>
              <a:rPr lang="en-US" altLang="en-US" dirty="0">
                <a:latin typeface="Times New Roman" panose="02020603050405020304" pitchFamily="18" charset="0"/>
                <a:cs typeface="Times New Roman" panose="02020603050405020304" pitchFamily="18" charset="0"/>
              </a:rPr>
              <a:t> Nacional Pike</a:t>
            </a:r>
            <a:br>
              <a:rPr lang="en-US" altLang="en-US" dirty="0">
                <a:latin typeface="Times New Roman" panose="02020603050405020304" pitchFamily="18" charset="0"/>
                <a:cs typeface="Times New Roman" panose="02020603050405020304" pitchFamily="18" charset="0"/>
              </a:rPr>
            </a:br>
            <a:br>
              <a:rPr lang="en-US" altLang="en-US" dirty="0">
                <a:latin typeface="Times New Roman" panose="02020603050405020304" pitchFamily="18" charset="0"/>
                <a:cs typeface="Times New Roman" panose="02020603050405020304" pitchFamily="18" charset="0"/>
              </a:rPr>
            </a:br>
            <a:endParaRPr lang="en-US" altLang="en-US" dirty="0">
              <a:latin typeface="Times New Roman" panose="02020603050405020304" pitchFamily="18"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74B80BA0-7BA3-451B-936D-80852053D0E8}"/>
              </a:ext>
            </a:extLst>
          </p:cNvPr>
          <p:cNvSpPr>
            <a:spLocks noGrp="1"/>
          </p:cNvSpPr>
          <p:nvPr>
            <p:ph idx="1"/>
          </p:nvPr>
        </p:nvSpPr>
        <p:spPr>
          <a:xfrm>
            <a:off x="1155148" y="1694621"/>
            <a:ext cx="10464800" cy="4572000"/>
          </a:xfrm>
        </p:spPr>
        <p:txBody>
          <a:bodyPr/>
          <a:lstStyle/>
          <a:p>
            <a:pPr>
              <a:spcBef>
                <a:spcPts val="0"/>
              </a:spcBef>
              <a:buClr>
                <a:schemeClr val="tx1"/>
              </a:buClr>
              <a:buSzPct val="100000"/>
              <a:buFont typeface="Arial" panose="020B0604020202020204" pitchFamily="34" charset="0"/>
              <a:buChar char="•"/>
            </a:pPr>
            <a:endParaRPr lang="en-US" dirty="0"/>
          </a:p>
          <a:p>
            <a:pPr>
              <a:spcBef>
                <a:spcPts val="0"/>
              </a:spcBef>
              <a:buClr>
                <a:schemeClr val="tx1"/>
              </a:buClr>
              <a:buSzPct val="100000"/>
              <a:buFont typeface="Arial" panose="020B0604020202020204" pitchFamily="34" charset="0"/>
              <a:buChar char="•"/>
            </a:pPr>
            <a:r>
              <a:rPr lang="en-US"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en-US" sz="2800" b="1"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Queremos</a:t>
            </a:r>
            <a:r>
              <a:rPr lang="en-US"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800" b="1"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escuchar</a:t>
            </a:r>
            <a:r>
              <a:rPr lang="en-US"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800" b="1"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su</a:t>
            </a:r>
            <a:r>
              <a:rPr lang="en-US"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800" b="1"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opinión</a:t>
            </a:r>
            <a:r>
              <a:rPr lang="en-US"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a:spcBef>
                <a:spcPts val="0"/>
              </a:spcBef>
              <a:buClr>
                <a:schemeClr val="tx1"/>
              </a:buClr>
              <a:buSzPct val="100000"/>
              <a:buFont typeface="Arial" panose="020B0604020202020204" pitchFamily="34" charset="0"/>
              <a:buChar char="•"/>
            </a:pPr>
            <a:endParaRPr lang="en-US"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spcBef>
                <a:spcPts val="0"/>
              </a:spcBef>
              <a:buClr>
                <a:schemeClr val="tx1"/>
              </a:buClr>
              <a:buSzPct val="100000"/>
              <a:buFont typeface="Arial" panose="020B0604020202020204" pitchFamily="34" charset="0"/>
              <a:buChar char="•"/>
            </a:pPr>
            <a:r>
              <a:rPr lang="en-US" sz="2800" b="1"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Envíe</a:t>
            </a:r>
            <a:r>
              <a:rPr lang="en-US"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800" b="1"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sus</a:t>
            </a:r>
            <a:r>
              <a:rPr lang="en-US"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800" b="1"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comentarios</a:t>
            </a:r>
            <a:r>
              <a:rPr lang="en-US"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hasta el 30 de </a:t>
            </a:r>
            <a:r>
              <a:rPr lang="en-US" sz="2800" b="1"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junio</a:t>
            </a:r>
            <a:r>
              <a:rPr lang="en-US"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2021.</a:t>
            </a:r>
          </a:p>
          <a:p>
            <a:pPr marL="0" indent="0">
              <a:spcBef>
                <a:spcPts val="0"/>
              </a:spcBef>
              <a:buClr>
                <a:schemeClr val="tx1"/>
              </a:buClr>
              <a:buSzPct val="100000"/>
              <a:buNone/>
            </a:pPr>
            <a:r>
              <a:rPr lang="en-US" dirty="0"/>
              <a:t> </a:t>
            </a:r>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4397631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863600" y="571500"/>
            <a:ext cx="10464800" cy="685800"/>
          </a:xfrm>
        </p:spPr>
        <p:txBody>
          <a:bodyPr/>
          <a:lstStyle/>
          <a:p>
            <a:pPr eaLnBrk="1" hangingPunct="1">
              <a:defRPr/>
            </a:pPr>
            <a:r>
              <a:rPr lang="en-US" altLang="en-US" dirty="0" err="1">
                <a:latin typeface="Times New Roman" panose="02020603050405020304" pitchFamily="18" charset="0"/>
                <a:cs typeface="Times New Roman" panose="02020603050405020304" pitchFamily="18" charset="0"/>
              </a:rPr>
              <a:t>Queremos</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escuchar</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su</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opinión</a:t>
            </a:r>
            <a:endParaRPr lang="en-US" altLang="en-US" dirty="0">
              <a:latin typeface="Times New Roman" panose="02020603050405020304" pitchFamily="18"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74B80BA0-7BA3-451B-936D-80852053D0E8}"/>
              </a:ext>
            </a:extLst>
          </p:cNvPr>
          <p:cNvSpPr>
            <a:spLocks noGrp="1"/>
          </p:cNvSpPr>
          <p:nvPr>
            <p:ph idx="1"/>
          </p:nvPr>
        </p:nvSpPr>
        <p:spPr>
          <a:xfrm>
            <a:off x="1111794" y="1299754"/>
            <a:ext cx="10464800" cy="4572000"/>
          </a:xfrm>
        </p:spPr>
        <p:txBody>
          <a:bodyPr/>
          <a:lstStyle/>
          <a:p>
            <a:pPr marL="0" indent="0">
              <a:spcBef>
                <a:spcPts val="0"/>
              </a:spcBef>
              <a:buNone/>
            </a:pPr>
            <a:endParaRPr lang="en-US" dirty="0">
              <a:latin typeface="Arial" panose="020B0604020202020204" pitchFamily="34" charset="0"/>
              <a:cs typeface="Arial" panose="020B0604020202020204" pitchFamily="34" charset="0"/>
            </a:endParaRPr>
          </a:p>
          <a:p>
            <a:pPr>
              <a:spcBef>
                <a:spcPts val="0"/>
              </a:spcBef>
              <a:buClr>
                <a:schemeClr val="tx1"/>
              </a:buClr>
              <a:buSzPct val="100000"/>
              <a:buFont typeface="Arial" panose="020B0604020202020204" pitchFamily="34" charset="0"/>
              <a:buChar char="•"/>
            </a:pPr>
            <a:r>
              <a:rPr lang="en-US" dirty="0">
                <a:latin typeface="Arial" panose="020B0604020202020204" pitchFamily="34" charset="0"/>
                <a:cs typeface="Arial" panose="020B0604020202020204" pitchFamily="34" charset="0"/>
              </a:rPr>
              <a:t>Hay </a:t>
            </a:r>
            <a:r>
              <a:rPr lang="en-US" dirty="0" err="1">
                <a:latin typeface="Arial" panose="020B0604020202020204" pitchFamily="34" charset="0"/>
                <a:cs typeface="Arial" panose="020B0604020202020204" pitchFamily="34" charset="0"/>
              </a:rPr>
              <a:t>muchas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maneras</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comentar</a:t>
            </a:r>
            <a:r>
              <a:rPr lang="en-US" dirty="0">
                <a:latin typeface="Arial" panose="020B0604020202020204" pitchFamily="34" charset="0"/>
                <a:cs typeface="Arial" panose="020B0604020202020204" pitchFamily="34" charset="0"/>
              </a:rPr>
              <a:t>.</a:t>
            </a:r>
          </a:p>
          <a:p>
            <a:pPr>
              <a:spcBef>
                <a:spcPts val="0"/>
              </a:spcBef>
              <a:buClr>
                <a:schemeClr val="tx1"/>
              </a:buClr>
              <a:buSzPct val="10000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a:spcBef>
                <a:spcPts val="0"/>
              </a:spcBef>
              <a:buClr>
                <a:schemeClr val="tx1"/>
              </a:buClr>
              <a:buSzPct val="10000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a:spcBef>
                <a:spcPts val="0"/>
              </a:spcBef>
              <a:buClr>
                <a:schemeClr val="tx1"/>
              </a:buClr>
              <a:buSzPct val="100000"/>
              <a:buFont typeface="Arial" panose="020B0604020202020204" pitchFamily="34" charset="0"/>
              <a:buChar char="•"/>
            </a:pPr>
            <a:r>
              <a:rPr lang="en-US" dirty="0" err="1">
                <a:latin typeface="Arial" panose="020B0604020202020204" pitchFamily="34" charset="0"/>
                <a:cs typeface="Arial" panose="020B0604020202020204" pitchFamily="34" charset="0"/>
              </a:rPr>
              <a:t>Sus</a:t>
            </a:r>
            <a:r>
              <a:rPr lang="en-US" dirty="0">
                <a:latin typeface="Arial" panose="020B0604020202020204" pitchFamily="34" charset="0"/>
                <a:cs typeface="Arial" panose="020B0604020202020204" pitchFamily="34" charset="0"/>
              </a:rPr>
              <a:t> ideas y </a:t>
            </a:r>
            <a:r>
              <a:rPr lang="en-US" dirty="0" err="1">
                <a:latin typeface="Arial" panose="020B0604020202020204" pitchFamily="34" charset="0"/>
                <a:cs typeface="Arial" panose="020B0604020202020204" pitchFamily="34" charset="0"/>
              </a:rPr>
              <a:t>comentarios</a:t>
            </a:r>
            <a:r>
              <a:rPr lang="en-US" dirty="0">
                <a:latin typeface="Arial" panose="020B0604020202020204" pitchFamily="34" charset="0"/>
                <a:cs typeface="Arial" panose="020B0604020202020204" pitchFamily="34" charset="0"/>
              </a:rPr>
              <a:t> son </a:t>
            </a:r>
            <a:r>
              <a:rPr lang="en-US" dirty="0" err="1">
                <a:latin typeface="Arial" panose="020B0604020202020204" pitchFamily="34" charset="0"/>
                <a:cs typeface="Arial" panose="020B0604020202020204" pitchFamily="34" charset="0"/>
              </a:rPr>
              <a:t>importantes</a:t>
            </a:r>
            <a:r>
              <a:rPr lang="en-US" dirty="0">
                <a:latin typeface="Arial" panose="020B0604020202020204" pitchFamily="34" charset="0"/>
                <a:cs typeface="Arial" panose="020B0604020202020204" pitchFamily="34" charset="0"/>
              </a:rPr>
              <a:t> para </a:t>
            </a:r>
            <a:r>
              <a:rPr lang="en-US" dirty="0" err="1">
                <a:latin typeface="Arial" panose="020B0604020202020204" pitchFamily="34" charset="0"/>
                <a:cs typeface="Arial" panose="020B0604020202020204" pitchFamily="34" charset="0"/>
              </a:rPr>
              <a:t>nosotros</a:t>
            </a:r>
            <a:r>
              <a:rPr lang="en-US" dirty="0">
                <a:latin typeface="Arial" panose="020B0604020202020204" pitchFamily="34" charset="0"/>
                <a:cs typeface="Arial" panose="020B0604020202020204" pitchFamily="34" charset="0"/>
              </a:rPr>
              <a:t>.</a:t>
            </a:r>
          </a:p>
          <a:p>
            <a:pPr marL="0" indent="0">
              <a:spcBef>
                <a:spcPts val="0"/>
              </a:spcBef>
              <a:buClr>
                <a:schemeClr val="tx1"/>
              </a:buClr>
              <a:buSzPct val="100000"/>
              <a:buNone/>
            </a:pPr>
            <a:endParaRPr lang="en-US" dirty="0">
              <a:latin typeface="Arial" panose="020B0604020202020204" pitchFamily="34" charset="0"/>
              <a:cs typeface="Arial" panose="020B0604020202020204" pitchFamily="34" charset="0"/>
            </a:endParaRPr>
          </a:p>
          <a:p>
            <a:pPr marL="0" indent="0">
              <a:spcBef>
                <a:spcPts val="0"/>
              </a:spcBef>
              <a:buClr>
                <a:schemeClr val="tx1"/>
              </a:buClr>
              <a:buSzPct val="100000"/>
              <a:buNone/>
            </a:pPr>
            <a:r>
              <a:rPr lang="en-US" dirty="0">
                <a:latin typeface="Arial" panose="020B0604020202020204" pitchFamily="34" charset="0"/>
                <a:cs typeface="Arial" panose="020B0604020202020204" pitchFamily="34" charset="0"/>
              </a:rPr>
              <a:t> </a:t>
            </a:r>
          </a:p>
          <a:p>
            <a:pPr>
              <a:spcBef>
                <a:spcPts val="0"/>
              </a:spcBef>
              <a:buClr>
                <a:schemeClr val="tx1"/>
              </a:buClr>
              <a:buSzPct val="100000"/>
              <a:buFont typeface="Arial" panose="020B0604020202020204" pitchFamily="34" charset="0"/>
              <a:buChar char="•"/>
            </a:pPr>
            <a:r>
              <a:rPr lang="en-US" dirty="0">
                <a:latin typeface="Arial" panose="020B0604020202020204" pitchFamily="34" charset="0"/>
                <a:cs typeface="Arial" panose="020B0604020202020204" pitchFamily="34" charset="0"/>
              </a:rPr>
              <a:t>Las </a:t>
            </a:r>
            <a:r>
              <a:rPr lang="en-US" dirty="0" err="1">
                <a:latin typeface="Arial" panose="020B0604020202020204" pitchFamily="34" charset="0"/>
                <a:cs typeface="Arial" panose="020B0604020202020204" pitchFamily="34" charset="0"/>
              </a:rPr>
              <a:t>reuniones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virtuales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presentan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retos</a:t>
            </a:r>
            <a:r>
              <a:rPr lang="en-US" dirty="0">
                <a:latin typeface="Arial" panose="020B0604020202020204" pitchFamily="34" charset="0"/>
                <a:cs typeface="Arial" panose="020B0604020202020204" pitchFamily="34" charset="0"/>
              </a:rPr>
              <a:t> y </a:t>
            </a:r>
            <a:r>
              <a:rPr lang="en-US" dirty="0" err="1">
                <a:latin typeface="Arial" panose="020B0604020202020204" pitchFamily="34" charset="0"/>
                <a:cs typeface="Arial" panose="020B0604020202020204" pitchFamily="34" charset="0"/>
              </a:rPr>
              <a:t>oportunidades</a:t>
            </a:r>
            <a:r>
              <a:rPr lang="en-US" dirty="0">
                <a:latin typeface="Arial" panose="020B0604020202020204" pitchFamily="34" charset="0"/>
                <a:cs typeface="Arial" panose="020B0604020202020204" pitchFamily="34" charset="0"/>
              </a:rPr>
              <a:t>.</a:t>
            </a:r>
          </a:p>
          <a:p>
            <a:pPr marL="0" indent="0">
              <a:spcBef>
                <a:spcPts val="0"/>
              </a:spcBef>
              <a:buClr>
                <a:schemeClr val="tx1"/>
              </a:buClr>
              <a:buSzPct val="100000"/>
              <a:buNone/>
            </a:pPr>
            <a:r>
              <a:rPr lang="en-US" dirty="0">
                <a:latin typeface="Arial" panose="020B0604020202020204" pitchFamily="34" charset="0"/>
                <a:cs typeface="Arial" panose="020B0604020202020204" pitchFamily="34" charset="0"/>
              </a:rPr>
              <a:t>	</a:t>
            </a:r>
          </a:p>
          <a:p>
            <a:pPr marL="0" indent="0">
              <a:spcBef>
                <a:spcPts val="0"/>
              </a:spcBef>
              <a:buClr>
                <a:schemeClr val="tx1"/>
              </a:buClr>
              <a:buSzPct val="100000"/>
              <a:buNone/>
            </a:pPr>
            <a:endParaRPr lang="en-US" dirty="0">
              <a:latin typeface="Arial" panose="020B0604020202020204" pitchFamily="34" charset="0"/>
              <a:cs typeface="Arial" panose="020B0604020202020204" pitchFamily="34" charset="0"/>
            </a:endParaRPr>
          </a:p>
          <a:p>
            <a:pPr>
              <a:spcBef>
                <a:spcPts val="0"/>
              </a:spcBef>
              <a:buClr>
                <a:schemeClr val="tx1"/>
              </a:buClr>
              <a:buSzPct val="100000"/>
              <a:buFont typeface="Arial" panose="020B0604020202020204" pitchFamily="34" charset="0"/>
              <a:buChar char="•"/>
            </a:pPr>
            <a:r>
              <a:rPr lang="en-US" dirty="0" err="1">
                <a:latin typeface="Arial" panose="020B0604020202020204" pitchFamily="34" charset="0"/>
                <a:cs typeface="Arial" panose="020B0604020202020204" pitchFamily="34" charset="0"/>
              </a:rPr>
              <a:t>Argregue</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su</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nombre</a:t>
            </a:r>
            <a:r>
              <a:rPr lang="en-US" dirty="0">
                <a:latin typeface="Arial" panose="020B0604020202020204" pitchFamily="34" charset="0"/>
                <a:cs typeface="Arial" panose="020B0604020202020204" pitchFamily="34" charset="0"/>
              </a:rPr>
              <a:t> a la </a:t>
            </a:r>
            <a:r>
              <a:rPr lang="en-US" dirty="0" err="1">
                <a:latin typeface="Arial" panose="020B0604020202020204" pitchFamily="34" charset="0"/>
                <a:cs typeface="Arial" panose="020B0604020202020204" pitchFamily="34" charset="0"/>
              </a:rPr>
              <a:t>lista</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correo</a:t>
            </a:r>
            <a:r>
              <a:rPr lang="en-US" dirty="0">
                <a:latin typeface="Arial" panose="020B0604020202020204" pitchFamily="34" charset="0"/>
                <a:cs typeface="Arial" panose="020B0604020202020204" pitchFamily="34" charset="0"/>
              </a:rPr>
              <a:t> del </a:t>
            </a:r>
            <a:r>
              <a:rPr lang="en-US" dirty="0" err="1">
                <a:latin typeface="Arial" panose="020B0604020202020204" pitchFamily="34" charset="0"/>
                <a:cs typeface="Arial" panose="020B0604020202020204" pitchFamily="34" charset="0"/>
              </a:rPr>
              <a:t>proyecto</a:t>
            </a:r>
            <a:r>
              <a:rPr lang="en-US" dirty="0">
                <a:latin typeface="Arial" panose="020B0604020202020204" pitchFamily="34" charset="0"/>
                <a:cs typeface="Arial" panose="020B0604020202020204" pitchFamily="34" charset="0"/>
              </a:rPr>
              <a:t>, para </a:t>
            </a:r>
            <a:r>
              <a:rPr lang="en-US" dirty="0" err="1">
                <a:latin typeface="Arial" panose="020B0604020202020204" pitchFamily="34" charset="0"/>
                <a:cs typeface="Arial" panose="020B0604020202020204" pitchFamily="34" charset="0"/>
              </a:rPr>
              <a:t>recibir</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actualizaciones</a:t>
            </a:r>
            <a:r>
              <a:rPr lang="en-US" dirty="0">
                <a:latin typeface="Arial" panose="020B0604020202020204" pitchFamily="34" charset="0"/>
                <a:cs typeface="Arial" panose="020B0604020202020204" pitchFamily="34" charset="0"/>
              </a:rPr>
              <a:t> del </a:t>
            </a:r>
            <a:r>
              <a:rPr lang="en-US" dirty="0" err="1">
                <a:latin typeface="Arial" panose="020B0604020202020204" pitchFamily="34" charset="0"/>
                <a:cs typeface="Arial" panose="020B0604020202020204" pitchFamily="34" charset="0"/>
              </a:rPr>
              <a:t>estudio</a:t>
            </a:r>
            <a:r>
              <a:rPr lang="en-US" dirty="0">
                <a:latin typeface="Arial" panose="020B0604020202020204" pitchFamily="34" charset="0"/>
                <a:cs typeface="Arial" panose="020B0604020202020204" pitchFamily="34" charset="0"/>
              </a:rPr>
              <a:t>.</a:t>
            </a:r>
          </a:p>
          <a:p>
            <a:pPr>
              <a:spcBef>
                <a:spcPts val="0"/>
              </a:spcBef>
              <a:buClr>
                <a:schemeClr val="tx1"/>
              </a:buClr>
              <a:buSzPct val="100000"/>
              <a:buFont typeface="Arial" panose="020B0604020202020204" pitchFamily="34" charset="0"/>
              <a:buChar char="•"/>
            </a:pPr>
            <a:endParaRPr lang="en-US" dirty="0"/>
          </a:p>
          <a:p>
            <a:pPr marL="0" indent="0">
              <a:spcBef>
                <a:spcPts val="0"/>
              </a:spcBef>
              <a:buNone/>
            </a:pPr>
            <a:endParaRPr lang="en-US" dirty="0"/>
          </a:p>
          <a:p>
            <a:pPr>
              <a:spcBef>
                <a:spcPts val="0"/>
              </a:spcBef>
              <a:buClr>
                <a:schemeClr val="tx1"/>
              </a:buClr>
              <a:buSzPct val="100000"/>
              <a:buFont typeface="Arial" panose="020B0604020202020204" pitchFamily="34" charset="0"/>
              <a:buChar char="•"/>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29834606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p:txBody>
          <a:bodyPr/>
          <a:lstStyle/>
          <a:p>
            <a:pPr eaLnBrk="1" hangingPunct="1">
              <a:defRPr/>
            </a:pPr>
            <a:r>
              <a:rPr lang="en-US" altLang="en-US" dirty="0" err="1">
                <a:latin typeface="Times New Roman" panose="02020603050405020304" pitchFamily="18" charset="0"/>
                <a:cs typeface="Times New Roman" panose="02020603050405020304" pitchFamily="18" charset="0"/>
              </a:rPr>
              <a:t>Notas</a:t>
            </a:r>
            <a:r>
              <a:rPr lang="en-US" altLang="en-US" dirty="0">
                <a:latin typeface="Times New Roman" panose="02020603050405020304" pitchFamily="18" charset="0"/>
                <a:cs typeface="Times New Roman" panose="02020603050405020304" pitchFamily="18" charset="0"/>
              </a:rPr>
              <a:t> de Zoom cont. </a:t>
            </a:r>
          </a:p>
        </p:txBody>
      </p:sp>
      <p:sp>
        <p:nvSpPr>
          <p:cNvPr id="3" name="Rectangle 7">
            <a:extLst>
              <a:ext uri="{FF2B5EF4-FFF2-40B4-BE49-F238E27FC236}">
                <a16:creationId xmlns:a16="http://schemas.microsoft.com/office/drawing/2014/main" id="{CE0D6DC4-DEAE-4307-8843-755945F2CD20}"/>
              </a:ext>
            </a:extLst>
          </p:cNvPr>
          <p:cNvSpPr txBox="1">
            <a:spLocks noChangeArrowheads="1"/>
          </p:cNvSpPr>
          <p:nvPr/>
        </p:nvSpPr>
        <p:spPr bwMode="auto">
          <a:xfrm>
            <a:off x="1098517" y="1389900"/>
            <a:ext cx="7848600" cy="173820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12" indent="-342912" algn="l" rtl="0" eaLnBrk="0" fontAlgn="base" hangingPunct="0">
              <a:spcBef>
                <a:spcPct val="20000"/>
              </a:spcBef>
              <a:spcAft>
                <a:spcPct val="0"/>
              </a:spcAft>
              <a:buClr>
                <a:schemeClr val="hlink"/>
              </a:buClr>
              <a:buSzPct val="70000"/>
              <a:buFont typeface="Wingdings" panose="05000000000000000000" pitchFamily="2" charset="2"/>
              <a:buChar char="n"/>
              <a:defRPr sz="2401">
                <a:solidFill>
                  <a:schemeClr val="tx1"/>
                </a:solidFill>
                <a:effectLst>
                  <a:outerShdw blurRad="38100" dist="38100" dir="2700000" algn="tl">
                    <a:srgbClr val="000000"/>
                  </a:outerShdw>
                </a:effectLst>
                <a:latin typeface="+mn-lt"/>
                <a:ea typeface="ＭＳ Ｐゴシック" panose="020B0600070205080204" pitchFamily="34" charset="-128"/>
                <a:cs typeface="+mn-cs"/>
              </a:defRPr>
            </a:lvl1pPr>
            <a:lvl2pPr marL="742976" indent="-285759" algn="l" rtl="0" eaLnBrk="0" fontAlgn="base" hangingPunct="0">
              <a:spcBef>
                <a:spcPct val="20000"/>
              </a:spcBef>
              <a:spcAft>
                <a:spcPct val="0"/>
              </a:spcAft>
              <a:buClr>
                <a:schemeClr val="accent2"/>
              </a:buClr>
              <a:buSzPct val="70000"/>
              <a:buFont typeface="Wingdings" panose="05000000000000000000" pitchFamily="2" charset="2"/>
              <a:buChar char="n"/>
              <a:defRPr sz="2200">
                <a:solidFill>
                  <a:schemeClr val="tx1"/>
                </a:solidFill>
                <a:effectLst>
                  <a:outerShdw blurRad="38100" dist="38100" dir="2700000" algn="tl">
                    <a:srgbClr val="000000"/>
                  </a:outerShdw>
                </a:effectLst>
                <a:latin typeface="+mn-lt"/>
                <a:ea typeface="ＭＳ Ｐゴシック" pitchFamily="-65" charset="-128"/>
              </a:defRPr>
            </a:lvl2pPr>
            <a:lvl3pPr marL="1143040" indent="-228608" algn="l" rtl="0" eaLnBrk="0" fontAlgn="base" hangingPunct="0">
              <a:spcBef>
                <a:spcPct val="20000"/>
              </a:spcBef>
              <a:spcAft>
                <a:spcPct val="0"/>
              </a:spcAft>
              <a:buClr>
                <a:schemeClr val="tx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ＭＳ Ｐゴシック" pitchFamily="-65" charset="-128"/>
              </a:defRPr>
            </a:lvl3pPr>
            <a:lvl4pPr marL="1600254" indent="-228608" algn="l" rtl="0" eaLnBrk="0" fontAlgn="base" hangingPunct="0">
              <a:spcBef>
                <a:spcPct val="20000"/>
              </a:spcBef>
              <a:spcAft>
                <a:spcPct val="0"/>
              </a:spcAft>
              <a:buClr>
                <a:schemeClr val="accent2"/>
              </a:buClr>
              <a:buSzPct val="70000"/>
              <a:buFont typeface="Wingdings" panose="05000000000000000000" pitchFamily="2" charset="2"/>
              <a:buChar char="n"/>
              <a:defRPr>
                <a:solidFill>
                  <a:schemeClr val="tx1"/>
                </a:solidFill>
                <a:effectLst>
                  <a:outerShdw blurRad="38100" dist="38100" dir="2700000" algn="tl">
                    <a:srgbClr val="000000"/>
                  </a:outerShdw>
                </a:effectLst>
                <a:latin typeface="+mn-lt"/>
                <a:ea typeface="ＭＳ Ｐゴシック" pitchFamily="-65" charset="-128"/>
              </a:defRPr>
            </a:lvl4pPr>
            <a:lvl5pPr marL="2057470" indent="-228608" algn="l" rtl="0" eaLnBrk="0" fontAlgn="base" hangingPunct="0">
              <a:spcBef>
                <a:spcPct val="20000"/>
              </a:spcBef>
              <a:spcAft>
                <a:spcPct val="0"/>
              </a:spcAft>
              <a:buClr>
                <a:schemeClr val="hlink"/>
              </a:buClr>
              <a:buSzPct val="70000"/>
              <a:buFont typeface="Wingdings" panose="05000000000000000000" pitchFamily="2" charset="2"/>
              <a:buChar char="n"/>
              <a:defRPr sz="1600">
                <a:solidFill>
                  <a:schemeClr val="tx1"/>
                </a:solidFill>
                <a:effectLst>
                  <a:outerShdw blurRad="38100" dist="38100" dir="2700000" algn="tl">
                    <a:srgbClr val="000000"/>
                  </a:outerShdw>
                </a:effectLst>
                <a:latin typeface="+mn-lt"/>
                <a:ea typeface="ＭＳ Ｐゴシック" pitchFamily="-65" charset="-128"/>
              </a:defRPr>
            </a:lvl5pPr>
            <a:lvl6pPr marL="2514685"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6pPr>
            <a:lvl7pPr marL="2971901"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7pPr>
            <a:lvl8pPr marL="3429117"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8pPr>
            <a:lvl9pPr marL="3886332"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9pPr>
          </a:lstStyle>
          <a:p>
            <a:pPr eaLnBrk="1" hangingPunct="1">
              <a:buClr>
                <a:schemeClr val="tx1"/>
              </a:buClr>
              <a:buFont typeface="Arial" panose="020B0604020202020204" pitchFamily="34" charset="0"/>
              <a:buChar char="•"/>
              <a:defRPr/>
            </a:pPr>
            <a:r>
              <a:rPr lang="en-US" altLang="en-US" sz="2400" b="1" kern="0" dirty="0">
                <a:latin typeface="Arial" panose="020B0604020202020204" pitchFamily="34" charset="0"/>
                <a:cs typeface="Arial" panose="020B0604020202020204" pitchFamily="34" charset="0"/>
              </a:rPr>
              <a:t>Chat</a:t>
            </a:r>
            <a:endParaRPr lang="en-US" sz="2400" b="1"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lvl="1" eaLnBrk="1" hangingPunct="1">
              <a:buClr>
                <a:schemeClr val="tx1"/>
              </a:buClr>
              <a:buSzPct val="100000"/>
              <a:buFont typeface="Arial" panose="020B0604020202020204" pitchFamily="34" charset="0"/>
              <a:buChar char="•"/>
              <a:defRPr/>
            </a:pP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Envíe</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las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preguntas</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y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comentarios</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vía</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chat</a:t>
            </a:r>
            <a:r>
              <a:rPr lang="en-US" sz="2000" kern="0" dirty="0">
                <a:effectLst>
                  <a:outerShdw blurRad="38100" dist="38100" dir="2700000" algn="tl">
                    <a:srgbClr val="000000">
                      <a:alpha val="43137"/>
                    </a:srgbClr>
                  </a:outerShdw>
                </a:effectLst>
                <a:latin typeface="Frutiger LT Std 45 Light" panose="020B0402020204020204" pitchFamily="34" charset="0"/>
              </a:rPr>
              <a:t>:</a:t>
            </a:r>
          </a:p>
          <a:p>
            <a:pPr lvl="1" eaLnBrk="1" hangingPunct="1">
              <a:buClr>
                <a:schemeClr val="tx1"/>
              </a:buClr>
              <a:buSzPct val="100000"/>
              <a:buFont typeface="Arial" panose="020B0604020202020204" pitchFamily="34" charset="0"/>
              <a:buChar char="•"/>
              <a:defRPr/>
            </a:pPr>
            <a:endParaRPr lang="en-US" sz="2000" kern="0" dirty="0">
              <a:effectLst>
                <a:outerShdw blurRad="38100" dist="38100" dir="2700000" algn="tl">
                  <a:srgbClr val="000000">
                    <a:alpha val="43137"/>
                  </a:srgbClr>
                </a:outerShdw>
              </a:effectLst>
              <a:latin typeface="Frutiger LT Std 45 Light" panose="020B0402020204020204" pitchFamily="34" charset="0"/>
            </a:endParaRPr>
          </a:p>
          <a:p>
            <a:pPr lvl="1" eaLnBrk="1" hangingPunct="1">
              <a:buClr>
                <a:schemeClr val="tx1"/>
              </a:buClr>
              <a:buSzPct val="100000"/>
              <a:buFont typeface="Arial" panose="020B0604020202020204" pitchFamily="34" charset="0"/>
              <a:buChar char="•"/>
              <a:defRPr/>
            </a:pPr>
            <a:endParaRPr lang="en-US" sz="2000" kern="0" dirty="0">
              <a:effectLst>
                <a:outerShdw blurRad="38100" dist="38100" dir="2700000" algn="tl">
                  <a:srgbClr val="000000">
                    <a:alpha val="43137"/>
                  </a:srgbClr>
                </a:outerShdw>
              </a:effectLst>
              <a:latin typeface="Frutiger LT Std 45 Light" panose="020B0402020204020204" pitchFamily="34" charset="0"/>
            </a:endParaRPr>
          </a:p>
          <a:p>
            <a:pPr marL="457217" lvl="1" indent="0" eaLnBrk="1" hangingPunct="1">
              <a:buClr>
                <a:schemeClr val="tx1"/>
              </a:buClr>
              <a:buSzPct val="100000"/>
              <a:buNone/>
              <a:defRPr/>
            </a:pPr>
            <a:endParaRPr lang="en-US" sz="1000" kern="0" dirty="0">
              <a:effectLst>
                <a:outerShdw blurRad="38100" dist="38100" dir="2700000" algn="tl">
                  <a:srgbClr val="000000">
                    <a:alpha val="43137"/>
                  </a:srgbClr>
                </a:outerShdw>
              </a:effectLst>
              <a:latin typeface="Frutiger LT Std 45 Light" panose="020B0402020204020204" pitchFamily="34" charset="0"/>
            </a:endParaRPr>
          </a:p>
        </p:txBody>
      </p:sp>
      <p:pic>
        <p:nvPicPr>
          <p:cNvPr id="4" name="Picture 3" descr="Captura de pantalla de la computadora. Cómo ver el &quot;chat.&quot;">
            <a:extLst>
              <a:ext uri="{FF2B5EF4-FFF2-40B4-BE49-F238E27FC236}">
                <a16:creationId xmlns:a16="http://schemas.microsoft.com/office/drawing/2014/main" id="{A04EF497-9070-4B38-BDBD-355AD1544E73}"/>
              </a:ext>
            </a:extLst>
          </p:cNvPr>
          <p:cNvPicPr>
            <a:picLocks noChangeAspect="1"/>
          </p:cNvPicPr>
          <p:nvPr/>
        </p:nvPicPr>
        <p:blipFill rotWithShape="1">
          <a:blip r:embed="rId3"/>
          <a:srcRect t="43556" b="-1"/>
          <a:stretch/>
        </p:blipFill>
        <p:spPr>
          <a:xfrm>
            <a:off x="6993973" y="1769831"/>
            <a:ext cx="4660534" cy="799183"/>
          </a:xfrm>
          <a:prstGeom prst="rect">
            <a:avLst/>
          </a:prstGeom>
        </p:spPr>
      </p:pic>
      <p:cxnSp>
        <p:nvCxnSpPr>
          <p:cNvPr id="20" name="Straight Arrow Connector 19">
            <a:extLst>
              <a:ext uri="{FF2B5EF4-FFF2-40B4-BE49-F238E27FC236}">
                <a16:creationId xmlns:a16="http://schemas.microsoft.com/office/drawing/2014/main" id="{16302460-8DFF-4C36-8336-05FC21389712}"/>
              </a:ext>
              <a:ext uri="{C183D7F6-B498-43B3-948B-1728B52AA6E4}">
                <adec:decorative xmlns:adec="http://schemas.microsoft.com/office/drawing/2017/decorative" val="1"/>
              </a:ext>
            </a:extLst>
          </p:cNvPr>
          <p:cNvCxnSpPr>
            <a:cxnSpLocks/>
          </p:cNvCxnSpPr>
          <p:nvPr/>
        </p:nvCxnSpPr>
        <p:spPr bwMode="auto">
          <a:xfrm>
            <a:off x="10451805" y="1940258"/>
            <a:ext cx="641678" cy="193402"/>
          </a:xfrm>
          <a:prstGeom prst="straightConnector1">
            <a:avLst/>
          </a:prstGeom>
          <a:solidFill>
            <a:schemeClr val="accent1"/>
          </a:solidFill>
          <a:ln w="15875" cap="flat" cmpd="sng" algn="ctr">
            <a:solidFill>
              <a:srgbClr val="FF0000"/>
            </a:solidFill>
            <a:prstDash val="solid"/>
            <a:round/>
            <a:headEnd type="none" w="med" len="med"/>
            <a:tailEnd type="triangle"/>
          </a:ln>
          <a:effectLst/>
        </p:spPr>
      </p:cxnSp>
      <p:sp>
        <p:nvSpPr>
          <p:cNvPr id="9" name="Rectangle 7">
            <a:extLst>
              <a:ext uri="{FF2B5EF4-FFF2-40B4-BE49-F238E27FC236}">
                <a16:creationId xmlns:a16="http://schemas.microsoft.com/office/drawing/2014/main" id="{DDBE4C13-CE28-40ED-A826-66327E51C97B}"/>
              </a:ext>
            </a:extLst>
          </p:cNvPr>
          <p:cNvSpPr txBox="1">
            <a:spLocks noChangeArrowheads="1"/>
          </p:cNvSpPr>
          <p:nvPr/>
        </p:nvSpPr>
        <p:spPr bwMode="auto">
          <a:xfrm>
            <a:off x="1085827" y="2361354"/>
            <a:ext cx="5810022" cy="449664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12" indent="-342912" algn="l" rtl="0" eaLnBrk="0" fontAlgn="base" hangingPunct="0">
              <a:spcBef>
                <a:spcPct val="20000"/>
              </a:spcBef>
              <a:spcAft>
                <a:spcPct val="0"/>
              </a:spcAft>
              <a:buClr>
                <a:schemeClr val="hlink"/>
              </a:buClr>
              <a:buSzPct val="70000"/>
              <a:buFont typeface="Wingdings" panose="05000000000000000000" pitchFamily="2" charset="2"/>
              <a:buChar char="n"/>
              <a:defRPr sz="2401">
                <a:solidFill>
                  <a:schemeClr val="tx1"/>
                </a:solidFill>
                <a:effectLst>
                  <a:outerShdw blurRad="38100" dist="38100" dir="2700000" algn="tl">
                    <a:srgbClr val="000000"/>
                  </a:outerShdw>
                </a:effectLst>
                <a:latin typeface="+mn-lt"/>
                <a:ea typeface="ＭＳ Ｐゴシック" panose="020B0600070205080204" pitchFamily="34" charset="-128"/>
                <a:cs typeface="+mn-cs"/>
              </a:defRPr>
            </a:lvl1pPr>
            <a:lvl2pPr marL="742976" indent="-285759" algn="l" rtl="0" eaLnBrk="0" fontAlgn="base" hangingPunct="0">
              <a:spcBef>
                <a:spcPct val="20000"/>
              </a:spcBef>
              <a:spcAft>
                <a:spcPct val="0"/>
              </a:spcAft>
              <a:buClr>
                <a:schemeClr val="accent2"/>
              </a:buClr>
              <a:buSzPct val="70000"/>
              <a:buFont typeface="Wingdings" panose="05000000000000000000" pitchFamily="2" charset="2"/>
              <a:buChar char="n"/>
              <a:defRPr sz="2200">
                <a:solidFill>
                  <a:schemeClr val="tx1"/>
                </a:solidFill>
                <a:effectLst>
                  <a:outerShdw blurRad="38100" dist="38100" dir="2700000" algn="tl">
                    <a:srgbClr val="000000"/>
                  </a:outerShdw>
                </a:effectLst>
                <a:latin typeface="+mn-lt"/>
                <a:ea typeface="ＭＳ Ｐゴシック" pitchFamily="-65" charset="-128"/>
              </a:defRPr>
            </a:lvl2pPr>
            <a:lvl3pPr marL="1143040" indent="-228608" algn="l" rtl="0" eaLnBrk="0" fontAlgn="base" hangingPunct="0">
              <a:spcBef>
                <a:spcPct val="20000"/>
              </a:spcBef>
              <a:spcAft>
                <a:spcPct val="0"/>
              </a:spcAft>
              <a:buClr>
                <a:schemeClr val="tx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ＭＳ Ｐゴシック" pitchFamily="-65" charset="-128"/>
              </a:defRPr>
            </a:lvl3pPr>
            <a:lvl4pPr marL="1600254" indent="-228608" algn="l" rtl="0" eaLnBrk="0" fontAlgn="base" hangingPunct="0">
              <a:spcBef>
                <a:spcPct val="20000"/>
              </a:spcBef>
              <a:spcAft>
                <a:spcPct val="0"/>
              </a:spcAft>
              <a:buClr>
                <a:schemeClr val="accent2"/>
              </a:buClr>
              <a:buSzPct val="70000"/>
              <a:buFont typeface="Wingdings" panose="05000000000000000000" pitchFamily="2" charset="2"/>
              <a:buChar char="n"/>
              <a:defRPr>
                <a:solidFill>
                  <a:schemeClr val="tx1"/>
                </a:solidFill>
                <a:effectLst>
                  <a:outerShdw blurRad="38100" dist="38100" dir="2700000" algn="tl">
                    <a:srgbClr val="000000"/>
                  </a:outerShdw>
                </a:effectLst>
                <a:latin typeface="+mn-lt"/>
                <a:ea typeface="ＭＳ Ｐゴシック" pitchFamily="-65" charset="-128"/>
              </a:defRPr>
            </a:lvl4pPr>
            <a:lvl5pPr marL="2057470" indent="-228608" algn="l" rtl="0" eaLnBrk="0" fontAlgn="base" hangingPunct="0">
              <a:spcBef>
                <a:spcPct val="20000"/>
              </a:spcBef>
              <a:spcAft>
                <a:spcPct val="0"/>
              </a:spcAft>
              <a:buClr>
                <a:schemeClr val="hlink"/>
              </a:buClr>
              <a:buSzPct val="70000"/>
              <a:buFont typeface="Wingdings" panose="05000000000000000000" pitchFamily="2" charset="2"/>
              <a:buChar char="n"/>
              <a:defRPr sz="1600">
                <a:solidFill>
                  <a:schemeClr val="tx1"/>
                </a:solidFill>
                <a:effectLst>
                  <a:outerShdw blurRad="38100" dist="38100" dir="2700000" algn="tl">
                    <a:srgbClr val="000000"/>
                  </a:outerShdw>
                </a:effectLst>
                <a:latin typeface="+mn-lt"/>
                <a:ea typeface="ＭＳ Ｐゴシック" pitchFamily="-65" charset="-128"/>
              </a:defRPr>
            </a:lvl5pPr>
            <a:lvl6pPr marL="2514685"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6pPr>
            <a:lvl7pPr marL="2971901"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7pPr>
            <a:lvl8pPr marL="3429117"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8pPr>
            <a:lvl9pPr marL="3886332"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9pPr>
          </a:lstStyle>
          <a:p>
            <a:pPr lvl="1" eaLnBrk="1" hangingPunct="1">
              <a:buClr>
                <a:schemeClr val="tx1"/>
              </a:buClr>
              <a:buSzPct val="100000"/>
              <a:buFont typeface="Arial" panose="020B0604020202020204" pitchFamily="34" charset="0"/>
              <a:buChar char="•"/>
              <a:defRPr/>
            </a:pP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De click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en</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“Chat” para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activar</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el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cuadro</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del chat.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Envíe</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las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preguntas</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y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comentarios</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en</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cualquier</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momento</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Responderemos</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 sus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preguntas</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al final de la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presentación</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p>
          <a:p>
            <a:pPr lvl="1" eaLnBrk="1" hangingPunct="1">
              <a:buClr>
                <a:schemeClr val="tx1"/>
              </a:buClr>
              <a:buSzPct val="100000"/>
              <a:buFont typeface="Arial" panose="020B0604020202020204" pitchFamily="34" charset="0"/>
              <a:buChar char="•"/>
              <a:defRPr/>
            </a:pPr>
            <a:endParaRPr lang="en-US" sz="1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eaLnBrk="1" hangingPunct="1">
              <a:buClr>
                <a:schemeClr val="tx1"/>
              </a:buClr>
              <a:buFont typeface="Arial" panose="020B0604020202020204" pitchFamily="34" charset="0"/>
              <a:buChar char="•"/>
              <a:defRPr/>
            </a:pPr>
            <a:r>
              <a:rPr lang="en-US" altLang="en-US" sz="2000" kern="0" dirty="0">
                <a:latin typeface="Arial" panose="020B0604020202020204" pitchFamily="34" charset="0"/>
                <a:cs typeface="Arial" panose="020B0604020202020204" pitchFamily="34" charset="0"/>
              </a:rPr>
              <a:t> </a:t>
            </a:r>
            <a:r>
              <a:rPr lang="en-US" altLang="en-US" sz="2400" b="1" kern="0" dirty="0">
                <a:latin typeface="Arial" panose="020B0604020202020204" pitchFamily="34" charset="0"/>
                <a:cs typeface="Arial" panose="020B0604020202020204" pitchFamily="34" charset="0"/>
              </a:rPr>
              <a:t>¿</a:t>
            </a:r>
            <a:r>
              <a:rPr lang="en-US" altLang="en-US" sz="2400" b="1" kern="0" dirty="0" err="1">
                <a:latin typeface="Arial" panose="020B0604020202020204" pitchFamily="34" charset="0"/>
                <a:cs typeface="Arial" panose="020B0604020202020204" pitchFamily="34" charset="0"/>
              </a:rPr>
              <a:t>Problemas</a:t>
            </a:r>
            <a:r>
              <a:rPr lang="en-US" altLang="en-US" sz="2400" b="1" kern="0" dirty="0">
                <a:latin typeface="Arial" panose="020B0604020202020204" pitchFamily="34" charset="0"/>
                <a:cs typeface="Arial" panose="020B0604020202020204" pitchFamily="34" charset="0"/>
              </a:rPr>
              <a:t>?</a:t>
            </a:r>
            <a:endParaRPr lang="en-US" sz="2000" b="1"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lvl="1" eaLnBrk="1" hangingPunct="1">
              <a:buClr>
                <a:schemeClr val="tx1"/>
              </a:buClr>
              <a:buSzPct val="100000"/>
              <a:buFont typeface="Arial" panose="020B0604020202020204" pitchFamily="34" charset="0"/>
              <a:buChar char="•"/>
              <a:defRPr/>
            </a:pP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Envíe</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un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mensaje</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chat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directamente</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al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anfitrión</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la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reunión</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En</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el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cuadro</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del chat,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en</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el menu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desplegable</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la parte inferior,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en</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lugar</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“Everyone”,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seleccione</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“Imelda – se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habla</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Español</a:t>
            </a:r>
            <a:r>
              <a:rPr lang="en-U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(Co-Host)” </a:t>
            </a:r>
          </a:p>
        </p:txBody>
      </p:sp>
      <p:pic>
        <p:nvPicPr>
          <p:cNvPr id="7" name="Picture 6" descr="Captura de pantalla de la computadora. Como enviar un mensaje en el &quot;Chat&quot;.">
            <a:extLst>
              <a:ext uri="{FF2B5EF4-FFF2-40B4-BE49-F238E27FC236}">
                <a16:creationId xmlns:a16="http://schemas.microsoft.com/office/drawing/2014/main" id="{244D336A-9295-414B-8179-615D469D8174}"/>
              </a:ext>
            </a:extLst>
          </p:cNvPr>
          <p:cNvPicPr>
            <a:picLocks noChangeAspect="1"/>
          </p:cNvPicPr>
          <p:nvPr/>
        </p:nvPicPr>
        <p:blipFill>
          <a:blip r:embed="rId4"/>
          <a:stretch>
            <a:fillRect/>
          </a:stretch>
        </p:blipFill>
        <p:spPr>
          <a:xfrm>
            <a:off x="7616378" y="3571511"/>
            <a:ext cx="2911092" cy="3055885"/>
          </a:xfrm>
          <a:prstGeom prst="rect">
            <a:avLst/>
          </a:prstGeom>
        </p:spPr>
      </p:pic>
      <p:cxnSp>
        <p:nvCxnSpPr>
          <p:cNvPr id="12" name="Straight Arrow Connector 11">
            <a:extLst>
              <a:ext uri="{FF2B5EF4-FFF2-40B4-BE49-F238E27FC236}">
                <a16:creationId xmlns:a16="http://schemas.microsoft.com/office/drawing/2014/main" id="{C993A99E-7043-4DC9-AE32-EFF6294282DC}"/>
              </a:ext>
              <a:ext uri="{C183D7F6-B498-43B3-948B-1728B52AA6E4}">
                <adec:decorative xmlns:adec="http://schemas.microsoft.com/office/drawing/2017/decorative" val="1"/>
              </a:ext>
            </a:extLst>
          </p:cNvPr>
          <p:cNvCxnSpPr>
            <a:cxnSpLocks/>
          </p:cNvCxnSpPr>
          <p:nvPr/>
        </p:nvCxnSpPr>
        <p:spPr bwMode="auto">
          <a:xfrm>
            <a:off x="6791960" y="3518408"/>
            <a:ext cx="1648835" cy="272358"/>
          </a:xfrm>
          <a:prstGeom prst="straightConnector1">
            <a:avLst/>
          </a:prstGeom>
          <a:solidFill>
            <a:schemeClr val="accent1"/>
          </a:solidFill>
          <a:ln w="15875" cap="flat" cmpd="sng" algn="ctr">
            <a:solidFill>
              <a:srgbClr val="FF0000"/>
            </a:solidFill>
            <a:prstDash val="solid"/>
            <a:round/>
            <a:headEnd type="none" w="med" len="med"/>
            <a:tailEnd type="triangle"/>
          </a:ln>
          <a:effectLst/>
        </p:spPr>
      </p:cxnSp>
      <p:cxnSp>
        <p:nvCxnSpPr>
          <p:cNvPr id="15" name="Straight Arrow Connector 14">
            <a:extLst>
              <a:ext uri="{FF2B5EF4-FFF2-40B4-BE49-F238E27FC236}">
                <a16:creationId xmlns:a16="http://schemas.microsoft.com/office/drawing/2014/main" id="{B8025AEA-9E69-4454-9831-35A492D735A8}"/>
              </a:ext>
              <a:ext uri="{C183D7F6-B498-43B3-948B-1728B52AA6E4}">
                <adec:decorative xmlns:adec="http://schemas.microsoft.com/office/drawing/2017/decorative" val="1"/>
              </a:ext>
            </a:extLst>
          </p:cNvPr>
          <p:cNvCxnSpPr>
            <a:cxnSpLocks/>
          </p:cNvCxnSpPr>
          <p:nvPr/>
        </p:nvCxnSpPr>
        <p:spPr bwMode="auto">
          <a:xfrm>
            <a:off x="6846637" y="5917345"/>
            <a:ext cx="681214" cy="0"/>
          </a:xfrm>
          <a:prstGeom prst="straightConnector1">
            <a:avLst/>
          </a:prstGeom>
          <a:solidFill>
            <a:schemeClr val="accent1"/>
          </a:solidFill>
          <a:ln w="15875"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31713215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p:txBody>
          <a:bodyPr/>
          <a:lstStyle/>
          <a:p>
            <a:pPr eaLnBrk="1" hangingPunct="1">
              <a:defRPr/>
            </a:pPr>
            <a:r>
              <a:rPr lang="en-US" altLang="en-US" dirty="0">
                <a:latin typeface="Times New Roman" panose="02020603050405020304" pitchFamily="18" charset="0"/>
                <a:cs typeface="Times New Roman" panose="02020603050405020304" pitchFamily="18" charset="0"/>
              </a:rPr>
              <a:t>¿</a:t>
            </a:r>
            <a:r>
              <a:rPr lang="en-US" altLang="en-US" dirty="0" err="1">
                <a:latin typeface="Times New Roman" panose="02020603050405020304" pitchFamily="18" charset="0"/>
                <a:cs typeface="Times New Roman" panose="02020603050405020304" pitchFamily="18" charset="0"/>
              </a:rPr>
              <a:t>Cómo</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enviar</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los</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comentarios</a:t>
            </a:r>
            <a:r>
              <a:rPr lang="en-US" altLang="en-US" dirty="0">
                <a:latin typeface="Times New Roman" panose="02020603050405020304" pitchFamily="18" charset="0"/>
                <a:cs typeface="Times New Roman" panose="02020603050405020304" pitchFamily="18" charset="0"/>
              </a:rPr>
              <a:t>?</a:t>
            </a: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1533291" y="1177833"/>
            <a:ext cx="10039115" cy="1560689"/>
          </a:xfrm>
        </p:spPr>
        <p:txBody>
          <a:bodyPr/>
          <a:lstStyle/>
          <a:p>
            <a:pPr marL="0" indent="0" eaLnBrk="1" hangingPunct="1">
              <a:buNone/>
              <a:defRPr/>
            </a:pPr>
            <a:r>
              <a:rPr lang="en-US" altLang="en-US" dirty="0">
                <a:latin typeface="Arial" panose="020B0604020202020204" pitchFamily="34" charset="0"/>
                <a:cs typeface="Arial" panose="020B0604020202020204" pitchFamily="34" charset="0"/>
              </a:rPr>
              <a:t>1. </a:t>
            </a:r>
            <a:r>
              <a:rPr lang="en-US" altLang="en-US" dirty="0" err="1">
                <a:latin typeface="Arial" panose="020B0604020202020204" pitchFamily="34" charset="0"/>
                <a:cs typeface="Arial" panose="020B0604020202020204" pitchFamily="34" charset="0"/>
              </a:rPr>
              <a:t>Visite</a:t>
            </a:r>
            <a:r>
              <a:rPr lang="en-US" altLang="en-US" dirty="0">
                <a:latin typeface="Arial" panose="020B0604020202020204" pitchFamily="34" charset="0"/>
                <a:cs typeface="Arial" panose="020B0604020202020204" pitchFamily="34" charset="0"/>
              </a:rPr>
              <a:t> la </a:t>
            </a:r>
            <a:r>
              <a:rPr lang="en-US" altLang="en-US" dirty="0" err="1">
                <a:latin typeface="Arial" panose="020B0604020202020204" pitchFamily="34" charset="0"/>
                <a:cs typeface="Arial" panose="020B0604020202020204" pitchFamily="34" charset="0"/>
              </a:rPr>
              <a:t>página</a:t>
            </a:r>
            <a:r>
              <a:rPr lang="en-US" altLang="en-US" dirty="0">
                <a:latin typeface="Arial" panose="020B0604020202020204" pitchFamily="34" charset="0"/>
                <a:cs typeface="Arial" panose="020B0604020202020204" pitchFamily="34" charset="0"/>
              </a:rPr>
              <a:t> web del </a:t>
            </a:r>
            <a:r>
              <a:rPr lang="en-US" altLang="en-US" dirty="0" err="1">
                <a:latin typeface="Arial" panose="020B0604020202020204" pitchFamily="34" charset="0"/>
                <a:cs typeface="Arial" panose="020B0604020202020204" pitchFamily="34" charset="0"/>
              </a:rPr>
              <a:t>estudio</a:t>
            </a:r>
            <a:r>
              <a:rPr lang="en-US" altLang="en-US" dirty="0">
                <a:latin typeface="Arial" panose="020B0604020202020204" pitchFamily="34" charset="0"/>
                <a:cs typeface="Arial" panose="020B0604020202020204" pitchFamily="34" charset="0"/>
              </a:rPr>
              <a:t> para </a:t>
            </a:r>
            <a:r>
              <a:rPr lang="en-US" altLang="en-US" dirty="0" err="1">
                <a:latin typeface="Arial" panose="020B0604020202020204" pitchFamily="34" charset="0"/>
                <a:cs typeface="Arial" panose="020B0604020202020204" pitchFamily="34" charset="0"/>
              </a:rPr>
              <a:t>compartir</a:t>
            </a:r>
            <a:r>
              <a:rPr lang="en-US" altLang="en-US" dirty="0">
                <a:latin typeface="Arial" panose="020B0604020202020204" pitchFamily="34" charset="0"/>
                <a:cs typeface="Arial" panose="020B0604020202020204" pitchFamily="34" charset="0"/>
              </a:rPr>
              <a:t> </a:t>
            </a:r>
            <a:r>
              <a:rPr lang="en-US" altLang="en-US" dirty="0" err="1">
                <a:latin typeface="Arial" panose="020B0604020202020204" pitchFamily="34" charset="0"/>
                <a:cs typeface="Arial" panose="020B0604020202020204" pitchFamily="34" charset="0"/>
              </a:rPr>
              <a:t>sus</a:t>
            </a:r>
            <a:r>
              <a:rPr lang="en-US" altLang="en-US" dirty="0">
                <a:latin typeface="Arial" panose="020B0604020202020204" pitchFamily="34" charset="0"/>
                <a:cs typeface="Arial" panose="020B0604020202020204" pitchFamily="34" charset="0"/>
              </a:rPr>
              <a:t> ideas con </a:t>
            </a:r>
            <a:r>
              <a:rPr lang="en-US" altLang="en-US" dirty="0" err="1">
                <a:latin typeface="Arial" panose="020B0604020202020204" pitchFamily="34" charset="0"/>
                <a:cs typeface="Arial" panose="020B0604020202020204" pitchFamily="34" charset="0"/>
              </a:rPr>
              <a:t>nosotros</a:t>
            </a:r>
            <a:endParaRPr lang="en-US" altLang="en-US"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36A74A33-02B0-4544-B254-1BAC7186007E}"/>
              </a:ext>
            </a:extLst>
          </p:cNvPr>
          <p:cNvSpPr txBox="1"/>
          <p:nvPr/>
        </p:nvSpPr>
        <p:spPr>
          <a:xfrm>
            <a:off x="2817435" y="1958178"/>
            <a:ext cx="5870222" cy="461665"/>
          </a:xfrm>
          <a:prstGeom prst="rect">
            <a:avLst/>
          </a:prstGeom>
          <a:noFill/>
        </p:spPr>
        <p:txBody>
          <a:bodyPr wrap="square" rtlCol="0">
            <a:spAutoFit/>
          </a:bodyPr>
          <a:lstStyle/>
          <a:p>
            <a:pPr algn="ctr"/>
            <a:r>
              <a:rPr lang="en-US" sz="24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parkplanning.nps.gov/pike</a:t>
            </a:r>
            <a:r>
              <a:rPr lang="en-US" sz="2400" dirty="0">
                <a:latin typeface="Arial" panose="020B0604020202020204" pitchFamily="34" charset="0"/>
                <a:cs typeface="Arial" panose="020B0604020202020204" pitchFamily="34" charset="0"/>
              </a:rPr>
              <a:t> </a:t>
            </a:r>
          </a:p>
        </p:txBody>
      </p:sp>
      <p:sp>
        <p:nvSpPr>
          <p:cNvPr id="11" name="Oval 10">
            <a:extLst>
              <a:ext uri="{FF2B5EF4-FFF2-40B4-BE49-F238E27FC236}">
                <a16:creationId xmlns:a16="http://schemas.microsoft.com/office/drawing/2014/main" id="{2F0B6599-B4CD-4865-8F59-D58138FEB155}"/>
              </a:ext>
              <a:ext uri="{C183D7F6-B498-43B3-948B-1728B52AA6E4}">
                <adec:decorative xmlns:adec="http://schemas.microsoft.com/office/drawing/2017/decorative" val="1"/>
              </a:ext>
            </a:extLst>
          </p:cNvPr>
          <p:cNvSpPr/>
          <p:nvPr/>
        </p:nvSpPr>
        <p:spPr bwMode="auto">
          <a:xfrm>
            <a:off x="2665262" y="1773512"/>
            <a:ext cx="6174568" cy="830996"/>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latin typeface="Garamond" pitchFamily="-65" charset="0"/>
            </a:endParaRPr>
          </a:p>
        </p:txBody>
      </p:sp>
      <p:sp>
        <p:nvSpPr>
          <p:cNvPr id="12" name="Rectangle 7">
            <a:extLst>
              <a:ext uri="{FF2B5EF4-FFF2-40B4-BE49-F238E27FC236}">
                <a16:creationId xmlns:a16="http://schemas.microsoft.com/office/drawing/2014/main" id="{BBC14055-6635-465A-96B7-5B967C789112}"/>
              </a:ext>
            </a:extLst>
          </p:cNvPr>
          <p:cNvSpPr txBox="1">
            <a:spLocks noChangeArrowheads="1"/>
          </p:cNvSpPr>
          <p:nvPr/>
        </p:nvSpPr>
        <p:spPr bwMode="auto">
          <a:xfrm>
            <a:off x="1533292" y="2648655"/>
            <a:ext cx="9240982" cy="156068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12" indent="-342912" algn="l" rtl="0" eaLnBrk="0" fontAlgn="base" hangingPunct="0">
              <a:spcBef>
                <a:spcPct val="20000"/>
              </a:spcBef>
              <a:spcAft>
                <a:spcPct val="0"/>
              </a:spcAft>
              <a:buClr>
                <a:schemeClr val="hlink"/>
              </a:buClr>
              <a:buSzPct val="70000"/>
              <a:buFont typeface="Wingdings" panose="05000000000000000000" pitchFamily="2" charset="2"/>
              <a:buChar char="n"/>
              <a:defRPr sz="2401">
                <a:solidFill>
                  <a:schemeClr val="tx1"/>
                </a:solidFill>
                <a:effectLst>
                  <a:outerShdw blurRad="38100" dist="38100" dir="2700000" algn="tl">
                    <a:srgbClr val="000000"/>
                  </a:outerShdw>
                </a:effectLst>
                <a:latin typeface="+mn-lt"/>
                <a:ea typeface="ＭＳ Ｐゴシック" panose="020B0600070205080204" pitchFamily="34" charset="-128"/>
                <a:cs typeface="+mn-cs"/>
              </a:defRPr>
            </a:lvl1pPr>
            <a:lvl2pPr marL="742976" indent="-285759" algn="l" rtl="0" eaLnBrk="0" fontAlgn="base" hangingPunct="0">
              <a:spcBef>
                <a:spcPct val="20000"/>
              </a:spcBef>
              <a:spcAft>
                <a:spcPct val="0"/>
              </a:spcAft>
              <a:buClr>
                <a:schemeClr val="accent2"/>
              </a:buClr>
              <a:buSzPct val="70000"/>
              <a:buFont typeface="Wingdings" panose="05000000000000000000" pitchFamily="2" charset="2"/>
              <a:buChar char="n"/>
              <a:defRPr sz="2200">
                <a:solidFill>
                  <a:schemeClr val="tx1"/>
                </a:solidFill>
                <a:effectLst>
                  <a:outerShdw blurRad="38100" dist="38100" dir="2700000" algn="tl">
                    <a:srgbClr val="000000"/>
                  </a:outerShdw>
                </a:effectLst>
                <a:latin typeface="+mn-lt"/>
                <a:ea typeface="ＭＳ Ｐゴシック" pitchFamily="-65" charset="-128"/>
              </a:defRPr>
            </a:lvl2pPr>
            <a:lvl3pPr marL="1143040" indent="-228608" algn="l" rtl="0" eaLnBrk="0" fontAlgn="base" hangingPunct="0">
              <a:spcBef>
                <a:spcPct val="20000"/>
              </a:spcBef>
              <a:spcAft>
                <a:spcPct val="0"/>
              </a:spcAft>
              <a:buClr>
                <a:schemeClr val="tx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ＭＳ Ｐゴシック" pitchFamily="-65" charset="-128"/>
              </a:defRPr>
            </a:lvl3pPr>
            <a:lvl4pPr marL="1600254" indent="-228608" algn="l" rtl="0" eaLnBrk="0" fontAlgn="base" hangingPunct="0">
              <a:spcBef>
                <a:spcPct val="20000"/>
              </a:spcBef>
              <a:spcAft>
                <a:spcPct val="0"/>
              </a:spcAft>
              <a:buClr>
                <a:schemeClr val="accent2"/>
              </a:buClr>
              <a:buSzPct val="70000"/>
              <a:buFont typeface="Wingdings" panose="05000000000000000000" pitchFamily="2" charset="2"/>
              <a:buChar char="n"/>
              <a:defRPr>
                <a:solidFill>
                  <a:schemeClr val="tx1"/>
                </a:solidFill>
                <a:effectLst>
                  <a:outerShdw blurRad="38100" dist="38100" dir="2700000" algn="tl">
                    <a:srgbClr val="000000"/>
                  </a:outerShdw>
                </a:effectLst>
                <a:latin typeface="+mn-lt"/>
                <a:ea typeface="ＭＳ Ｐゴシック" pitchFamily="-65" charset="-128"/>
              </a:defRPr>
            </a:lvl4pPr>
            <a:lvl5pPr marL="2057470" indent="-228608" algn="l" rtl="0" eaLnBrk="0" fontAlgn="base" hangingPunct="0">
              <a:spcBef>
                <a:spcPct val="20000"/>
              </a:spcBef>
              <a:spcAft>
                <a:spcPct val="0"/>
              </a:spcAft>
              <a:buClr>
                <a:schemeClr val="hlink"/>
              </a:buClr>
              <a:buSzPct val="70000"/>
              <a:buFont typeface="Wingdings" panose="05000000000000000000" pitchFamily="2" charset="2"/>
              <a:buChar char="n"/>
              <a:defRPr sz="1600">
                <a:solidFill>
                  <a:schemeClr val="tx1"/>
                </a:solidFill>
                <a:effectLst>
                  <a:outerShdw blurRad="38100" dist="38100" dir="2700000" algn="tl">
                    <a:srgbClr val="000000"/>
                  </a:outerShdw>
                </a:effectLst>
                <a:latin typeface="+mn-lt"/>
                <a:ea typeface="ＭＳ Ｐゴシック" pitchFamily="-65" charset="-128"/>
              </a:defRPr>
            </a:lvl5pPr>
            <a:lvl6pPr marL="2514685"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6pPr>
            <a:lvl7pPr marL="2971901"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7pPr>
            <a:lvl8pPr marL="3429117"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8pPr>
            <a:lvl9pPr marL="3886332"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9pPr>
          </a:lstStyle>
          <a:p>
            <a:pPr marL="0" indent="0" eaLnBrk="1" hangingPunct="1">
              <a:buFont typeface="Wingdings" panose="05000000000000000000" pitchFamily="2" charset="2"/>
              <a:buNone/>
              <a:defRPr/>
            </a:pPr>
            <a:r>
              <a:rPr lang="en-US" altLang="en-US" kern="0" dirty="0">
                <a:latin typeface="Arial" panose="020B0604020202020204" pitchFamily="34" charset="0"/>
                <a:cs typeface="Arial" panose="020B0604020202020204" pitchFamily="34" charset="0"/>
              </a:rPr>
              <a:t>2. </a:t>
            </a:r>
            <a:r>
              <a:rPr lang="en-US" altLang="en-US" kern="0" dirty="0" err="1">
                <a:latin typeface="Arial" panose="020B0604020202020204" pitchFamily="34" charset="0"/>
                <a:cs typeface="Arial" panose="020B0604020202020204" pitchFamily="34" charset="0"/>
              </a:rPr>
              <a:t>Envíe</a:t>
            </a:r>
            <a:r>
              <a:rPr lang="en-US" altLang="en-US" kern="0" dirty="0">
                <a:latin typeface="Arial" panose="020B0604020202020204" pitchFamily="34" charset="0"/>
                <a:cs typeface="Arial" panose="020B0604020202020204" pitchFamily="34" charset="0"/>
              </a:rPr>
              <a:t> </a:t>
            </a:r>
            <a:r>
              <a:rPr lang="en-US" altLang="en-US" kern="0" dirty="0" err="1">
                <a:latin typeface="Arial" panose="020B0604020202020204" pitchFamily="34" charset="0"/>
                <a:cs typeface="Arial" panose="020B0604020202020204" pitchFamily="34" charset="0"/>
              </a:rPr>
              <a:t>sus</a:t>
            </a:r>
            <a:r>
              <a:rPr lang="en-US" altLang="en-US" kern="0" dirty="0">
                <a:latin typeface="Arial" panose="020B0604020202020204" pitchFamily="34" charset="0"/>
                <a:cs typeface="Arial" panose="020B0604020202020204" pitchFamily="34" charset="0"/>
              </a:rPr>
              <a:t> </a:t>
            </a:r>
            <a:r>
              <a:rPr lang="en-US" altLang="en-US" kern="0" dirty="0" err="1">
                <a:latin typeface="Arial" panose="020B0604020202020204" pitchFamily="34" charset="0"/>
                <a:cs typeface="Arial" panose="020B0604020202020204" pitchFamily="34" charset="0"/>
              </a:rPr>
              <a:t>comentarios</a:t>
            </a:r>
            <a:r>
              <a:rPr lang="en-US" altLang="en-US" kern="0" dirty="0">
                <a:latin typeface="Arial" panose="020B0604020202020204" pitchFamily="34" charset="0"/>
                <a:cs typeface="Arial" panose="020B0604020202020204" pitchFamily="34" charset="0"/>
              </a:rPr>
              <a:t> a:</a:t>
            </a:r>
          </a:p>
        </p:txBody>
      </p:sp>
      <p:sp>
        <p:nvSpPr>
          <p:cNvPr id="3" name="TextBox 2">
            <a:extLst>
              <a:ext uri="{FF2B5EF4-FFF2-40B4-BE49-F238E27FC236}">
                <a16:creationId xmlns:a16="http://schemas.microsoft.com/office/drawing/2014/main" id="{B3F9037A-9039-45B4-90E1-5C3B56279174}"/>
              </a:ext>
            </a:extLst>
          </p:cNvPr>
          <p:cNvSpPr txBox="1"/>
          <p:nvPr/>
        </p:nvSpPr>
        <p:spPr>
          <a:xfrm>
            <a:off x="3512370" y="3429000"/>
            <a:ext cx="5723042" cy="2939266"/>
          </a:xfrm>
          <a:prstGeom prst="rect">
            <a:avLst/>
          </a:prstGeom>
          <a:noFill/>
        </p:spPr>
        <p:txBody>
          <a:bodyPr wrap="none" rtlCol="0">
            <a:spAutoFit/>
          </a:bodyPr>
          <a:lstStyle/>
          <a:p>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Lillis Urban</a:t>
            </a:r>
          </a:p>
          <a:p>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National Trails</a:t>
            </a:r>
          </a:p>
          <a:p>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National Park Service </a:t>
            </a:r>
          </a:p>
          <a:p>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1100 Old Santa Fe Trail</a:t>
            </a:r>
          </a:p>
          <a:p>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Santa Fe, NM, 87505</a:t>
            </a:r>
          </a:p>
          <a:p>
            <a:pPr>
              <a:spcBef>
                <a:spcPts val="600"/>
              </a:spcBef>
            </a:pPr>
            <a:r>
              <a:rPr lang="en-US" sz="24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Correo</a:t>
            </a:r>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4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electrónico</a:t>
            </a:r>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lillis_urban@nps.gov</a:t>
            </a: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13" name="Rectangle 7">
            <a:extLst>
              <a:ext uri="{FF2B5EF4-FFF2-40B4-BE49-F238E27FC236}">
                <a16:creationId xmlns:a16="http://schemas.microsoft.com/office/drawing/2014/main" id="{7BECB817-E298-47A8-9836-434363ACD702}"/>
              </a:ext>
            </a:extLst>
          </p:cNvPr>
          <p:cNvSpPr txBox="1">
            <a:spLocks noChangeArrowheads="1"/>
          </p:cNvSpPr>
          <p:nvPr/>
        </p:nvSpPr>
        <p:spPr bwMode="auto">
          <a:xfrm>
            <a:off x="1533292" y="6051221"/>
            <a:ext cx="9240982" cy="68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12" indent="-342912" algn="l" rtl="0" eaLnBrk="0" fontAlgn="base" hangingPunct="0">
              <a:spcBef>
                <a:spcPct val="20000"/>
              </a:spcBef>
              <a:spcAft>
                <a:spcPct val="0"/>
              </a:spcAft>
              <a:buClr>
                <a:schemeClr val="hlink"/>
              </a:buClr>
              <a:buSzPct val="70000"/>
              <a:buFont typeface="Wingdings" panose="05000000000000000000" pitchFamily="2" charset="2"/>
              <a:buChar char="n"/>
              <a:defRPr sz="2401">
                <a:solidFill>
                  <a:schemeClr val="tx1"/>
                </a:solidFill>
                <a:effectLst>
                  <a:outerShdw blurRad="38100" dist="38100" dir="2700000" algn="tl">
                    <a:srgbClr val="000000"/>
                  </a:outerShdw>
                </a:effectLst>
                <a:latin typeface="+mn-lt"/>
                <a:ea typeface="ＭＳ Ｐゴシック" panose="020B0600070205080204" pitchFamily="34" charset="-128"/>
                <a:cs typeface="+mn-cs"/>
              </a:defRPr>
            </a:lvl1pPr>
            <a:lvl2pPr marL="742976" indent="-285759" algn="l" rtl="0" eaLnBrk="0" fontAlgn="base" hangingPunct="0">
              <a:spcBef>
                <a:spcPct val="20000"/>
              </a:spcBef>
              <a:spcAft>
                <a:spcPct val="0"/>
              </a:spcAft>
              <a:buClr>
                <a:schemeClr val="accent2"/>
              </a:buClr>
              <a:buSzPct val="70000"/>
              <a:buFont typeface="Wingdings" panose="05000000000000000000" pitchFamily="2" charset="2"/>
              <a:buChar char="n"/>
              <a:defRPr sz="2200">
                <a:solidFill>
                  <a:schemeClr val="tx1"/>
                </a:solidFill>
                <a:effectLst>
                  <a:outerShdw blurRad="38100" dist="38100" dir="2700000" algn="tl">
                    <a:srgbClr val="000000"/>
                  </a:outerShdw>
                </a:effectLst>
                <a:latin typeface="+mn-lt"/>
                <a:ea typeface="ＭＳ Ｐゴシック" pitchFamily="-65" charset="-128"/>
              </a:defRPr>
            </a:lvl2pPr>
            <a:lvl3pPr marL="1143040" indent="-228608" algn="l" rtl="0" eaLnBrk="0" fontAlgn="base" hangingPunct="0">
              <a:spcBef>
                <a:spcPct val="20000"/>
              </a:spcBef>
              <a:spcAft>
                <a:spcPct val="0"/>
              </a:spcAft>
              <a:buClr>
                <a:schemeClr val="tx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ＭＳ Ｐゴシック" pitchFamily="-65" charset="-128"/>
              </a:defRPr>
            </a:lvl3pPr>
            <a:lvl4pPr marL="1600254" indent="-228608" algn="l" rtl="0" eaLnBrk="0" fontAlgn="base" hangingPunct="0">
              <a:spcBef>
                <a:spcPct val="20000"/>
              </a:spcBef>
              <a:spcAft>
                <a:spcPct val="0"/>
              </a:spcAft>
              <a:buClr>
                <a:schemeClr val="accent2"/>
              </a:buClr>
              <a:buSzPct val="70000"/>
              <a:buFont typeface="Wingdings" panose="05000000000000000000" pitchFamily="2" charset="2"/>
              <a:buChar char="n"/>
              <a:defRPr>
                <a:solidFill>
                  <a:schemeClr val="tx1"/>
                </a:solidFill>
                <a:effectLst>
                  <a:outerShdw blurRad="38100" dist="38100" dir="2700000" algn="tl">
                    <a:srgbClr val="000000"/>
                  </a:outerShdw>
                </a:effectLst>
                <a:latin typeface="+mn-lt"/>
                <a:ea typeface="ＭＳ Ｐゴシック" pitchFamily="-65" charset="-128"/>
              </a:defRPr>
            </a:lvl4pPr>
            <a:lvl5pPr marL="2057470" indent="-228608" algn="l" rtl="0" eaLnBrk="0" fontAlgn="base" hangingPunct="0">
              <a:spcBef>
                <a:spcPct val="20000"/>
              </a:spcBef>
              <a:spcAft>
                <a:spcPct val="0"/>
              </a:spcAft>
              <a:buClr>
                <a:schemeClr val="hlink"/>
              </a:buClr>
              <a:buSzPct val="70000"/>
              <a:buFont typeface="Wingdings" panose="05000000000000000000" pitchFamily="2" charset="2"/>
              <a:buChar char="n"/>
              <a:defRPr sz="1600">
                <a:solidFill>
                  <a:schemeClr val="tx1"/>
                </a:solidFill>
                <a:effectLst>
                  <a:outerShdw blurRad="38100" dist="38100" dir="2700000" algn="tl">
                    <a:srgbClr val="000000"/>
                  </a:outerShdw>
                </a:effectLst>
                <a:latin typeface="+mn-lt"/>
                <a:ea typeface="ＭＳ Ｐゴシック" pitchFamily="-65" charset="-128"/>
              </a:defRPr>
            </a:lvl5pPr>
            <a:lvl6pPr marL="2514685"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6pPr>
            <a:lvl7pPr marL="2971901"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7pPr>
            <a:lvl8pPr marL="3429117"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8pPr>
            <a:lvl9pPr marL="3886332"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9pPr>
          </a:lstStyle>
          <a:p>
            <a:pPr marL="0" indent="0" eaLnBrk="1" hangingPunct="1">
              <a:buFont typeface="Wingdings" panose="05000000000000000000" pitchFamily="2" charset="2"/>
              <a:buNone/>
              <a:defRPr/>
            </a:pPr>
            <a:r>
              <a:rPr lang="en-US" altLang="en-US" kern="0" dirty="0">
                <a:latin typeface="Arial" panose="020B0604020202020204" pitchFamily="34" charset="0"/>
                <a:cs typeface="Arial" panose="020B0604020202020204" pitchFamily="34" charset="0"/>
              </a:rPr>
              <a:t>3. O </a:t>
            </a:r>
            <a:r>
              <a:rPr lang="en-US" altLang="en-US" kern="0" dirty="0" err="1">
                <a:latin typeface="Arial" panose="020B0604020202020204" pitchFamily="34" charset="0"/>
                <a:cs typeface="Arial" panose="020B0604020202020204" pitchFamily="34" charset="0"/>
              </a:rPr>
              <a:t>comente</a:t>
            </a:r>
            <a:r>
              <a:rPr lang="en-US" altLang="en-US" kern="0" dirty="0">
                <a:latin typeface="Arial" panose="020B0604020202020204" pitchFamily="34" charset="0"/>
                <a:cs typeface="Arial" panose="020B0604020202020204" pitchFamily="34" charset="0"/>
              </a:rPr>
              <a:t> </a:t>
            </a:r>
            <a:r>
              <a:rPr lang="en-US" altLang="en-US" kern="0" dirty="0" err="1">
                <a:latin typeface="Arial" panose="020B0604020202020204" pitchFamily="34" charset="0"/>
                <a:cs typeface="Arial" panose="020B0604020202020204" pitchFamily="34" charset="0"/>
              </a:rPr>
              <a:t>ahora</a:t>
            </a:r>
            <a:r>
              <a:rPr lang="en-US" altLang="en-US" kern="0" dirty="0">
                <a:latin typeface="Arial" panose="020B0604020202020204" pitchFamily="34" charset="0"/>
                <a:cs typeface="Arial" panose="020B0604020202020204" pitchFamily="34" charset="0"/>
              </a:rPr>
              <a:t> </a:t>
            </a:r>
            <a:r>
              <a:rPr lang="en-US" altLang="en-US" kern="0" dirty="0" err="1">
                <a:latin typeface="Arial" panose="020B0604020202020204" pitchFamily="34" charset="0"/>
                <a:cs typeface="Arial" panose="020B0604020202020204" pitchFamily="34" charset="0"/>
              </a:rPr>
              <a:t>en</a:t>
            </a:r>
            <a:r>
              <a:rPr lang="en-US" altLang="en-US" kern="0" dirty="0">
                <a:latin typeface="Arial" panose="020B0604020202020204" pitchFamily="34" charset="0"/>
                <a:cs typeface="Arial" panose="020B0604020202020204" pitchFamily="34" charset="0"/>
              </a:rPr>
              <a:t> el </a:t>
            </a:r>
            <a:r>
              <a:rPr lang="en-US" altLang="en-US" kern="0" dirty="0" err="1">
                <a:latin typeface="Arial" panose="020B0604020202020204" pitchFamily="34" charset="0"/>
                <a:cs typeface="Arial" panose="020B0604020202020204" pitchFamily="34" charset="0"/>
              </a:rPr>
              <a:t>cuadro</a:t>
            </a:r>
            <a:r>
              <a:rPr lang="en-US" altLang="en-US" kern="0" dirty="0">
                <a:latin typeface="Arial" panose="020B0604020202020204" pitchFamily="34" charset="0"/>
                <a:cs typeface="Arial" panose="020B0604020202020204" pitchFamily="34" charset="0"/>
              </a:rPr>
              <a:t> de “chat”.</a:t>
            </a:r>
          </a:p>
        </p:txBody>
      </p:sp>
    </p:spTree>
    <p:extLst>
      <p:ext uri="{BB962C8B-B14F-4D97-AF65-F5344CB8AC3E}">
        <p14:creationId xmlns:p14="http://schemas.microsoft.com/office/powerpoint/2010/main" val="19365895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434715" y="621396"/>
            <a:ext cx="11887200" cy="685800"/>
          </a:xfrm>
        </p:spPr>
        <p:txBody>
          <a:bodyPr/>
          <a:lstStyle/>
          <a:p>
            <a:pPr eaLnBrk="1" hangingPunct="1">
              <a:defRPr/>
            </a:pPr>
            <a:r>
              <a:rPr lang="en-US" altLang="en-US" dirty="0">
                <a:latin typeface="Times New Roman" panose="02020603050405020304" pitchFamily="18" charset="0"/>
                <a:cs typeface="Times New Roman" panose="02020603050405020304" pitchFamily="18" charset="0"/>
              </a:rPr>
              <a:t>¿</a:t>
            </a:r>
            <a:r>
              <a:rPr lang="en-US" altLang="en-US" dirty="0" err="1">
                <a:latin typeface="Times New Roman" panose="02020603050405020304" pitchFamily="18" charset="0"/>
                <a:cs typeface="Times New Roman" panose="02020603050405020304" pitchFamily="18" charset="0"/>
              </a:rPr>
              <a:t>Cómo</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enviar</a:t>
            </a:r>
            <a:r>
              <a:rPr lang="en-US" altLang="en-US" dirty="0">
                <a:latin typeface="Times New Roman" panose="02020603050405020304" pitchFamily="18" charset="0"/>
                <a:cs typeface="Times New Roman" panose="02020603050405020304" pitchFamily="18" charset="0"/>
              </a:rPr>
              <a:t> los </a:t>
            </a:r>
            <a:r>
              <a:rPr lang="en-US" altLang="en-US" dirty="0" err="1">
                <a:latin typeface="Times New Roman" panose="02020603050405020304" pitchFamily="18" charset="0"/>
                <a:cs typeface="Times New Roman" panose="02020603050405020304" pitchFamily="18" charset="0"/>
              </a:rPr>
              <a:t>comentarios</a:t>
            </a:r>
            <a:r>
              <a:rPr lang="en-US" altLang="en-US"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 </a:t>
            </a:r>
            <a:r>
              <a:rPr lang="en-US" dirty="0" err="1">
                <a:latin typeface="Times New Roman" panose="02020603050405020304" pitchFamily="18" charset="0"/>
                <a:cs typeface="Times New Roman" panose="02020603050405020304" pitchFamily="18" charset="0"/>
              </a:rPr>
              <a:t>través</a:t>
            </a:r>
            <a:r>
              <a:rPr lang="en-US" dirty="0">
                <a:latin typeface="Times New Roman" panose="02020603050405020304" pitchFamily="18" charset="0"/>
                <a:cs typeface="Times New Roman" panose="02020603050405020304" pitchFamily="18" charset="0"/>
              </a:rPr>
              <a:t> de</a:t>
            </a:r>
            <a:r>
              <a:rPr lang="en-US" sz="1800" dirty="0">
                <a:effectLst/>
                <a:latin typeface="Arial" panose="020B0604020202020204" pitchFamily="34" charset="0"/>
                <a:cs typeface="Times New Roman" panose="02020603050405020304" pitchFamily="18" charset="0"/>
              </a:rPr>
              <a:t> </a:t>
            </a:r>
            <a:r>
              <a:rPr lang="en-US" altLang="en-US" dirty="0">
                <a:latin typeface="Times New Roman" panose="02020603050405020304" pitchFamily="18" charset="0"/>
                <a:cs typeface="Times New Roman" panose="02020603050405020304" pitchFamily="18" charset="0"/>
              </a:rPr>
              <a:t>la </a:t>
            </a:r>
            <a:r>
              <a:rPr lang="en-US" altLang="en-US" dirty="0" err="1">
                <a:latin typeface="Times New Roman" panose="02020603050405020304" pitchFamily="18" charset="0"/>
                <a:cs typeface="Times New Roman" panose="02020603050405020304" pitchFamily="18" charset="0"/>
              </a:rPr>
              <a:t>página</a:t>
            </a:r>
            <a:r>
              <a:rPr lang="en-US" altLang="en-US" dirty="0">
                <a:latin typeface="Times New Roman" panose="02020603050405020304" pitchFamily="18" charset="0"/>
                <a:cs typeface="Times New Roman" panose="02020603050405020304" pitchFamily="18" charset="0"/>
              </a:rPr>
              <a:t> web del </a:t>
            </a:r>
            <a:r>
              <a:rPr lang="en-US" altLang="en-US" dirty="0" err="1">
                <a:latin typeface="Times New Roman" panose="02020603050405020304" pitchFamily="18" charset="0"/>
                <a:cs typeface="Times New Roman" panose="02020603050405020304" pitchFamily="18" charset="0"/>
              </a:rPr>
              <a:t>estudio</a:t>
            </a:r>
            <a:r>
              <a:rPr lang="en-US" altLang="en-US" dirty="0">
                <a:latin typeface="Times New Roman" panose="02020603050405020304" pitchFamily="18" charset="0"/>
                <a:cs typeface="Times New Roman" panose="02020603050405020304" pitchFamily="18" charset="0"/>
              </a:rPr>
              <a:t>?</a:t>
            </a:r>
          </a:p>
        </p:txBody>
      </p:sp>
      <p:sp>
        <p:nvSpPr>
          <p:cNvPr id="2" name="TextBox 1">
            <a:extLst>
              <a:ext uri="{FF2B5EF4-FFF2-40B4-BE49-F238E27FC236}">
                <a16:creationId xmlns:a16="http://schemas.microsoft.com/office/drawing/2014/main" id="{227F6D08-8B44-4501-98D0-06C7FAF6A5B0}"/>
              </a:ext>
            </a:extLst>
          </p:cNvPr>
          <p:cNvSpPr txBox="1"/>
          <p:nvPr/>
        </p:nvSpPr>
        <p:spPr>
          <a:xfrm>
            <a:off x="3027240" y="1327039"/>
            <a:ext cx="5870222" cy="461665"/>
          </a:xfrm>
          <a:prstGeom prst="rect">
            <a:avLst/>
          </a:prstGeom>
          <a:noFill/>
        </p:spPr>
        <p:txBody>
          <a:bodyPr wrap="square" rtlCol="0">
            <a:spAutoFit/>
          </a:bodyPr>
          <a:lstStyle/>
          <a:p>
            <a:pPr algn="ctr"/>
            <a:r>
              <a:rPr lang="en-US" sz="24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parkplanning.nps.gov/pike</a:t>
            </a:r>
            <a:r>
              <a:rPr lang="en-US" sz="2400" dirty="0">
                <a:latin typeface="Arial" panose="020B0604020202020204" pitchFamily="34" charset="0"/>
                <a:cs typeface="Arial" panose="020B0604020202020204" pitchFamily="34" charset="0"/>
              </a:rPr>
              <a:t> </a:t>
            </a:r>
          </a:p>
        </p:txBody>
      </p:sp>
      <p:sp>
        <p:nvSpPr>
          <p:cNvPr id="7" name="TextBox 6">
            <a:extLst>
              <a:ext uri="{FF2B5EF4-FFF2-40B4-BE49-F238E27FC236}">
                <a16:creationId xmlns:a16="http://schemas.microsoft.com/office/drawing/2014/main" id="{7B2636E8-614D-4B54-A7E3-8995C2DE03D5}"/>
              </a:ext>
            </a:extLst>
          </p:cNvPr>
          <p:cNvSpPr txBox="1"/>
          <p:nvPr/>
        </p:nvSpPr>
        <p:spPr>
          <a:xfrm>
            <a:off x="4264263" y="3059668"/>
            <a:ext cx="2664178" cy="369332"/>
          </a:xfrm>
          <a:prstGeom prst="rect">
            <a:avLst/>
          </a:prstGeom>
          <a:noFill/>
        </p:spPr>
        <p:txBody>
          <a:bodyPr wrap="square" rtlCol="0">
            <a:spAutoFit/>
          </a:bodyPr>
          <a:lstStyle/>
          <a:p>
            <a:r>
              <a:rPr lang="en-US"/>
              <a:t>Screen shots of PEPC</a:t>
            </a:r>
          </a:p>
        </p:txBody>
      </p:sp>
      <p:pic>
        <p:nvPicPr>
          <p:cNvPr id="5" name="Picture 4" descr="Captura de pantalla de una computadora que muestra una página en el sitio web del Estudio de viabilidad del sendero histórico nacional de Pike. Un círculo rojo es &quot;Abierto para comentarios&quot;.">
            <a:extLst>
              <a:ext uri="{FF2B5EF4-FFF2-40B4-BE49-F238E27FC236}">
                <a16:creationId xmlns:a16="http://schemas.microsoft.com/office/drawing/2014/main" id="{48C2F5A2-8F83-4AAE-856F-73591F14403F}"/>
              </a:ext>
            </a:extLst>
          </p:cNvPr>
          <p:cNvPicPr>
            <a:picLocks noChangeAspect="1"/>
          </p:cNvPicPr>
          <p:nvPr/>
        </p:nvPicPr>
        <p:blipFill rotWithShape="1">
          <a:blip r:embed="rId4"/>
          <a:srcRect b="12450"/>
          <a:stretch/>
        </p:blipFill>
        <p:spPr>
          <a:xfrm>
            <a:off x="1944733" y="2017338"/>
            <a:ext cx="8159617" cy="4616537"/>
          </a:xfrm>
          <a:prstGeom prst="rect">
            <a:avLst/>
          </a:prstGeom>
        </p:spPr>
      </p:pic>
      <p:sp>
        <p:nvSpPr>
          <p:cNvPr id="3" name="Oval 2">
            <a:extLst>
              <a:ext uri="{FF2B5EF4-FFF2-40B4-BE49-F238E27FC236}">
                <a16:creationId xmlns:a16="http://schemas.microsoft.com/office/drawing/2014/main" id="{266F0935-CA5F-4644-94FF-11615AE91143}"/>
              </a:ext>
              <a:ext uri="{C183D7F6-B498-43B3-948B-1728B52AA6E4}">
                <adec:decorative xmlns:adec="http://schemas.microsoft.com/office/drawing/2017/decorative" val="1"/>
              </a:ext>
            </a:extLst>
          </p:cNvPr>
          <p:cNvSpPr/>
          <p:nvPr/>
        </p:nvSpPr>
        <p:spPr bwMode="auto">
          <a:xfrm>
            <a:off x="3397017" y="1278996"/>
            <a:ext cx="5321766" cy="650151"/>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latin typeface="Garamond" pitchFamily="-65" charset="0"/>
            </a:endParaRPr>
          </a:p>
        </p:txBody>
      </p:sp>
      <p:sp>
        <p:nvSpPr>
          <p:cNvPr id="9" name="Oval 8">
            <a:extLst>
              <a:ext uri="{FF2B5EF4-FFF2-40B4-BE49-F238E27FC236}">
                <a16:creationId xmlns:a16="http://schemas.microsoft.com/office/drawing/2014/main" id="{6E33D2AA-4619-4C2F-BEA7-65C70D2E67F9}"/>
              </a:ext>
              <a:ext uri="{C183D7F6-B498-43B3-948B-1728B52AA6E4}">
                <adec:decorative xmlns:adec="http://schemas.microsoft.com/office/drawing/2017/decorative" val="1"/>
              </a:ext>
            </a:extLst>
          </p:cNvPr>
          <p:cNvSpPr/>
          <p:nvPr/>
        </p:nvSpPr>
        <p:spPr bwMode="auto">
          <a:xfrm>
            <a:off x="1825658" y="5386270"/>
            <a:ext cx="1873017" cy="650151"/>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latin typeface="Garamond" pitchFamily="-65" charset="0"/>
            </a:endParaRPr>
          </a:p>
        </p:txBody>
      </p:sp>
    </p:spTree>
    <p:extLst>
      <p:ext uri="{BB962C8B-B14F-4D97-AF65-F5344CB8AC3E}">
        <p14:creationId xmlns:p14="http://schemas.microsoft.com/office/powerpoint/2010/main" val="291377762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374754" y="609600"/>
            <a:ext cx="11817246" cy="685800"/>
          </a:xfrm>
        </p:spPr>
        <p:txBody>
          <a:bodyPr/>
          <a:lstStyle/>
          <a:p>
            <a:pPr eaLnBrk="1" hangingPunct="1">
              <a:defRPr/>
            </a:pPr>
            <a:r>
              <a:rPr lang="en-US" altLang="en-US" dirty="0">
                <a:latin typeface="Times New Roman" panose="02020603050405020304" pitchFamily="18" charset="0"/>
                <a:cs typeface="Times New Roman" panose="02020603050405020304" pitchFamily="18" charset="0"/>
              </a:rPr>
              <a:t>¿</a:t>
            </a:r>
            <a:r>
              <a:rPr lang="en-US" altLang="en-US" dirty="0" err="1">
                <a:latin typeface="Times New Roman" panose="02020603050405020304" pitchFamily="18" charset="0"/>
                <a:cs typeface="Times New Roman" panose="02020603050405020304" pitchFamily="18" charset="0"/>
              </a:rPr>
              <a:t>Cómo</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enviar</a:t>
            </a:r>
            <a:r>
              <a:rPr lang="en-US" altLang="en-US" dirty="0">
                <a:latin typeface="Times New Roman" panose="02020603050405020304" pitchFamily="18" charset="0"/>
                <a:cs typeface="Times New Roman" panose="02020603050405020304" pitchFamily="18" charset="0"/>
              </a:rPr>
              <a:t> los </a:t>
            </a:r>
            <a:r>
              <a:rPr lang="en-US" altLang="en-US" dirty="0" err="1">
                <a:latin typeface="Times New Roman" panose="02020603050405020304" pitchFamily="18" charset="0"/>
                <a:cs typeface="Times New Roman" panose="02020603050405020304" pitchFamily="18" charset="0"/>
              </a:rPr>
              <a:t>comentarios</a:t>
            </a:r>
            <a:r>
              <a:rPr lang="en-US" altLang="en-US"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 </a:t>
            </a:r>
            <a:r>
              <a:rPr lang="en-US" dirty="0" err="1">
                <a:latin typeface="Times New Roman" panose="02020603050405020304" pitchFamily="18" charset="0"/>
                <a:cs typeface="Times New Roman" panose="02020603050405020304" pitchFamily="18" charset="0"/>
              </a:rPr>
              <a:t>través</a:t>
            </a:r>
            <a:r>
              <a:rPr lang="en-US" dirty="0">
                <a:latin typeface="Times New Roman" panose="02020603050405020304" pitchFamily="18" charset="0"/>
                <a:cs typeface="Times New Roman" panose="02020603050405020304" pitchFamily="18" charset="0"/>
              </a:rPr>
              <a:t> de</a:t>
            </a:r>
            <a:r>
              <a:rPr lang="en-US" sz="1800" dirty="0">
                <a:effectLst/>
                <a:latin typeface="Arial" panose="020B0604020202020204" pitchFamily="34" charset="0"/>
                <a:cs typeface="Times New Roman" panose="02020603050405020304" pitchFamily="18" charset="0"/>
              </a:rPr>
              <a:t> </a:t>
            </a:r>
            <a:r>
              <a:rPr lang="en-US" altLang="en-US" dirty="0">
                <a:latin typeface="Times New Roman" panose="02020603050405020304" pitchFamily="18" charset="0"/>
                <a:cs typeface="Times New Roman" panose="02020603050405020304" pitchFamily="18" charset="0"/>
              </a:rPr>
              <a:t>la </a:t>
            </a:r>
            <a:r>
              <a:rPr lang="en-US" altLang="en-US" dirty="0" err="1">
                <a:latin typeface="Times New Roman" panose="02020603050405020304" pitchFamily="18" charset="0"/>
                <a:cs typeface="Times New Roman" panose="02020603050405020304" pitchFamily="18" charset="0"/>
              </a:rPr>
              <a:t>página</a:t>
            </a:r>
            <a:r>
              <a:rPr lang="en-US" altLang="en-US" dirty="0">
                <a:latin typeface="Times New Roman" panose="02020603050405020304" pitchFamily="18" charset="0"/>
                <a:cs typeface="Times New Roman" panose="02020603050405020304" pitchFamily="18" charset="0"/>
              </a:rPr>
              <a:t> web del </a:t>
            </a:r>
            <a:r>
              <a:rPr lang="en-US" altLang="en-US" dirty="0" err="1">
                <a:latin typeface="Times New Roman" panose="02020603050405020304" pitchFamily="18" charset="0"/>
                <a:cs typeface="Times New Roman" panose="02020603050405020304" pitchFamily="18" charset="0"/>
              </a:rPr>
              <a:t>estudio</a:t>
            </a:r>
            <a:r>
              <a:rPr lang="en-US" altLang="en-US" dirty="0">
                <a:latin typeface="Times New Roman" panose="02020603050405020304" pitchFamily="18" charset="0"/>
                <a:cs typeface="Times New Roman" panose="02020603050405020304" pitchFamily="18" charset="0"/>
              </a:rPr>
              <a:t>? </a:t>
            </a:r>
          </a:p>
        </p:txBody>
      </p:sp>
      <p:sp>
        <p:nvSpPr>
          <p:cNvPr id="2" name="TextBox 1">
            <a:extLst>
              <a:ext uri="{FF2B5EF4-FFF2-40B4-BE49-F238E27FC236}">
                <a16:creationId xmlns:a16="http://schemas.microsoft.com/office/drawing/2014/main" id="{227F6D08-8B44-4501-98D0-06C7FAF6A5B0}"/>
              </a:ext>
            </a:extLst>
          </p:cNvPr>
          <p:cNvSpPr txBox="1"/>
          <p:nvPr/>
        </p:nvSpPr>
        <p:spPr>
          <a:xfrm>
            <a:off x="3027240" y="1254624"/>
            <a:ext cx="5870222" cy="461665"/>
          </a:xfrm>
          <a:prstGeom prst="rect">
            <a:avLst/>
          </a:prstGeom>
          <a:noFill/>
        </p:spPr>
        <p:txBody>
          <a:bodyPr wrap="square" rtlCol="0">
            <a:spAutoFit/>
          </a:bodyPr>
          <a:lstStyle/>
          <a:p>
            <a:pPr algn="ctr"/>
            <a:r>
              <a:rPr lang="en-US" sz="24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parkplanning.nps.gov/pike</a:t>
            </a:r>
            <a:r>
              <a:rPr lang="en-US" sz="2400" dirty="0">
                <a:latin typeface="Arial" panose="020B0604020202020204" pitchFamily="34" charset="0"/>
                <a:cs typeface="Arial" panose="020B0604020202020204" pitchFamily="34" charset="0"/>
              </a:rPr>
              <a:t> </a:t>
            </a:r>
          </a:p>
        </p:txBody>
      </p:sp>
      <p:sp>
        <p:nvSpPr>
          <p:cNvPr id="7" name="TextBox 6">
            <a:extLst>
              <a:ext uri="{FF2B5EF4-FFF2-40B4-BE49-F238E27FC236}">
                <a16:creationId xmlns:a16="http://schemas.microsoft.com/office/drawing/2014/main" id="{7B2636E8-614D-4B54-A7E3-8995C2DE03D5}"/>
              </a:ext>
            </a:extLst>
          </p:cNvPr>
          <p:cNvSpPr txBox="1"/>
          <p:nvPr/>
        </p:nvSpPr>
        <p:spPr>
          <a:xfrm>
            <a:off x="4264263" y="3059668"/>
            <a:ext cx="2664178" cy="369332"/>
          </a:xfrm>
          <a:prstGeom prst="rect">
            <a:avLst/>
          </a:prstGeom>
          <a:noFill/>
        </p:spPr>
        <p:txBody>
          <a:bodyPr wrap="square" rtlCol="0">
            <a:spAutoFit/>
          </a:bodyPr>
          <a:lstStyle/>
          <a:p>
            <a:r>
              <a:rPr lang="en-US"/>
              <a:t>Screen shots of PEPC</a:t>
            </a:r>
          </a:p>
        </p:txBody>
      </p:sp>
      <p:pic>
        <p:nvPicPr>
          <p:cNvPr id="6" name="Picture 5" descr="Captura de pantalla de una computadora que muestra una página en el sitio web del Estudio de viabilidad del sendero histórico nacional de Pike. Un círculo rojo es &quot;Comentario público&quot;.">
            <a:extLst>
              <a:ext uri="{FF2B5EF4-FFF2-40B4-BE49-F238E27FC236}">
                <a16:creationId xmlns:a16="http://schemas.microsoft.com/office/drawing/2014/main" id="{959B2013-666B-412E-8C54-514E31F9B7EE}"/>
              </a:ext>
            </a:extLst>
          </p:cNvPr>
          <p:cNvPicPr>
            <a:picLocks noChangeAspect="1"/>
          </p:cNvPicPr>
          <p:nvPr/>
        </p:nvPicPr>
        <p:blipFill rotWithShape="1">
          <a:blip r:embed="rId4"/>
          <a:srcRect l="2924" t="1661" b="15373"/>
          <a:stretch/>
        </p:blipFill>
        <p:spPr>
          <a:xfrm>
            <a:off x="1984239" y="1847463"/>
            <a:ext cx="7956223" cy="4834766"/>
          </a:xfrm>
          <a:prstGeom prst="rect">
            <a:avLst/>
          </a:prstGeom>
        </p:spPr>
      </p:pic>
      <p:sp>
        <p:nvSpPr>
          <p:cNvPr id="9" name="Oval 8">
            <a:extLst>
              <a:ext uri="{FF2B5EF4-FFF2-40B4-BE49-F238E27FC236}">
                <a16:creationId xmlns:a16="http://schemas.microsoft.com/office/drawing/2014/main" id="{C20E17B4-79C4-4198-9223-701C79B979E4}"/>
              </a:ext>
              <a:ext uri="{C183D7F6-B498-43B3-948B-1728B52AA6E4}">
                <adec:decorative xmlns:adec="http://schemas.microsoft.com/office/drawing/2017/decorative" val="1"/>
              </a:ext>
            </a:extLst>
          </p:cNvPr>
          <p:cNvSpPr/>
          <p:nvPr/>
        </p:nvSpPr>
        <p:spPr bwMode="auto">
          <a:xfrm>
            <a:off x="3982414" y="5603376"/>
            <a:ext cx="4823608" cy="520491"/>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latin typeface="Garamond" pitchFamily="-65" charset="0"/>
            </a:endParaRPr>
          </a:p>
        </p:txBody>
      </p:sp>
    </p:spTree>
    <p:extLst>
      <p:ext uri="{BB962C8B-B14F-4D97-AF65-F5344CB8AC3E}">
        <p14:creationId xmlns:p14="http://schemas.microsoft.com/office/powerpoint/2010/main" val="260073009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329784" y="609600"/>
            <a:ext cx="11727233" cy="685800"/>
          </a:xfrm>
        </p:spPr>
        <p:txBody>
          <a:bodyPr/>
          <a:lstStyle/>
          <a:p>
            <a:pPr eaLnBrk="1" hangingPunct="1">
              <a:defRPr/>
            </a:pPr>
            <a:r>
              <a:rPr lang="en-US" altLang="en-US" dirty="0">
                <a:latin typeface="Times New Roman" panose="02020603050405020304" pitchFamily="18" charset="0"/>
                <a:cs typeface="Times New Roman" panose="02020603050405020304" pitchFamily="18" charset="0"/>
              </a:rPr>
              <a:t>¿</a:t>
            </a:r>
            <a:r>
              <a:rPr lang="en-US" altLang="en-US" dirty="0" err="1">
                <a:latin typeface="Times New Roman" panose="02020603050405020304" pitchFamily="18" charset="0"/>
                <a:cs typeface="Times New Roman" panose="02020603050405020304" pitchFamily="18" charset="0"/>
              </a:rPr>
              <a:t>Cómo</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enviar</a:t>
            </a:r>
            <a:r>
              <a:rPr lang="en-US" altLang="en-US" dirty="0">
                <a:latin typeface="Times New Roman" panose="02020603050405020304" pitchFamily="18" charset="0"/>
                <a:cs typeface="Times New Roman" panose="02020603050405020304" pitchFamily="18" charset="0"/>
              </a:rPr>
              <a:t> los </a:t>
            </a:r>
            <a:r>
              <a:rPr lang="en-US" altLang="en-US" dirty="0" err="1">
                <a:latin typeface="Times New Roman" panose="02020603050405020304" pitchFamily="18" charset="0"/>
                <a:cs typeface="Times New Roman" panose="02020603050405020304" pitchFamily="18" charset="0"/>
              </a:rPr>
              <a:t>comentarios</a:t>
            </a:r>
            <a:r>
              <a:rPr lang="en-US" altLang="en-US"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 </a:t>
            </a:r>
            <a:r>
              <a:rPr lang="en-US" dirty="0" err="1">
                <a:latin typeface="Times New Roman" panose="02020603050405020304" pitchFamily="18" charset="0"/>
                <a:cs typeface="Times New Roman" panose="02020603050405020304" pitchFamily="18" charset="0"/>
              </a:rPr>
              <a:t>través</a:t>
            </a:r>
            <a:r>
              <a:rPr lang="en-US" dirty="0">
                <a:latin typeface="Times New Roman" panose="02020603050405020304" pitchFamily="18" charset="0"/>
                <a:cs typeface="Times New Roman" panose="02020603050405020304" pitchFamily="18" charset="0"/>
              </a:rPr>
              <a:t> de</a:t>
            </a:r>
            <a:r>
              <a:rPr lang="en-US" sz="1800" dirty="0">
                <a:effectLst/>
                <a:latin typeface="Arial" panose="020B0604020202020204" pitchFamily="34" charset="0"/>
                <a:cs typeface="Times New Roman" panose="02020603050405020304" pitchFamily="18" charset="0"/>
              </a:rPr>
              <a:t> </a:t>
            </a:r>
            <a:r>
              <a:rPr lang="en-US" altLang="en-US" dirty="0">
                <a:latin typeface="Times New Roman" panose="02020603050405020304" pitchFamily="18" charset="0"/>
                <a:cs typeface="Times New Roman" panose="02020603050405020304" pitchFamily="18" charset="0"/>
              </a:rPr>
              <a:t>la </a:t>
            </a:r>
            <a:r>
              <a:rPr lang="en-US" altLang="en-US" dirty="0" err="1">
                <a:latin typeface="Times New Roman" panose="02020603050405020304" pitchFamily="18" charset="0"/>
                <a:cs typeface="Times New Roman" panose="02020603050405020304" pitchFamily="18" charset="0"/>
              </a:rPr>
              <a:t>página</a:t>
            </a:r>
            <a:r>
              <a:rPr lang="en-US" altLang="en-US" dirty="0">
                <a:latin typeface="Times New Roman" panose="02020603050405020304" pitchFamily="18" charset="0"/>
                <a:cs typeface="Times New Roman" panose="02020603050405020304" pitchFamily="18" charset="0"/>
              </a:rPr>
              <a:t> web del </a:t>
            </a:r>
            <a:r>
              <a:rPr lang="en-US" altLang="en-US" dirty="0" err="1">
                <a:latin typeface="Times New Roman" panose="02020603050405020304" pitchFamily="18" charset="0"/>
                <a:cs typeface="Times New Roman" panose="02020603050405020304" pitchFamily="18" charset="0"/>
              </a:rPr>
              <a:t>estudio</a:t>
            </a:r>
            <a:r>
              <a:rPr lang="en-US" altLang="en-US" dirty="0">
                <a:latin typeface="Times New Roman" panose="02020603050405020304" pitchFamily="18" charset="0"/>
                <a:cs typeface="Times New Roman" panose="02020603050405020304" pitchFamily="18" charset="0"/>
              </a:rPr>
              <a:t>?   </a:t>
            </a:r>
          </a:p>
        </p:txBody>
      </p:sp>
      <p:sp>
        <p:nvSpPr>
          <p:cNvPr id="2" name="TextBox 1">
            <a:extLst>
              <a:ext uri="{FF2B5EF4-FFF2-40B4-BE49-F238E27FC236}">
                <a16:creationId xmlns:a16="http://schemas.microsoft.com/office/drawing/2014/main" id="{227F6D08-8B44-4501-98D0-06C7FAF6A5B0}"/>
              </a:ext>
            </a:extLst>
          </p:cNvPr>
          <p:cNvSpPr txBox="1"/>
          <p:nvPr/>
        </p:nvSpPr>
        <p:spPr>
          <a:xfrm>
            <a:off x="3027239" y="1295400"/>
            <a:ext cx="5870222" cy="461665"/>
          </a:xfrm>
          <a:prstGeom prst="rect">
            <a:avLst/>
          </a:prstGeom>
          <a:noFill/>
        </p:spPr>
        <p:txBody>
          <a:bodyPr wrap="square" rtlCol="0">
            <a:spAutoFit/>
          </a:bodyPr>
          <a:lstStyle/>
          <a:p>
            <a:pPr algn="ctr"/>
            <a:r>
              <a:rPr lang="en-US" sz="24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parkplanning.nps.gov/pike</a:t>
            </a:r>
            <a:r>
              <a:rPr lang="en-US" sz="2400" dirty="0">
                <a:latin typeface="Arial" panose="020B0604020202020204" pitchFamily="34" charset="0"/>
                <a:cs typeface="Arial" panose="020B0604020202020204" pitchFamily="34" charset="0"/>
              </a:rPr>
              <a:t> </a:t>
            </a:r>
          </a:p>
        </p:txBody>
      </p:sp>
      <p:sp>
        <p:nvSpPr>
          <p:cNvPr id="7" name="TextBox 6">
            <a:extLst>
              <a:ext uri="{FF2B5EF4-FFF2-40B4-BE49-F238E27FC236}">
                <a16:creationId xmlns:a16="http://schemas.microsoft.com/office/drawing/2014/main" id="{7B2636E8-614D-4B54-A7E3-8995C2DE03D5}"/>
              </a:ext>
            </a:extLst>
          </p:cNvPr>
          <p:cNvSpPr txBox="1"/>
          <p:nvPr/>
        </p:nvSpPr>
        <p:spPr>
          <a:xfrm>
            <a:off x="4264263" y="3059668"/>
            <a:ext cx="2664178" cy="369332"/>
          </a:xfrm>
          <a:prstGeom prst="rect">
            <a:avLst/>
          </a:prstGeom>
          <a:noFill/>
        </p:spPr>
        <p:txBody>
          <a:bodyPr wrap="square" rtlCol="0">
            <a:spAutoFit/>
          </a:bodyPr>
          <a:lstStyle/>
          <a:p>
            <a:r>
              <a:rPr lang="en-US"/>
              <a:t>Screen shots of PEPC</a:t>
            </a:r>
          </a:p>
        </p:txBody>
      </p:sp>
      <p:pic>
        <p:nvPicPr>
          <p:cNvPr id="8" name="Picture 7" descr="Captura de pantalla de una computadora que muestra una página en el sitio web del Estudio de viabilidad del sendero histórico nacional de Pike. Esta página es un formulario donde el público puede enviar comentarios.">
            <a:extLst>
              <a:ext uri="{FF2B5EF4-FFF2-40B4-BE49-F238E27FC236}">
                <a16:creationId xmlns:a16="http://schemas.microsoft.com/office/drawing/2014/main" id="{F40BC3F9-8D99-4BA0-BDF4-7687F8AB82EE}"/>
              </a:ext>
            </a:extLst>
          </p:cNvPr>
          <p:cNvPicPr>
            <a:picLocks noChangeAspect="1"/>
          </p:cNvPicPr>
          <p:nvPr/>
        </p:nvPicPr>
        <p:blipFill rotWithShape="1">
          <a:blip r:embed="rId4"/>
          <a:srcRect l="786" t="-269" r="7499" b="16419"/>
          <a:stretch/>
        </p:blipFill>
        <p:spPr>
          <a:xfrm>
            <a:off x="2122174" y="1772045"/>
            <a:ext cx="7680353" cy="4949072"/>
          </a:xfrm>
          <a:prstGeom prst="rect">
            <a:avLst/>
          </a:prstGeom>
        </p:spPr>
      </p:pic>
    </p:spTree>
    <p:extLst>
      <p:ext uri="{BB962C8B-B14F-4D97-AF65-F5344CB8AC3E}">
        <p14:creationId xmlns:p14="http://schemas.microsoft.com/office/powerpoint/2010/main" val="401777499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284813" y="609600"/>
            <a:ext cx="11733016" cy="685800"/>
          </a:xfrm>
        </p:spPr>
        <p:txBody>
          <a:bodyPr/>
          <a:lstStyle/>
          <a:p>
            <a:pPr eaLnBrk="1" hangingPunct="1">
              <a:defRPr/>
            </a:pPr>
            <a:r>
              <a:rPr lang="en-US" altLang="en-US" dirty="0">
                <a:latin typeface="Times New Roman" panose="02020603050405020304" pitchFamily="18" charset="0"/>
                <a:cs typeface="Times New Roman" panose="02020603050405020304" pitchFamily="18" charset="0"/>
              </a:rPr>
              <a:t>¿</a:t>
            </a:r>
            <a:r>
              <a:rPr lang="en-US" altLang="en-US" dirty="0" err="1">
                <a:latin typeface="Times New Roman" panose="02020603050405020304" pitchFamily="18" charset="0"/>
                <a:cs typeface="Times New Roman" panose="02020603050405020304" pitchFamily="18" charset="0"/>
              </a:rPr>
              <a:t>Cómo</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enviar</a:t>
            </a:r>
            <a:r>
              <a:rPr lang="en-US" altLang="en-US" dirty="0">
                <a:latin typeface="Times New Roman" panose="02020603050405020304" pitchFamily="18" charset="0"/>
                <a:cs typeface="Times New Roman" panose="02020603050405020304" pitchFamily="18" charset="0"/>
              </a:rPr>
              <a:t> los </a:t>
            </a:r>
            <a:r>
              <a:rPr lang="en-US" altLang="en-US" dirty="0" err="1">
                <a:latin typeface="Times New Roman" panose="02020603050405020304" pitchFamily="18" charset="0"/>
                <a:cs typeface="Times New Roman" panose="02020603050405020304" pitchFamily="18" charset="0"/>
              </a:rPr>
              <a:t>comentarios</a:t>
            </a:r>
            <a:r>
              <a:rPr lang="en-US" altLang="en-US"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 </a:t>
            </a:r>
            <a:r>
              <a:rPr lang="en-US" dirty="0" err="1">
                <a:latin typeface="Times New Roman" panose="02020603050405020304" pitchFamily="18" charset="0"/>
                <a:cs typeface="Times New Roman" panose="02020603050405020304" pitchFamily="18" charset="0"/>
              </a:rPr>
              <a:t>través</a:t>
            </a:r>
            <a:r>
              <a:rPr lang="en-US" dirty="0">
                <a:latin typeface="Times New Roman" panose="02020603050405020304" pitchFamily="18" charset="0"/>
                <a:cs typeface="Times New Roman" panose="02020603050405020304" pitchFamily="18" charset="0"/>
              </a:rPr>
              <a:t> de</a:t>
            </a:r>
            <a:r>
              <a:rPr lang="en-US" sz="1800" dirty="0">
                <a:effectLst/>
                <a:latin typeface="Arial" panose="020B0604020202020204" pitchFamily="34" charset="0"/>
                <a:cs typeface="Times New Roman" panose="02020603050405020304" pitchFamily="18" charset="0"/>
              </a:rPr>
              <a:t> </a:t>
            </a:r>
            <a:r>
              <a:rPr lang="en-US" altLang="en-US" dirty="0">
                <a:latin typeface="Times New Roman" panose="02020603050405020304" pitchFamily="18" charset="0"/>
                <a:cs typeface="Times New Roman" panose="02020603050405020304" pitchFamily="18" charset="0"/>
              </a:rPr>
              <a:t>la </a:t>
            </a:r>
            <a:r>
              <a:rPr lang="en-US" altLang="en-US" dirty="0" err="1">
                <a:latin typeface="Times New Roman" panose="02020603050405020304" pitchFamily="18" charset="0"/>
                <a:cs typeface="Times New Roman" panose="02020603050405020304" pitchFamily="18" charset="0"/>
              </a:rPr>
              <a:t>página</a:t>
            </a:r>
            <a:r>
              <a:rPr lang="en-US" altLang="en-US" dirty="0">
                <a:latin typeface="Times New Roman" panose="02020603050405020304" pitchFamily="18" charset="0"/>
                <a:cs typeface="Times New Roman" panose="02020603050405020304" pitchFamily="18" charset="0"/>
              </a:rPr>
              <a:t> web del </a:t>
            </a:r>
            <a:r>
              <a:rPr lang="en-US" altLang="en-US" dirty="0" err="1">
                <a:latin typeface="Times New Roman" panose="02020603050405020304" pitchFamily="18" charset="0"/>
                <a:cs typeface="Times New Roman" panose="02020603050405020304" pitchFamily="18" charset="0"/>
              </a:rPr>
              <a:t>estudio</a:t>
            </a:r>
            <a:r>
              <a:rPr lang="en-US" altLang="en-US" dirty="0">
                <a:latin typeface="Times New Roman" panose="02020603050405020304" pitchFamily="18" charset="0"/>
                <a:cs typeface="Times New Roman" panose="02020603050405020304" pitchFamily="18" charset="0"/>
              </a:rPr>
              <a:t>?    </a:t>
            </a:r>
          </a:p>
        </p:txBody>
      </p:sp>
      <p:sp>
        <p:nvSpPr>
          <p:cNvPr id="2" name="TextBox 1">
            <a:extLst>
              <a:ext uri="{FF2B5EF4-FFF2-40B4-BE49-F238E27FC236}">
                <a16:creationId xmlns:a16="http://schemas.microsoft.com/office/drawing/2014/main" id="{227F6D08-8B44-4501-98D0-06C7FAF6A5B0}"/>
              </a:ext>
            </a:extLst>
          </p:cNvPr>
          <p:cNvSpPr txBox="1"/>
          <p:nvPr/>
        </p:nvSpPr>
        <p:spPr>
          <a:xfrm>
            <a:off x="3036792" y="1291877"/>
            <a:ext cx="5870222" cy="461665"/>
          </a:xfrm>
          <a:prstGeom prst="rect">
            <a:avLst/>
          </a:prstGeom>
          <a:noFill/>
        </p:spPr>
        <p:txBody>
          <a:bodyPr wrap="square" rtlCol="0">
            <a:spAutoFit/>
          </a:bodyPr>
          <a:lstStyle/>
          <a:p>
            <a:pPr algn="ctr"/>
            <a:r>
              <a:rPr lang="en-US" sz="24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parkplanning.nps.gov/pike</a:t>
            </a:r>
            <a:r>
              <a:rPr lang="en-US" sz="2400" dirty="0">
                <a:latin typeface="Arial" panose="020B0604020202020204" pitchFamily="34" charset="0"/>
                <a:cs typeface="Arial" panose="020B0604020202020204" pitchFamily="34" charset="0"/>
              </a:rPr>
              <a:t> </a:t>
            </a:r>
          </a:p>
        </p:txBody>
      </p:sp>
      <p:sp>
        <p:nvSpPr>
          <p:cNvPr id="7" name="TextBox 6">
            <a:extLst>
              <a:ext uri="{FF2B5EF4-FFF2-40B4-BE49-F238E27FC236}">
                <a16:creationId xmlns:a16="http://schemas.microsoft.com/office/drawing/2014/main" id="{7B2636E8-614D-4B54-A7E3-8995C2DE03D5}"/>
              </a:ext>
            </a:extLst>
          </p:cNvPr>
          <p:cNvSpPr txBox="1"/>
          <p:nvPr/>
        </p:nvSpPr>
        <p:spPr>
          <a:xfrm>
            <a:off x="4264263" y="3059668"/>
            <a:ext cx="2664178" cy="369332"/>
          </a:xfrm>
          <a:prstGeom prst="rect">
            <a:avLst/>
          </a:prstGeom>
          <a:noFill/>
        </p:spPr>
        <p:txBody>
          <a:bodyPr wrap="square" rtlCol="0">
            <a:spAutoFit/>
          </a:bodyPr>
          <a:lstStyle/>
          <a:p>
            <a:r>
              <a:rPr lang="en-US"/>
              <a:t>Screen shots of PEPC</a:t>
            </a:r>
          </a:p>
        </p:txBody>
      </p:sp>
      <p:pic>
        <p:nvPicPr>
          <p:cNvPr id="6" name="Picture 5" descr="Captura de pantalla de una computadora que muestra la página web del Estudio de viabilidad del Pike National Historic Trail. En un círculo rojo está el botón &quot;Enviar&quot; en la parte inferior del formulario de comentarios.">
            <a:extLst>
              <a:ext uri="{FF2B5EF4-FFF2-40B4-BE49-F238E27FC236}">
                <a16:creationId xmlns:a16="http://schemas.microsoft.com/office/drawing/2014/main" id="{3FF4EC85-3429-4D4F-B626-7B53BC9789D5}"/>
              </a:ext>
            </a:extLst>
          </p:cNvPr>
          <p:cNvPicPr>
            <a:picLocks noChangeAspect="1"/>
          </p:cNvPicPr>
          <p:nvPr/>
        </p:nvPicPr>
        <p:blipFill rotWithShape="1">
          <a:blip r:embed="rId4"/>
          <a:srcRect l="1640" t="7621" r="1598" b="7819"/>
          <a:stretch/>
        </p:blipFill>
        <p:spPr>
          <a:xfrm>
            <a:off x="1963784" y="1847463"/>
            <a:ext cx="8016239" cy="4956523"/>
          </a:xfrm>
          <a:prstGeom prst="rect">
            <a:avLst/>
          </a:prstGeom>
        </p:spPr>
      </p:pic>
      <p:sp>
        <p:nvSpPr>
          <p:cNvPr id="9" name="Oval 8">
            <a:extLst>
              <a:ext uri="{FF2B5EF4-FFF2-40B4-BE49-F238E27FC236}">
                <a16:creationId xmlns:a16="http://schemas.microsoft.com/office/drawing/2014/main" id="{F6E7DBC1-3D82-4C3E-ADE7-C8656B3DEE4F}"/>
              </a:ext>
              <a:ext uri="{C183D7F6-B498-43B3-948B-1728B52AA6E4}">
                <adec:decorative xmlns:adec="http://schemas.microsoft.com/office/drawing/2017/decorative" val="1"/>
              </a:ext>
            </a:extLst>
          </p:cNvPr>
          <p:cNvSpPr/>
          <p:nvPr/>
        </p:nvSpPr>
        <p:spPr bwMode="auto">
          <a:xfrm>
            <a:off x="3256018" y="5727909"/>
            <a:ext cx="1833610" cy="520491"/>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latin typeface="Garamond" pitchFamily="-65" charset="0"/>
            </a:endParaRPr>
          </a:p>
        </p:txBody>
      </p:sp>
    </p:spTree>
    <p:extLst>
      <p:ext uri="{BB962C8B-B14F-4D97-AF65-F5344CB8AC3E}">
        <p14:creationId xmlns:p14="http://schemas.microsoft.com/office/powerpoint/2010/main" val="297769091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968542" y="720437"/>
            <a:ext cx="10464800" cy="685800"/>
          </a:xfrm>
        </p:spPr>
        <p:txBody>
          <a:bodyPr/>
          <a:lstStyle/>
          <a:p>
            <a:pPr eaLnBrk="1" hangingPunct="1">
              <a:defRPr/>
            </a:pPr>
            <a:r>
              <a:rPr lang="en-US" altLang="en-US" dirty="0" err="1">
                <a:latin typeface="Times New Roman" panose="02020603050405020304" pitchFamily="18" charset="0"/>
                <a:cs typeface="Times New Roman" panose="02020603050405020304" pitchFamily="18" charset="0"/>
              </a:rPr>
              <a:t>Preguntas</a:t>
            </a:r>
            <a:r>
              <a:rPr lang="en-US" altLang="en-US" dirty="0">
                <a:latin typeface="Times New Roman" panose="02020603050405020304" pitchFamily="18" charset="0"/>
                <a:cs typeface="Times New Roman" panose="02020603050405020304" pitchFamily="18" charset="0"/>
              </a:rPr>
              <a:t> del </a:t>
            </a:r>
            <a:r>
              <a:rPr lang="en-US" altLang="en-US" dirty="0" err="1">
                <a:latin typeface="Times New Roman" panose="02020603050405020304" pitchFamily="18" charset="0"/>
                <a:cs typeface="Times New Roman" panose="02020603050405020304" pitchFamily="18" charset="0"/>
              </a:rPr>
              <a:t>estudio</a:t>
            </a:r>
            <a:endParaRPr lang="en-US" altLang="en-US" dirty="0">
              <a:latin typeface="Times New Roman" panose="02020603050405020304" pitchFamily="18" charset="0"/>
              <a:cs typeface="Times New Roman" panose="02020603050405020304" pitchFamily="18" charset="0"/>
            </a:endParaRPr>
          </a:p>
        </p:txBody>
      </p:sp>
      <p:sp>
        <p:nvSpPr>
          <p:cNvPr id="6" name="Content Placeholder 3">
            <a:extLst>
              <a:ext uri="{FF2B5EF4-FFF2-40B4-BE49-F238E27FC236}">
                <a16:creationId xmlns:a16="http://schemas.microsoft.com/office/drawing/2014/main" id="{B023F86D-BA20-4B99-A5A5-3CD5AA83A6B6}"/>
              </a:ext>
            </a:extLst>
          </p:cNvPr>
          <p:cNvSpPr>
            <a:spLocks noGrp="1"/>
          </p:cNvSpPr>
          <p:nvPr>
            <p:ph idx="1"/>
          </p:nvPr>
        </p:nvSpPr>
        <p:spPr>
          <a:xfrm>
            <a:off x="863600" y="1565563"/>
            <a:ext cx="10464800" cy="4572000"/>
          </a:xfrm>
        </p:spPr>
        <p:txBody>
          <a:bodyPr/>
          <a:lstStyle/>
          <a:p>
            <a:pPr>
              <a:spcBef>
                <a:spcPts val="0"/>
              </a:spcBef>
              <a:buClr>
                <a:schemeClr val="tx1"/>
              </a:buClr>
              <a:buSzPct val="10000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a:spcBef>
                <a:spcPts val="0"/>
              </a:spcBef>
              <a:buClr>
                <a:schemeClr val="tx1"/>
              </a:buClr>
              <a:buSzPct val="100000"/>
              <a:buFont typeface="Arial" panose="020B0604020202020204" pitchFamily="34" charset="0"/>
              <a:buChar char="•"/>
            </a:pPr>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5 </a:t>
            </a:r>
            <a:r>
              <a:rPr lang="en-US" sz="24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preguntas</a:t>
            </a:r>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del </a:t>
            </a:r>
            <a:r>
              <a:rPr lang="en-US" sz="24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estudio</a:t>
            </a:r>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4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desarrolladas</a:t>
            </a:r>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4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por</a:t>
            </a:r>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el </a:t>
            </a:r>
            <a:r>
              <a:rPr lang="en-US" sz="24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Servicio</a:t>
            </a:r>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a:t>
            </a:r>
            <a:r>
              <a:rPr lang="en-US" sz="24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Parques</a:t>
            </a:r>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4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Nacionales</a:t>
            </a:r>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a:spcBef>
                <a:spcPts val="0"/>
              </a:spcBef>
              <a:buClr>
                <a:schemeClr val="tx1"/>
              </a:buClr>
              <a:buSzPct val="100000"/>
              <a:buFont typeface="Arial" panose="020B0604020202020204" pitchFamily="34" charset="0"/>
              <a:buChar char="•"/>
            </a:pPr>
            <a:endPar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spcBef>
                <a:spcPts val="0"/>
              </a:spcBef>
              <a:buClr>
                <a:schemeClr val="tx1"/>
              </a:buClr>
              <a:buSzPct val="100000"/>
              <a:buFont typeface="Arial" panose="020B0604020202020204" pitchFamily="34" charset="0"/>
              <a:buChar char="•"/>
            </a:pPr>
            <a:r>
              <a:rPr lang="en-US" sz="24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Diseñadas</a:t>
            </a:r>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para </a:t>
            </a:r>
            <a:r>
              <a:rPr lang="en-US" sz="24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proporcionar</a:t>
            </a:r>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al </a:t>
            </a:r>
            <a:r>
              <a:rPr lang="en-US" sz="24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Servicio</a:t>
            </a:r>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a:t>
            </a:r>
            <a:r>
              <a:rPr lang="en-US" sz="24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Parques</a:t>
            </a:r>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4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Nacionales</a:t>
            </a:r>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la </a:t>
            </a:r>
            <a:r>
              <a:rPr lang="en-US" sz="24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información</a:t>
            </a:r>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4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necesaria</a:t>
            </a:r>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para </a:t>
            </a:r>
            <a:r>
              <a:rPr lang="en-US" sz="24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tomar</a:t>
            </a:r>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decisions </a:t>
            </a:r>
            <a:r>
              <a:rPr lang="en-US" sz="24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sobre</a:t>
            </a:r>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la </a:t>
            </a:r>
            <a:r>
              <a:rPr lang="en-US" sz="24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elegibilidad</a:t>
            </a:r>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del </a:t>
            </a:r>
            <a:r>
              <a:rPr lang="en-US" sz="24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Sendero</a:t>
            </a:r>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Pike </a:t>
            </a:r>
            <a:r>
              <a:rPr lang="en-US" sz="24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como</a:t>
            </a:r>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un </a:t>
            </a:r>
            <a:r>
              <a:rPr lang="en-US" sz="24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sendero</a:t>
            </a:r>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4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histórico</a:t>
            </a:r>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4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nacional</a:t>
            </a:r>
            <a:r>
              <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marL="0" indent="0">
              <a:spcBef>
                <a:spcPts val="0"/>
              </a:spcBef>
              <a:buClr>
                <a:schemeClr val="tx1"/>
              </a:buClr>
              <a:buSzPct val="100000"/>
              <a:buNone/>
            </a:pPr>
            <a:endPar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spcBef>
                <a:spcPts val="0"/>
              </a:spcBef>
              <a:buClr>
                <a:schemeClr val="tx1"/>
              </a:buClr>
              <a:buSzPct val="100000"/>
              <a:buFont typeface="Arial" panose="020B0604020202020204" pitchFamily="34" charset="0"/>
              <a:buChar char="•"/>
            </a:pPr>
            <a:endPar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indent="0">
              <a:buNone/>
            </a:pPr>
            <a:endParaRPr lang="en-US" dirty="0">
              <a:latin typeface="Arial" panose="020B0604020202020204" pitchFamily="34" charset="0"/>
              <a:cs typeface="Arial" panose="020B0604020202020204" pitchFamily="34" charset="0"/>
            </a:endParaRPr>
          </a:p>
          <a:p>
            <a:pPr marL="0" indent="0">
              <a:buNone/>
            </a:pPr>
            <a:endParaRPr lang="en-US" dirty="0">
              <a:latin typeface="Arial" panose="020B0604020202020204" pitchFamily="34" charset="0"/>
              <a:cs typeface="Arial" panose="020B0604020202020204" pitchFamily="34" charset="0"/>
            </a:endParaRPr>
          </a:p>
          <a:p>
            <a:pPr marL="0" indent="0">
              <a:buNone/>
            </a:pP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4105713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968542" y="720437"/>
            <a:ext cx="10464800" cy="685800"/>
          </a:xfrm>
        </p:spPr>
        <p:txBody>
          <a:bodyPr/>
          <a:lstStyle/>
          <a:p>
            <a:pPr eaLnBrk="1" hangingPunct="1">
              <a:defRPr/>
            </a:pPr>
            <a:r>
              <a:rPr lang="en-US" altLang="en-US" dirty="0" err="1">
                <a:latin typeface="Times New Roman" panose="02020603050405020304" pitchFamily="18" charset="0"/>
                <a:cs typeface="Times New Roman" panose="02020603050405020304" pitchFamily="18" charset="0"/>
              </a:rPr>
              <a:t>Preguntas</a:t>
            </a:r>
            <a:r>
              <a:rPr lang="en-US" altLang="en-US" dirty="0">
                <a:latin typeface="Times New Roman" panose="02020603050405020304" pitchFamily="18" charset="0"/>
                <a:cs typeface="Times New Roman" panose="02020603050405020304" pitchFamily="18" charset="0"/>
              </a:rPr>
              <a:t> del studio </a:t>
            </a: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1124284" y="1406237"/>
            <a:ext cx="10309058" cy="4875663"/>
          </a:xfrm>
        </p:spPr>
        <p:txBody>
          <a:bodyPr/>
          <a:lstStyle/>
          <a:p>
            <a:pPr marL="0" indent="0">
              <a:buNone/>
              <a:defRPr/>
            </a:pPr>
            <a:endParaRPr lang="en-US" sz="2000" dirty="0">
              <a:latin typeface="Arial" panose="020B0604020202020204" pitchFamily="34" charset="0"/>
              <a:cs typeface="Arial" panose="020B0604020202020204" pitchFamily="34" charset="0"/>
            </a:endParaRPr>
          </a:p>
          <a:p>
            <a:pPr marL="0" marR="0" lvl="0" indent="0">
              <a:lnSpc>
                <a:spcPct val="107000"/>
              </a:lnSpc>
              <a:spcBef>
                <a:spcPts val="0"/>
              </a:spcBef>
              <a:spcAft>
                <a:spcPts val="800"/>
              </a:spcAft>
              <a:buClr>
                <a:srgbClr val="7030A0"/>
              </a:buClr>
              <a:buNone/>
            </a:pPr>
            <a:r>
              <a:rPr lang="en-US" sz="2400" dirty="0">
                <a:latin typeface="Arial" panose="020B0604020202020204" pitchFamily="34" charset="0"/>
                <a:cs typeface="Arial" panose="020B0604020202020204" pitchFamily="34" charset="0"/>
              </a:rPr>
              <a:t>1. </a:t>
            </a:r>
            <a:r>
              <a:rPr lang="es-GT" sz="2400" dirty="0">
                <a:latin typeface="Arial" panose="020B0604020202020204" pitchFamily="34" charset="0"/>
                <a:cs typeface="Arial" panose="020B0604020202020204" pitchFamily="34" charset="0"/>
              </a:rPr>
              <a:t>¿Hay lugares o áreas en o adyacentes a la ruta que son, o podrán ser, visitados por el público para oportunidades recreativos o aprecio histórico (por ejemplo: excursionismo o acceso al aire libre, museos, sitios históricos, exhibiciones educativas)?   De ser así, por favor cuéntenos sobre ellos.  </a:t>
            </a:r>
            <a:endParaRPr lang="en-US" sz="2400" dirty="0">
              <a:latin typeface="Arial" panose="020B0604020202020204" pitchFamily="34" charset="0"/>
              <a:cs typeface="Arial" panose="020B0604020202020204" pitchFamily="34" charset="0"/>
            </a:endParaRPr>
          </a:p>
          <a:p>
            <a:pPr marL="0" indent="0">
              <a:buNone/>
              <a:defRPr/>
            </a:pPr>
            <a:r>
              <a:rPr lang="en-US" sz="2400" dirty="0">
                <a:latin typeface="Arial" panose="020B0604020202020204" pitchFamily="34" charset="0"/>
                <a:cs typeface="Arial" panose="020B0604020202020204" pitchFamily="34" charset="0"/>
              </a:rPr>
              <a:t> </a:t>
            </a:r>
          </a:p>
          <a:p>
            <a:pPr marL="0" indent="0">
              <a:buNone/>
              <a:defRPr/>
            </a:pPr>
            <a:endParaRPr lang="en-US" sz="2400" dirty="0">
              <a:latin typeface="Arial" panose="020B0604020202020204" pitchFamily="34" charset="0"/>
              <a:cs typeface="Arial" panose="020B0604020202020204" pitchFamily="34" charset="0"/>
            </a:endParaRPr>
          </a:p>
          <a:p>
            <a:pPr marL="0" indent="0" fontAlgn="t">
              <a:spcAft>
                <a:spcPts val="1350"/>
              </a:spcAft>
              <a:buNone/>
              <a:defRPr/>
            </a:pPr>
            <a:r>
              <a:rPr lang="en-US" sz="2400" dirty="0">
                <a:latin typeface="Arial" panose="020B0604020202020204" pitchFamily="34" charset="0"/>
                <a:cs typeface="Arial" panose="020B0604020202020204" pitchFamily="34" charset="0"/>
              </a:rPr>
              <a:t>2. </a:t>
            </a:r>
            <a:r>
              <a:rPr lang="es-GT" sz="2400" dirty="0">
                <a:latin typeface="Arial" panose="020B0604020202020204" pitchFamily="34" charset="0"/>
                <a:cs typeface="Arial" panose="020B0604020202020204" pitchFamily="34" charset="0"/>
              </a:rPr>
              <a:t>¿El estudio de la ruta identifica con exactitud la ruta de Pike en los años 1806-07? De no ser así, ¿dónde difiere?  ¿Hay algo más que usted quiere que el Servicio de Parques Nacionales sepa de esta ruta y sus sitios asociados? </a:t>
            </a:r>
            <a:endParaRPr lang="en-US" sz="2400" dirty="0">
              <a:latin typeface="Arial" panose="020B0604020202020204" pitchFamily="34" charset="0"/>
              <a:cs typeface="Arial" panose="020B0604020202020204" pitchFamily="34" charset="0"/>
            </a:endParaRPr>
          </a:p>
          <a:p>
            <a:pPr marL="0" indent="0" fontAlgn="t">
              <a:spcAft>
                <a:spcPts val="1350"/>
              </a:spcAft>
              <a:buNone/>
              <a:defRPr/>
            </a:pP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3973875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1028007" y="608215"/>
            <a:ext cx="10464800" cy="685800"/>
          </a:xfrm>
        </p:spPr>
        <p:txBody>
          <a:bodyPr/>
          <a:lstStyle/>
          <a:p>
            <a:pPr eaLnBrk="1" hangingPunct="1">
              <a:defRPr/>
            </a:pPr>
            <a:r>
              <a:rPr lang="en-US" altLang="en-US" dirty="0" err="1">
                <a:latin typeface="Times New Roman" panose="02020603050405020304" pitchFamily="18" charset="0"/>
                <a:cs typeface="Times New Roman" panose="02020603050405020304" pitchFamily="18" charset="0"/>
              </a:rPr>
              <a:t>Preguntas</a:t>
            </a:r>
            <a:r>
              <a:rPr lang="en-US" altLang="en-US" dirty="0">
                <a:latin typeface="Times New Roman" panose="02020603050405020304" pitchFamily="18" charset="0"/>
                <a:cs typeface="Times New Roman" panose="02020603050405020304" pitchFamily="18" charset="0"/>
              </a:rPr>
              <a:t> del </a:t>
            </a:r>
            <a:r>
              <a:rPr lang="en-US" altLang="en-US" dirty="0" err="1">
                <a:latin typeface="Times New Roman" panose="02020603050405020304" pitchFamily="18" charset="0"/>
                <a:cs typeface="Times New Roman" panose="02020603050405020304" pitchFamily="18" charset="0"/>
              </a:rPr>
              <a:t>estudio</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continuación</a:t>
            </a:r>
            <a:r>
              <a:rPr lang="en-US" altLang="en-US" dirty="0">
                <a:latin typeface="Times New Roman" panose="02020603050405020304" pitchFamily="18" charset="0"/>
                <a:cs typeface="Times New Roman" panose="02020603050405020304" pitchFamily="18" charset="0"/>
              </a:rPr>
              <a:t>)</a:t>
            </a: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1143462" y="1743196"/>
            <a:ext cx="10349345" cy="4572000"/>
          </a:xfrm>
        </p:spPr>
        <p:txBody>
          <a:bodyPr/>
          <a:lstStyle/>
          <a:p>
            <a:pPr marL="0" marR="0" lvl="0" indent="0">
              <a:lnSpc>
                <a:spcPct val="107000"/>
              </a:lnSpc>
              <a:spcBef>
                <a:spcPts val="0"/>
              </a:spcBef>
              <a:spcAft>
                <a:spcPts val="0"/>
              </a:spcAft>
              <a:buClr>
                <a:srgbClr val="7030A0"/>
              </a:buClr>
              <a:buNone/>
            </a:pPr>
            <a:r>
              <a:rPr lang="es-GT" sz="2200" dirty="0">
                <a:latin typeface="Arial" panose="020B0604020202020204" pitchFamily="34" charset="0"/>
                <a:cs typeface="Arial" panose="020B0604020202020204" pitchFamily="34" charset="0"/>
              </a:rPr>
              <a:t>3. ¿Cómo podrá la designación de esta ruta como un sendero histórico nacional afectarle a usted y a su comunidad? ¿</a:t>
            </a:r>
            <a:r>
              <a:rPr lang="es-MX" sz="2200" dirty="0">
                <a:latin typeface="Arial" panose="020B0604020202020204" pitchFamily="34" charset="0"/>
                <a:cs typeface="Arial" panose="020B0604020202020204" pitchFamily="34" charset="0"/>
              </a:rPr>
              <a:t>Tiene alguna preocupación? ¿Qué beneficios ve? </a:t>
            </a:r>
            <a:endParaRPr lang="en-US" sz="2200" dirty="0">
              <a:latin typeface="Arial" panose="020B0604020202020204" pitchFamily="34" charset="0"/>
              <a:cs typeface="Arial" panose="020B0604020202020204" pitchFamily="34" charset="0"/>
            </a:endParaRPr>
          </a:p>
          <a:p>
            <a:pPr marL="114288" marR="0" indent="0">
              <a:lnSpc>
                <a:spcPct val="107000"/>
              </a:lnSpc>
              <a:spcBef>
                <a:spcPts val="0"/>
              </a:spcBef>
              <a:spcAft>
                <a:spcPts val="0"/>
              </a:spcAft>
              <a:buNone/>
            </a:pPr>
            <a:endParaRPr lang="en-US" sz="2200" dirty="0">
              <a:latin typeface="Arial" panose="020B0604020202020204" pitchFamily="34" charset="0"/>
              <a:cs typeface="Arial" panose="020B0604020202020204" pitchFamily="34" charset="0"/>
            </a:endParaRPr>
          </a:p>
          <a:p>
            <a:pPr marL="114288" marR="0" indent="0">
              <a:lnSpc>
                <a:spcPct val="107000"/>
              </a:lnSpc>
              <a:spcBef>
                <a:spcPts val="0"/>
              </a:spcBef>
              <a:spcAft>
                <a:spcPts val="0"/>
              </a:spcAft>
              <a:buNone/>
            </a:pPr>
            <a:endParaRPr lang="en-US" sz="2200" dirty="0">
              <a:latin typeface="Arial" panose="020B0604020202020204" pitchFamily="34" charset="0"/>
              <a:cs typeface="Arial" panose="020B0604020202020204" pitchFamily="34" charset="0"/>
            </a:endParaRPr>
          </a:p>
          <a:p>
            <a:pPr marL="0" marR="0" lvl="0" indent="0">
              <a:lnSpc>
                <a:spcPct val="107000"/>
              </a:lnSpc>
              <a:spcBef>
                <a:spcPts val="0"/>
              </a:spcBef>
              <a:spcAft>
                <a:spcPts val="0"/>
              </a:spcAft>
              <a:buClr>
                <a:srgbClr val="7030A0"/>
              </a:buClr>
              <a:buNone/>
            </a:pPr>
            <a:r>
              <a:rPr lang="es-GT" sz="2200" dirty="0">
                <a:latin typeface="Arial" panose="020B0604020202020204" pitchFamily="34" charset="0"/>
                <a:cs typeface="Arial" panose="020B0604020202020204" pitchFamily="34" charset="0"/>
              </a:rPr>
              <a:t>4. ¿Le gustaría ver la expedición de Pike de 1806-07 designada como un sendero histórico nacional? ¿Por qué o por qué no?</a:t>
            </a:r>
            <a:endParaRPr lang="en-US" sz="2200" dirty="0">
              <a:latin typeface="Arial" panose="020B0604020202020204" pitchFamily="34" charset="0"/>
              <a:cs typeface="Arial" panose="020B0604020202020204" pitchFamily="34" charset="0"/>
            </a:endParaRPr>
          </a:p>
          <a:p>
            <a:pPr marL="114288" marR="0" indent="0">
              <a:lnSpc>
                <a:spcPct val="107000"/>
              </a:lnSpc>
              <a:spcBef>
                <a:spcPts val="0"/>
              </a:spcBef>
              <a:spcAft>
                <a:spcPts val="0"/>
              </a:spcAft>
              <a:buNone/>
            </a:pPr>
            <a:r>
              <a:rPr lang="es-GT" sz="2200" dirty="0">
                <a:latin typeface="Arial" panose="020B0604020202020204" pitchFamily="34" charset="0"/>
                <a:cs typeface="Arial" panose="020B0604020202020204" pitchFamily="34" charset="0"/>
              </a:rPr>
              <a:t> </a:t>
            </a:r>
          </a:p>
          <a:p>
            <a:pPr marL="114288" marR="0" indent="0">
              <a:lnSpc>
                <a:spcPct val="107000"/>
              </a:lnSpc>
              <a:spcBef>
                <a:spcPts val="0"/>
              </a:spcBef>
              <a:spcAft>
                <a:spcPts val="0"/>
              </a:spcAft>
              <a:buNone/>
            </a:pPr>
            <a:endParaRPr lang="en-US" sz="2200" dirty="0">
              <a:latin typeface="Arial" panose="020B0604020202020204" pitchFamily="34" charset="0"/>
              <a:cs typeface="Arial" panose="020B0604020202020204" pitchFamily="34" charset="0"/>
            </a:endParaRPr>
          </a:p>
          <a:p>
            <a:pPr marL="0" marR="0" lvl="0" indent="0">
              <a:lnSpc>
                <a:spcPct val="107000"/>
              </a:lnSpc>
              <a:spcBef>
                <a:spcPts val="0"/>
              </a:spcBef>
              <a:spcAft>
                <a:spcPts val="800"/>
              </a:spcAft>
              <a:buClr>
                <a:srgbClr val="7030A0"/>
              </a:buClr>
              <a:buNone/>
            </a:pPr>
            <a:r>
              <a:rPr lang="es-GT" sz="2200" dirty="0">
                <a:latin typeface="Arial" panose="020B0604020202020204" pitchFamily="34" charset="0"/>
                <a:cs typeface="Arial" panose="020B0604020202020204" pitchFamily="34" charset="0"/>
              </a:rPr>
              <a:t>5. ¿Cree usted que esta ruta es importante en la historia de los Estados Unidos? </a:t>
            </a:r>
            <a:r>
              <a:rPr lang="es-MX" sz="2200" dirty="0">
                <a:latin typeface="Arial" panose="020B0604020202020204" pitchFamily="34" charset="0"/>
                <a:cs typeface="Arial" panose="020B0604020202020204" pitchFamily="34" charset="0"/>
              </a:rPr>
              <a:t>¿Por qué o por qué no?</a:t>
            </a:r>
            <a:endParaRPr lang="en-US"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5330781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7">
            <a:extLst>
              <a:ext uri="{FF2B5EF4-FFF2-40B4-BE49-F238E27FC236}">
                <a16:creationId xmlns:a16="http://schemas.microsoft.com/office/drawing/2014/main" id="{C0AF1B31-5386-48AE-8CC8-D4522153A09F}"/>
              </a:ext>
              <a:ext uri="{C183D7F6-B498-43B3-948B-1728B52AA6E4}">
                <adec:decorative xmlns:adec="http://schemas.microsoft.com/office/drawing/2017/decorative" val="1"/>
              </a:ext>
            </a:extLst>
          </p:cNvPr>
          <p:cNvSpPr txBox="1">
            <a:spLocks noChangeArrowheads="1"/>
          </p:cNvSpPr>
          <p:nvPr/>
        </p:nvSpPr>
        <p:spPr bwMode="auto">
          <a:xfrm>
            <a:off x="5048756" y="595133"/>
            <a:ext cx="5262979" cy="723403"/>
          </a:xfrm>
          <a:prstGeom prst="rect">
            <a:avLst/>
          </a:prstGeom>
          <a:noFill/>
          <a:ln w="9525">
            <a:noFill/>
            <a:miter lim="800000"/>
            <a:headEnd/>
            <a:tailEnd/>
          </a:ln>
          <a:effectLst/>
        </p:spPr>
        <p:txBody>
          <a:bodyPr wrap="none">
            <a:spAutoFit/>
          </a:bodyPr>
          <a:lstStyle>
            <a:lvl1pPr>
              <a:defRPr sz="2400">
                <a:solidFill>
                  <a:schemeClr val="tx1"/>
                </a:solidFill>
                <a:latin typeface="Garamond" panose="02020404030301010803" pitchFamily="18" charset="0"/>
                <a:ea typeface="ＭＳ Ｐゴシック" panose="020B0600070205080204" pitchFamily="34" charset="-128"/>
              </a:defRPr>
            </a:lvl1pPr>
            <a:lvl2pPr marL="37931725" indent="-37474525">
              <a:defRPr sz="2400">
                <a:solidFill>
                  <a:schemeClr val="tx1"/>
                </a:solidFill>
                <a:latin typeface="Garamond" panose="02020404030301010803" pitchFamily="18" charset="0"/>
                <a:ea typeface="ＭＳ Ｐゴシック" panose="020B0600070205080204" pitchFamily="34" charset="-128"/>
              </a:defRPr>
            </a:lvl2pPr>
            <a:lvl3pPr>
              <a:defRPr sz="2400">
                <a:solidFill>
                  <a:schemeClr val="tx1"/>
                </a:solidFill>
                <a:latin typeface="Garamond" panose="02020404030301010803" pitchFamily="18" charset="0"/>
                <a:ea typeface="ＭＳ Ｐゴシック" panose="020B0600070205080204" pitchFamily="34" charset="-128"/>
              </a:defRPr>
            </a:lvl3pPr>
            <a:lvl4pPr>
              <a:defRPr sz="2400">
                <a:solidFill>
                  <a:schemeClr val="tx1"/>
                </a:solidFill>
                <a:latin typeface="Garamond" panose="02020404030301010803" pitchFamily="18" charset="0"/>
                <a:ea typeface="ＭＳ Ｐゴシック" panose="020B0600070205080204" pitchFamily="34" charset="-128"/>
              </a:defRPr>
            </a:lvl4pPr>
            <a:lvl5pPr>
              <a:defRPr sz="2400">
                <a:solidFill>
                  <a:schemeClr val="tx1"/>
                </a:solidFill>
                <a:latin typeface="Garamond" panose="02020404030301010803"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9pPr>
          </a:lstStyle>
          <a:p>
            <a:pPr eaLnBrk="0" fontAlgn="base" hangingPunct="0">
              <a:spcBef>
                <a:spcPct val="0"/>
              </a:spcBef>
              <a:spcAft>
                <a:spcPct val="0"/>
              </a:spcAft>
              <a:defRPr/>
            </a:pPr>
            <a:r>
              <a:rPr lang="en-US" altLang="en-US" sz="1600" dirty="0" err="1">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Senderos</a:t>
            </a:r>
            <a:r>
              <a:rPr lang="en-US" altLang="en-US" sz="1600" dirty="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 </a:t>
            </a:r>
            <a:r>
              <a:rPr lang="en-US" altLang="en-US" sz="1600" dirty="0" err="1">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Nacionales</a:t>
            </a:r>
            <a:r>
              <a:rPr lang="en-US" altLang="en-US" sz="1600" dirty="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 - </a:t>
            </a:r>
            <a:r>
              <a:rPr lang="en-US" altLang="en-US" sz="1600" dirty="0" err="1">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Servicio</a:t>
            </a:r>
            <a:r>
              <a:rPr lang="en-US" altLang="en-US" sz="1600" dirty="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 de </a:t>
            </a:r>
            <a:r>
              <a:rPr lang="en-US" altLang="en-US" sz="1600" dirty="0" err="1">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Parques</a:t>
            </a:r>
            <a:r>
              <a:rPr lang="en-US" altLang="en-US" sz="1600" dirty="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 </a:t>
            </a:r>
            <a:r>
              <a:rPr lang="en-US" altLang="en-US" sz="1600" dirty="0" err="1">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Nacionales</a:t>
            </a:r>
            <a:endParaRPr lang="en-US" altLang="en-US" sz="1600" dirty="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endParaRPr>
          </a:p>
          <a:p>
            <a:pPr eaLnBrk="0" fontAlgn="base" hangingPunct="0">
              <a:spcBef>
                <a:spcPct val="0"/>
              </a:spcBef>
              <a:spcAft>
                <a:spcPct val="0"/>
              </a:spcAft>
              <a:defRPr/>
            </a:pPr>
            <a:r>
              <a:rPr lang="en-US" altLang="en-US" sz="1600" dirty="0" err="1">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Departmento</a:t>
            </a:r>
            <a:r>
              <a:rPr lang="en-US" altLang="en-US" sz="1600" dirty="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 del Interior de EE. </a:t>
            </a:r>
            <a:r>
              <a:rPr lang="en-US" altLang="en-US" sz="1600" dirty="0" err="1">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UU</a:t>
            </a:r>
            <a:r>
              <a:rPr lang="en-US" altLang="en-US" sz="1600" dirty="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a:t>
            </a:r>
          </a:p>
          <a:p>
            <a:pPr eaLnBrk="0" fontAlgn="base" hangingPunct="0">
              <a:spcBef>
                <a:spcPct val="0"/>
              </a:spcBef>
              <a:spcAft>
                <a:spcPct val="0"/>
              </a:spcAft>
              <a:defRPr/>
            </a:pPr>
            <a:endParaRPr lang="en-US" altLang="en-US" sz="901" dirty="0">
              <a:solidFill>
                <a:srgbClr val="FFFFFF"/>
              </a:solidFill>
              <a:effectLst>
                <a:outerShdw blurRad="38100" dist="38100" dir="2700000" algn="tl">
                  <a:srgbClr val="000000"/>
                </a:outerShdw>
              </a:effectLst>
              <a:latin typeface="Frutiger LT Std 55 Roman" panose="020B0602020204020204" pitchFamily="34" charset="0"/>
            </a:endParaRPr>
          </a:p>
        </p:txBody>
      </p:sp>
      <p:pic>
        <p:nvPicPr>
          <p:cNvPr id="8" name="Picture 6">
            <a:extLst>
              <a:ext uri="{FF2B5EF4-FFF2-40B4-BE49-F238E27FC236}">
                <a16:creationId xmlns:a16="http://schemas.microsoft.com/office/drawing/2014/main" id="{6C79628B-310B-44A0-A0D9-C8F6289CD0AF}"/>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11735" y="595133"/>
            <a:ext cx="830883" cy="108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2">
            <a:extLst>
              <a:ext uri="{FF2B5EF4-FFF2-40B4-BE49-F238E27FC236}">
                <a16:creationId xmlns:a16="http://schemas.microsoft.com/office/drawing/2014/main" id="{B67148B7-6CA6-44E5-A7FE-9E6A40E6FBF9}"/>
              </a:ext>
            </a:extLst>
          </p:cNvPr>
          <p:cNvSpPr>
            <a:spLocks noGrp="1"/>
          </p:cNvSpPr>
          <p:nvPr>
            <p:ph type="title"/>
          </p:nvPr>
        </p:nvSpPr>
        <p:spPr>
          <a:xfrm>
            <a:off x="1298713" y="2743200"/>
            <a:ext cx="10376452" cy="685800"/>
          </a:xfrm>
        </p:spPr>
        <p:txBody>
          <a:bodyPr/>
          <a:lstStyle/>
          <a:p>
            <a:pPr algn="ctr"/>
            <a:r>
              <a:rPr lang="en-US" altLang="en-US" sz="3600" dirty="0" err="1">
                <a:latin typeface="Times New Roman" panose="02020603050405020304" pitchFamily="18" charset="0"/>
                <a:cs typeface="Times New Roman" panose="02020603050405020304" pitchFamily="18" charset="0"/>
              </a:rPr>
              <a:t>Estudio</a:t>
            </a:r>
            <a:r>
              <a:rPr lang="en-US" altLang="en-US" sz="3600" dirty="0">
                <a:latin typeface="Times New Roman" panose="02020603050405020304" pitchFamily="18" charset="0"/>
                <a:cs typeface="Times New Roman" panose="02020603050405020304" pitchFamily="18" charset="0"/>
              </a:rPr>
              <a:t> de </a:t>
            </a:r>
            <a:r>
              <a:rPr lang="en-US" altLang="en-US" sz="3600" dirty="0" err="1">
                <a:latin typeface="Times New Roman" panose="02020603050405020304" pitchFamily="18" charset="0"/>
                <a:cs typeface="Times New Roman" panose="02020603050405020304" pitchFamily="18" charset="0"/>
              </a:rPr>
              <a:t>viabilidad</a:t>
            </a:r>
            <a:r>
              <a:rPr lang="en-US" altLang="en-US" sz="3600" dirty="0">
                <a:latin typeface="Times New Roman" panose="02020603050405020304" pitchFamily="18" charset="0"/>
                <a:cs typeface="Times New Roman" panose="02020603050405020304" pitchFamily="18" charset="0"/>
              </a:rPr>
              <a:t> del Sendero </a:t>
            </a:r>
            <a:r>
              <a:rPr lang="en-US" altLang="en-US" sz="3600" dirty="0" err="1">
                <a:latin typeface="Times New Roman" panose="02020603050405020304" pitchFamily="18" charset="0"/>
                <a:cs typeface="Times New Roman" panose="02020603050405020304" pitchFamily="18" charset="0"/>
              </a:rPr>
              <a:t>Histórico</a:t>
            </a:r>
            <a:r>
              <a:rPr lang="en-US" altLang="en-US" sz="3600" dirty="0">
                <a:latin typeface="Times New Roman" panose="02020603050405020304" pitchFamily="18" charset="0"/>
                <a:cs typeface="Times New Roman" panose="02020603050405020304" pitchFamily="18" charset="0"/>
              </a:rPr>
              <a:t> Nacional Pike</a:t>
            </a:r>
            <a:br>
              <a:rPr lang="en-US" altLang="en-US" sz="3600" kern="0" dirty="0">
                <a:latin typeface="Times New Roman" panose="02020603050405020304" pitchFamily="18" charset="0"/>
                <a:cs typeface="Times New Roman" panose="02020603050405020304" pitchFamily="18" charset="0"/>
              </a:rPr>
            </a:br>
            <a:endParaRPr lang="en-US" b="0" dirty="0">
              <a:solidFill>
                <a:schemeClr val="tx1"/>
              </a:solidFill>
              <a:latin typeface="Arial" panose="020B0604020202020204" pitchFamily="34" charset="0"/>
              <a:cs typeface="Arial" panose="020B0604020202020204" pitchFamily="34" charset="0"/>
            </a:endParaRPr>
          </a:p>
        </p:txBody>
      </p:sp>
      <p:sp>
        <p:nvSpPr>
          <p:cNvPr id="6" name="Rectangle 4" descr="Estudio de viabilidad del Sendero Histórico Nacional Pike&#10;">
            <a:extLst>
              <a:ext uri="{FF2B5EF4-FFF2-40B4-BE49-F238E27FC236}">
                <a16:creationId xmlns:a16="http://schemas.microsoft.com/office/drawing/2014/main" id="{120B04BC-3912-4477-89CF-8ACEC00B1534}"/>
              </a:ext>
              <a:ext uri="{C183D7F6-B498-43B3-948B-1728B52AA6E4}">
                <adec:decorative xmlns:adec="http://schemas.microsoft.com/office/drawing/2017/decorative" val="0"/>
              </a:ext>
            </a:extLst>
          </p:cNvPr>
          <p:cNvSpPr txBox="1">
            <a:spLocks noChangeArrowheads="1"/>
          </p:cNvSpPr>
          <p:nvPr/>
        </p:nvSpPr>
        <p:spPr bwMode="auto">
          <a:xfrm>
            <a:off x="568797" y="3622593"/>
            <a:ext cx="10788316" cy="1447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mj-lt"/>
                <a:ea typeface="ＭＳ Ｐゴシック" panose="020B0600070205080204" pitchFamily="34" charset="-128"/>
                <a:cs typeface="+mj-cs"/>
              </a:defRPr>
            </a:lvl1pPr>
            <a:lvl2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2pPr>
            <a:lvl3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3pPr>
            <a:lvl4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4pPr>
            <a:lvl5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5pPr>
            <a:lvl6pPr marL="457215"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6pPr>
            <a:lvl7pPr marL="914431"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7pPr>
            <a:lvl8pPr marL="1371646"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8pPr>
            <a:lvl9pPr marL="1828862"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9pPr>
          </a:lstStyle>
          <a:p>
            <a:pPr algn="ctr" eaLnBrk="1" hangingPunct="1">
              <a:defRPr/>
            </a:pPr>
            <a:r>
              <a:rPr lang="en-US" sz="4000" b="0" dirty="0">
                <a:solidFill>
                  <a:schemeClr val="tx1"/>
                </a:solidFill>
                <a:latin typeface="Arial" panose="020B0604020202020204" pitchFamily="34" charset="0"/>
                <a:cs typeface="Arial" panose="020B0604020202020204" pitchFamily="34" charset="0"/>
              </a:rPr>
              <a:t>- </a:t>
            </a:r>
            <a:r>
              <a:rPr lang="en-US" sz="4000" b="0" dirty="0" err="1">
                <a:solidFill>
                  <a:schemeClr val="tx1"/>
                </a:solidFill>
                <a:latin typeface="Arial" panose="020B0604020202020204" pitchFamily="34" charset="0"/>
                <a:cs typeface="Arial" panose="020B0604020202020204" pitchFamily="34" charset="0"/>
              </a:rPr>
              <a:t>Preguntas</a:t>
            </a:r>
            <a:r>
              <a:rPr lang="en-US" sz="4000" b="0" dirty="0">
                <a:solidFill>
                  <a:schemeClr val="tx1"/>
                </a:solidFill>
                <a:latin typeface="Arial" panose="020B0604020202020204" pitchFamily="34" charset="0"/>
                <a:cs typeface="Arial" panose="020B0604020202020204" pitchFamily="34" charset="0"/>
              </a:rPr>
              <a:t> y </a:t>
            </a:r>
            <a:r>
              <a:rPr lang="en-US" sz="4000" b="0" dirty="0" err="1">
                <a:solidFill>
                  <a:schemeClr val="tx1"/>
                </a:solidFill>
                <a:latin typeface="Arial" panose="020B0604020202020204" pitchFamily="34" charset="0"/>
                <a:cs typeface="Arial" panose="020B0604020202020204" pitchFamily="34" charset="0"/>
              </a:rPr>
              <a:t>Comentarios</a:t>
            </a:r>
            <a:r>
              <a:rPr lang="en-US" sz="4000" b="0" dirty="0">
                <a:solidFill>
                  <a:schemeClr val="tx1"/>
                </a:solidFill>
                <a:latin typeface="Arial" panose="020B0604020202020204" pitchFamily="34" charset="0"/>
                <a:cs typeface="Arial" panose="020B0604020202020204" pitchFamily="34" charset="0"/>
              </a:rPr>
              <a:t> -</a:t>
            </a:r>
            <a:endParaRPr lang="en-US" altLang="en-US" sz="4000" kern="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2083206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DF582-7E65-4E0C-AF1C-860D68E23C0B}"/>
              </a:ext>
            </a:extLst>
          </p:cNvPr>
          <p:cNvSpPr>
            <a:spLocks noGrp="1"/>
          </p:cNvSpPr>
          <p:nvPr>
            <p:ph type="title"/>
          </p:nvPr>
        </p:nvSpPr>
        <p:spPr>
          <a:xfrm>
            <a:off x="812800" y="-685800"/>
            <a:ext cx="10464800" cy="685800"/>
          </a:xfrm>
        </p:spPr>
        <p:txBody>
          <a:bodyPr vert="horz" wrap="square" lIns="91440" tIns="45720" rIns="91440" bIns="45720" numCol="1" anchor="b" anchorCtr="0" compatLnSpc="1">
            <a:prstTxWarp prst="textNoShape">
              <a:avLst/>
            </a:prstTxWarp>
          </a:bodyPr>
          <a:lstStyle/>
          <a:p>
            <a:pPr algn="ctr"/>
            <a:r>
              <a:rPr lang="en-US" dirty="0">
                <a:solidFill>
                  <a:srgbClr val="000000"/>
                </a:solidFill>
              </a:rPr>
              <a:t>The Draft Route for the Pike National Historic Trail Feasibility Study  Mexico</a:t>
            </a:r>
          </a:p>
        </p:txBody>
      </p:sp>
      <p:pic>
        <p:nvPicPr>
          <p:cNvPr id="3" name="Picture 2" descr="El mapa muestra una línea de puntos con la ruta preliminar de Pike en Colorado. Ingresa al estado desde el este, explora áreas del país alto, luego viaja hacia el sur y hacia Nuevo México. También se muestran los senderos históricos nacionales de Santa Fe y Old Spanish.&#10;&#10;">
            <a:extLst>
              <a:ext uri="{FF2B5EF4-FFF2-40B4-BE49-F238E27FC236}">
                <a16:creationId xmlns:a16="http://schemas.microsoft.com/office/drawing/2014/main" id="{C5FD6B29-2A09-43D9-9D25-DC56191505B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658471" y="0"/>
            <a:ext cx="8875059" cy="6858000"/>
          </a:xfrm>
          <a:prstGeom prst="rect">
            <a:avLst/>
          </a:prstGeom>
        </p:spPr>
      </p:pic>
    </p:spTree>
    <p:extLst>
      <p:ext uri="{BB962C8B-B14F-4D97-AF65-F5344CB8AC3E}">
        <p14:creationId xmlns:p14="http://schemas.microsoft.com/office/powerpoint/2010/main" val="12773569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4" name="Rectangle 4">
            <a:extLst>
              <a:ext uri="{FF2B5EF4-FFF2-40B4-BE49-F238E27FC236}">
                <a16:creationId xmlns:a16="http://schemas.microsoft.com/office/drawing/2014/main" id="{3BEC80C9-6E12-466F-BABC-F93C5148FCAD}"/>
              </a:ext>
            </a:extLst>
          </p:cNvPr>
          <p:cNvSpPr>
            <a:spLocks noGrp="1" noChangeArrowheads="1"/>
          </p:cNvSpPr>
          <p:nvPr>
            <p:ph type="ctrTitle"/>
          </p:nvPr>
        </p:nvSpPr>
        <p:spPr>
          <a:xfrm>
            <a:off x="703307" y="359463"/>
            <a:ext cx="8200528" cy="1447800"/>
          </a:xfrm>
        </p:spPr>
        <p:txBody>
          <a:bodyPr/>
          <a:lstStyle/>
          <a:p>
            <a:pPr eaLnBrk="1" hangingPunct="1">
              <a:defRPr/>
            </a:pPr>
            <a:r>
              <a:rPr lang="es-MX" altLang="en-US" sz="4000" dirty="0">
                <a:latin typeface="Times New Roman" panose="02020603050405020304" pitchFamily="18" charset="0"/>
                <a:cs typeface="Times New Roman" panose="02020603050405020304" pitchFamily="18" charset="0"/>
              </a:rPr>
              <a:t>Estudio de viabilidad del </a:t>
            </a:r>
            <a:br>
              <a:rPr lang="es-MX" altLang="en-US" sz="4000" dirty="0">
                <a:latin typeface="Times New Roman" panose="02020603050405020304" pitchFamily="18" charset="0"/>
                <a:cs typeface="Times New Roman" panose="02020603050405020304" pitchFamily="18" charset="0"/>
              </a:rPr>
            </a:br>
            <a:r>
              <a:rPr lang="es-MX" altLang="en-US" sz="4000" dirty="0">
                <a:latin typeface="Times New Roman" panose="02020603050405020304" pitchFamily="18" charset="0"/>
                <a:cs typeface="Times New Roman" panose="02020603050405020304" pitchFamily="18" charset="0"/>
              </a:rPr>
              <a:t>Sendero Histórico Nacional Pike </a:t>
            </a:r>
            <a:endParaRPr lang="en-US" altLang="en-US" sz="4000" dirty="0">
              <a:latin typeface="Times New Roman" panose="02020603050405020304" pitchFamily="18" charset="0"/>
              <a:cs typeface="Times New Roman" panose="02020603050405020304" pitchFamily="18" charset="0"/>
            </a:endParaRPr>
          </a:p>
        </p:txBody>
      </p:sp>
      <p:sp>
        <p:nvSpPr>
          <p:cNvPr id="76807" name="Text Box 7">
            <a:extLst>
              <a:ext uri="{FF2B5EF4-FFF2-40B4-BE49-F238E27FC236}">
                <a16:creationId xmlns:a16="http://schemas.microsoft.com/office/drawing/2014/main" id="{E01F9526-4581-4A93-A999-CD2A732D3D2D}"/>
              </a:ext>
              <a:ext uri="{C183D7F6-B498-43B3-948B-1728B52AA6E4}">
                <adec:decorative xmlns:adec="http://schemas.microsoft.com/office/drawing/2017/decorative" val="0"/>
              </a:ext>
            </a:extLst>
          </p:cNvPr>
          <p:cNvSpPr txBox="1">
            <a:spLocks noChangeArrowheads="1"/>
          </p:cNvSpPr>
          <p:nvPr/>
        </p:nvSpPr>
        <p:spPr bwMode="auto">
          <a:xfrm>
            <a:off x="6515101" y="563602"/>
            <a:ext cx="5676900" cy="723403"/>
          </a:xfrm>
          <a:prstGeom prst="rect">
            <a:avLst/>
          </a:prstGeom>
          <a:noFill/>
          <a:ln w="9525">
            <a:noFill/>
            <a:miter lim="800000"/>
            <a:headEnd/>
            <a:tailEnd/>
          </a:ln>
          <a:effectLst/>
        </p:spPr>
        <p:txBody>
          <a:bodyPr wrap="square">
            <a:spAutoFit/>
          </a:bodyPr>
          <a:lstStyle>
            <a:lvl1pPr>
              <a:defRPr sz="2400">
                <a:solidFill>
                  <a:schemeClr val="tx1"/>
                </a:solidFill>
                <a:latin typeface="Garamond" panose="02020404030301010803" pitchFamily="18" charset="0"/>
                <a:ea typeface="ＭＳ Ｐゴシック" panose="020B0600070205080204" pitchFamily="34" charset="-128"/>
              </a:defRPr>
            </a:lvl1pPr>
            <a:lvl2pPr marL="37931725" indent="-37474525">
              <a:defRPr sz="2400">
                <a:solidFill>
                  <a:schemeClr val="tx1"/>
                </a:solidFill>
                <a:latin typeface="Garamond" panose="02020404030301010803" pitchFamily="18" charset="0"/>
                <a:ea typeface="ＭＳ Ｐゴシック" panose="020B0600070205080204" pitchFamily="34" charset="-128"/>
              </a:defRPr>
            </a:lvl2pPr>
            <a:lvl3pPr>
              <a:defRPr sz="2400">
                <a:solidFill>
                  <a:schemeClr val="tx1"/>
                </a:solidFill>
                <a:latin typeface="Garamond" panose="02020404030301010803" pitchFamily="18" charset="0"/>
                <a:ea typeface="ＭＳ Ｐゴシック" panose="020B0600070205080204" pitchFamily="34" charset="-128"/>
              </a:defRPr>
            </a:lvl3pPr>
            <a:lvl4pPr>
              <a:defRPr sz="2400">
                <a:solidFill>
                  <a:schemeClr val="tx1"/>
                </a:solidFill>
                <a:latin typeface="Garamond" panose="02020404030301010803" pitchFamily="18" charset="0"/>
                <a:ea typeface="ＭＳ Ｐゴシック" panose="020B0600070205080204" pitchFamily="34" charset="-128"/>
              </a:defRPr>
            </a:lvl4pPr>
            <a:lvl5pPr>
              <a:defRPr sz="2400">
                <a:solidFill>
                  <a:schemeClr val="tx1"/>
                </a:solidFill>
                <a:latin typeface="Garamond" panose="02020404030301010803"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Garamond" panose="02020404030301010803" pitchFamily="18" charset="0"/>
                <a:ea typeface="ＭＳ Ｐゴシック" panose="020B0600070205080204" pitchFamily="34" charset="-128"/>
              </a:defRPr>
            </a:lvl9pPr>
          </a:lstStyle>
          <a:p>
            <a:pPr eaLnBrk="0" fontAlgn="base" hangingPunct="0">
              <a:spcBef>
                <a:spcPct val="0"/>
              </a:spcBef>
              <a:spcAft>
                <a:spcPct val="0"/>
              </a:spcAft>
              <a:defRPr/>
            </a:pPr>
            <a:r>
              <a:rPr lang="en-US" altLang="en-US" sz="1600" dirty="0" err="1">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Senderos</a:t>
            </a:r>
            <a:r>
              <a:rPr lang="en-US" altLang="en-US" sz="1600" dirty="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 </a:t>
            </a:r>
            <a:r>
              <a:rPr lang="en-US" altLang="en-US" sz="1600" dirty="0" err="1">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Nacionales</a:t>
            </a:r>
            <a:r>
              <a:rPr lang="en-US" altLang="en-US" sz="1600" dirty="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 - </a:t>
            </a:r>
            <a:r>
              <a:rPr lang="en-US" altLang="en-US" sz="1600" dirty="0" err="1">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Servicio</a:t>
            </a:r>
            <a:r>
              <a:rPr lang="en-US" altLang="en-US" sz="1600" dirty="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 de </a:t>
            </a:r>
            <a:r>
              <a:rPr lang="en-US" altLang="en-US" sz="1600" dirty="0" err="1">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Parques</a:t>
            </a:r>
            <a:r>
              <a:rPr lang="en-US" altLang="en-US" sz="1600" dirty="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 </a:t>
            </a:r>
            <a:r>
              <a:rPr lang="en-US" altLang="en-US" sz="1600" dirty="0" err="1">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Nacionales</a:t>
            </a:r>
            <a:endParaRPr lang="en-US" altLang="en-US" sz="1600" dirty="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endParaRPr>
          </a:p>
          <a:p>
            <a:pPr eaLnBrk="0" fontAlgn="base" hangingPunct="0">
              <a:spcBef>
                <a:spcPct val="0"/>
              </a:spcBef>
              <a:spcAft>
                <a:spcPct val="0"/>
              </a:spcAft>
              <a:defRPr/>
            </a:pPr>
            <a:r>
              <a:rPr lang="en-US" altLang="en-US" sz="1600" dirty="0" err="1">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Departmento</a:t>
            </a:r>
            <a:r>
              <a:rPr lang="en-US" altLang="en-US" sz="1600" dirty="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 del Interior de EE. </a:t>
            </a:r>
            <a:r>
              <a:rPr lang="en-US" altLang="en-US" sz="1600" dirty="0" err="1">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UU</a:t>
            </a:r>
            <a:r>
              <a:rPr lang="en-US" altLang="en-US" sz="1600" dirty="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rPr>
              <a:t>.</a:t>
            </a:r>
          </a:p>
          <a:p>
            <a:pPr eaLnBrk="0" fontAlgn="base" hangingPunct="0">
              <a:spcBef>
                <a:spcPct val="0"/>
              </a:spcBef>
              <a:spcAft>
                <a:spcPct val="0"/>
              </a:spcAft>
              <a:defRPr/>
            </a:pPr>
            <a:endParaRPr lang="en-US" altLang="en-US" sz="901" dirty="0">
              <a:solidFill>
                <a:srgbClr val="FFFFFF"/>
              </a:solidFill>
              <a:effectLst>
                <a:outerShdw blurRad="38100" dist="38100" dir="2700000" algn="tl">
                  <a:srgbClr val="000000"/>
                </a:outerShdw>
              </a:effectLst>
              <a:latin typeface="Frutiger LT Std 55 Roman" panose="020B0602020204020204" pitchFamily="34" charset="0"/>
            </a:endParaRPr>
          </a:p>
        </p:txBody>
      </p:sp>
      <p:pic>
        <p:nvPicPr>
          <p:cNvPr id="4099" name="Picture 6" descr="Logo de Servicio de Parques Nacionales ">
            <a:extLst>
              <a:ext uri="{FF2B5EF4-FFF2-40B4-BE49-F238E27FC236}">
                <a16:creationId xmlns:a16="http://schemas.microsoft.com/office/drawing/2014/main" id="{DDB3FFB9-DDBA-4D92-9698-C4AC9F3A335C}"/>
              </a:ext>
              <a:ext uri="{C183D7F6-B498-43B3-948B-1728B52AA6E4}">
                <adec:decorative xmlns:adec="http://schemas.microsoft.com/office/drawing/2017/decorative" val="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21385" y="1002718"/>
            <a:ext cx="707064" cy="923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E591D0C4-D3D7-4180-A1CB-8CD3CA05E75B}"/>
              </a:ext>
              <a:ext uri="{C183D7F6-B498-43B3-948B-1728B52AA6E4}">
                <adec:decorative xmlns:adec="http://schemas.microsoft.com/office/drawing/2017/decorative" val="0"/>
              </a:ext>
            </a:extLst>
          </p:cNvPr>
          <p:cNvSpPr/>
          <p:nvPr/>
        </p:nvSpPr>
        <p:spPr>
          <a:xfrm>
            <a:off x="338399" y="2147128"/>
            <a:ext cx="5757601" cy="400110"/>
          </a:xfrm>
          <a:prstGeom prst="rect">
            <a:avLst/>
          </a:prstGeom>
        </p:spPr>
        <p:txBody>
          <a:bodyPr wrap="square">
            <a:spAutoFit/>
          </a:bodyPr>
          <a:lstStyle/>
          <a:p>
            <a:pPr eaLnBrk="0" fontAlgn="base" hangingPunct="0">
              <a:spcBef>
                <a:spcPct val="0"/>
              </a:spcBef>
              <a:spcAft>
                <a:spcPct val="0"/>
              </a:spcAft>
              <a:defRPr/>
            </a:pPr>
            <a:r>
              <a:rPr lang="es-ES" altLang="en-US" sz="2000" b="1" dirty="0">
                <a:solidFill>
                  <a:srgbClr val="FFFFFF"/>
                </a:solidFill>
                <a:latin typeface="Arial" panose="020B0604020202020204" pitchFamily="34" charset="0"/>
                <a:ea typeface="ＭＳ Ｐゴシック" panose="020B0600070205080204" pitchFamily="34" charset="-128"/>
                <a:cs typeface="Arial" panose="020B0604020202020204" pitchFamily="34" charset="0"/>
              </a:rPr>
              <a:t>¡BIENVENIDO! </a:t>
            </a:r>
            <a:r>
              <a:rPr lang="es-ES" altLang="en-U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rPr>
              <a:t>La reunión comenzará en breve.</a:t>
            </a:r>
          </a:p>
        </p:txBody>
      </p:sp>
      <p:sp>
        <p:nvSpPr>
          <p:cNvPr id="12" name="Rectangle 11">
            <a:extLst>
              <a:ext uri="{FF2B5EF4-FFF2-40B4-BE49-F238E27FC236}">
                <a16:creationId xmlns:a16="http://schemas.microsoft.com/office/drawing/2014/main" id="{46F79E1C-6A78-4979-8B48-2AFE0250F518}"/>
              </a:ext>
            </a:extLst>
          </p:cNvPr>
          <p:cNvSpPr/>
          <p:nvPr/>
        </p:nvSpPr>
        <p:spPr>
          <a:xfrm>
            <a:off x="338399" y="2831873"/>
            <a:ext cx="5757601" cy="430887"/>
          </a:xfrm>
          <a:prstGeom prst="rect">
            <a:avLst/>
          </a:prstGeom>
        </p:spPr>
        <p:txBody>
          <a:bodyPr wrap="square">
            <a:spAutoFit/>
          </a:bodyPr>
          <a:lstStyle/>
          <a:p>
            <a:pPr marL="0" indent="0" eaLnBrk="1" hangingPunct="1">
              <a:buClr>
                <a:schemeClr val="tx1"/>
              </a:buClr>
              <a:buNone/>
              <a:defRPr/>
            </a:pPr>
            <a:r>
              <a:rPr lang="en-US" sz="2200" b="1" kern="0" dirty="0">
                <a:latin typeface="Arial" panose="020B0604020202020204" pitchFamily="34" charset="0"/>
                <a:cs typeface="Arial" panose="020B0604020202020204" pitchFamily="34" charset="0"/>
              </a:rPr>
              <a:t>Active la </a:t>
            </a:r>
            <a:r>
              <a:rPr lang="en-US" sz="2200" b="1" kern="0" dirty="0" err="1">
                <a:latin typeface="Arial" panose="020B0604020202020204" pitchFamily="34" charset="0"/>
                <a:cs typeface="Arial" panose="020B0604020202020204" pitchFamily="34" charset="0"/>
              </a:rPr>
              <a:t>Traducción</a:t>
            </a:r>
            <a:r>
              <a:rPr lang="en-US" sz="2200" b="1" kern="0" dirty="0">
                <a:latin typeface="Arial" panose="020B0604020202020204" pitchFamily="34" charset="0"/>
                <a:cs typeface="Arial" panose="020B0604020202020204" pitchFamily="34" charset="0"/>
              </a:rPr>
              <a:t> al </a:t>
            </a:r>
            <a:r>
              <a:rPr lang="en-US" sz="2200" b="1" kern="0" dirty="0" err="1">
                <a:latin typeface="Arial" panose="020B0604020202020204" pitchFamily="34" charset="0"/>
                <a:cs typeface="Arial" panose="020B0604020202020204" pitchFamily="34" charset="0"/>
              </a:rPr>
              <a:t>Español</a:t>
            </a:r>
            <a:endParaRPr lang="en-US" sz="2200" b="1" kern="0" dirty="0">
              <a:latin typeface="Arial" panose="020B0604020202020204" pitchFamily="34" charset="0"/>
              <a:cs typeface="Arial" panose="020B0604020202020204" pitchFamily="34" charset="0"/>
            </a:endParaRPr>
          </a:p>
        </p:txBody>
      </p:sp>
      <p:sp>
        <p:nvSpPr>
          <p:cNvPr id="9" name="Rectangle 7">
            <a:extLst>
              <a:ext uri="{FF2B5EF4-FFF2-40B4-BE49-F238E27FC236}">
                <a16:creationId xmlns:a16="http://schemas.microsoft.com/office/drawing/2014/main" id="{DDEE2422-B15A-4049-B4EE-0D1717AC2606}"/>
              </a:ext>
            </a:extLst>
          </p:cNvPr>
          <p:cNvSpPr txBox="1">
            <a:spLocks noChangeArrowheads="1"/>
          </p:cNvSpPr>
          <p:nvPr/>
        </p:nvSpPr>
        <p:spPr bwMode="auto">
          <a:xfrm>
            <a:off x="338399" y="3254319"/>
            <a:ext cx="3925257" cy="228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12" indent="-342912" algn="l" rtl="0" eaLnBrk="0" fontAlgn="base" hangingPunct="0">
              <a:spcBef>
                <a:spcPct val="20000"/>
              </a:spcBef>
              <a:spcAft>
                <a:spcPct val="0"/>
              </a:spcAft>
              <a:buClr>
                <a:schemeClr val="hlink"/>
              </a:buClr>
              <a:buSzPct val="70000"/>
              <a:buFont typeface="Wingdings" panose="05000000000000000000" pitchFamily="2" charset="2"/>
              <a:buChar char="n"/>
              <a:defRPr sz="2401">
                <a:solidFill>
                  <a:schemeClr val="tx1"/>
                </a:solidFill>
                <a:effectLst>
                  <a:outerShdw blurRad="38100" dist="38100" dir="2700000" algn="tl">
                    <a:srgbClr val="000000"/>
                  </a:outerShdw>
                </a:effectLst>
                <a:latin typeface="+mn-lt"/>
                <a:ea typeface="ＭＳ Ｐゴシック" panose="020B0600070205080204" pitchFamily="34" charset="-128"/>
                <a:cs typeface="+mn-cs"/>
              </a:defRPr>
            </a:lvl1pPr>
            <a:lvl2pPr marL="742976" indent="-285759" algn="l" rtl="0" eaLnBrk="0" fontAlgn="base" hangingPunct="0">
              <a:spcBef>
                <a:spcPct val="20000"/>
              </a:spcBef>
              <a:spcAft>
                <a:spcPct val="0"/>
              </a:spcAft>
              <a:buClr>
                <a:schemeClr val="accent2"/>
              </a:buClr>
              <a:buSzPct val="70000"/>
              <a:buFont typeface="Wingdings" panose="05000000000000000000" pitchFamily="2" charset="2"/>
              <a:buChar char="n"/>
              <a:defRPr sz="2200">
                <a:solidFill>
                  <a:schemeClr val="tx1"/>
                </a:solidFill>
                <a:effectLst>
                  <a:outerShdw blurRad="38100" dist="38100" dir="2700000" algn="tl">
                    <a:srgbClr val="000000"/>
                  </a:outerShdw>
                </a:effectLst>
                <a:latin typeface="+mn-lt"/>
                <a:ea typeface="ＭＳ Ｐゴシック" pitchFamily="-65" charset="-128"/>
              </a:defRPr>
            </a:lvl2pPr>
            <a:lvl3pPr marL="1143040" indent="-228608" algn="l" rtl="0" eaLnBrk="0" fontAlgn="base" hangingPunct="0">
              <a:spcBef>
                <a:spcPct val="20000"/>
              </a:spcBef>
              <a:spcAft>
                <a:spcPct val="0"/>
              </a:spcAft>
              <a:buClr>
                <a:schemeClr val="tx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ＭＳ Ｐゴシック" pitchFamily="-65" charset="-128"/>
              </a:defRPr>
            </a:lvl3pPr>
            <a:lvl4pPr marL="1600254" indent="-228608" algn="l" rtl="0" eaLnBrk="0" fontAlgn="base" hangingPunct="0">
              <a:spcBef>
                <a:spcPct val="20000"/>
              </a:spcBef>
              <a:spcAft>
                <a:spcPct val="0"/>
              </a:spcAft>
              <a:buClr>
                <a:schemeClr val="accent2"/>
              </a:buClr>
              <a:buSzPct val="70000"/>
              <a:buFont typeface="Wingdings" panose="05000000000000000000" pitchFamily="2" charset="2"/>
              <a:buChar char="n"/>
              <a:defRPr>
                <a:solidFill>
                  <a:schemeClr val="tx1"/>
                </a:solidFill>
                <a:effectLst>
                  <a:outerShdw blurRad="38100" dist="38100" dir="2700000" algn="tl">
                    <a:srgbClr val="000000"/>
                  </a:outerShdw>
                </a:effectLst>
                <a:latin typeface="+mn-lt"/>
                <a:ea typeface="ＭＳ Ｐゴシック" pitchFamily="-65" charset="-128"/>
              </a:defRPr>
            </a:lvl4pPr>
            <a:lvl5pPr marL="2057470" indent="-228608" algn="l" rtl="0" eaLnBrk="0" fontAlgn="base" hangingPunct="0">
              <a:spcBef>
                <a:spcPct val="20000"/>
              </a:spcBef>
              <a:spcAft>
                <a:spcPct val="0"/>
              </a:spcAft>
              <a:buClr>
                <a:schemeClr val="hlink"/>
              </a:buClr>
              <a:buSzPct val="70000"/>
              <a:buFont typeface="Wingdings" panose="05000000000000000000" pitchFamily="2" charset="2"/>
              <a:buChar char="n"/>
              <a:defRPr sz="1600">
                <a:solidFill>
                  <a:schemeClr val="tx1"/>
                </a:solidFill>
                <a:effectLst>
                  <a:outerShdw blurRad="38100" dist="38100" dir="2700000" algn="tl">
                    <a:srgbClr val="000000"/>
                  </a:outerShdw>
                </a:effectLst>
                <a:latin typeface="+mn-lt"/>
                <a:ea typeface="ＭＳ Ｐゴシック" pitchFamily="-65" charset="-128"/>
              </a:defRPr>
            </a:lvl5pPr>
            <a:lvl6pPr marL="2514685"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6pPr>
            <a:lvl7pPr marL="2971901"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7pPr>
            <a:lvl8pPr marL="3429117"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8pPr>
            <a:lvl9pPr marL="3886332" indent="-228608" algn="l" rtl="0" fontAlgn="base">
              <a:spcBef>
                <a:spcPct val="20000"/>
              </a:spcBef>
              <a:spcAft>
                <a:spcPct val="0"/>
              </a:spcAft>
              <a:buClr>
                <a:schemeClr val="hlink"/>
              </a:buClr>
              <a:buSzPct val="70000"/>
              <a:buFont typeface="Wingdings" pitchFamily="-65" charset="2"/>
              <a:buChar char="n"/>
              <a:defRPr sz="1600">
                <a:solidFill>
                  <a:schemeClr val="tx1"/>
                </a:solidFill>
                <a:effectLst>
                  <a:outerShdw blurRad="38100" dist="38100" dir="2700000" algn="tl">
                    <a:srgbClr val="000000"/>
                  </a:outerShdw>
                </a:effectLst>
                <a:latin typeface="+mn-lt"/>
                <a:ea typeface="ＭＳ Ｐゴシック" pitchFamily="-65" charset="-128"/>
              </a:defRPr>
            </a:lvl9pPr>
          </a:lstStyle>
          <a:p>
            <a:pPr eaLnBrk="1" hangingPunct="1">
              <a:buClr>
                <a:schemeClr val="tx1"/>
              </a:buClr>
              <a:buSzPct val="100000"/>
              <a:buFont typeface="Arial" panose="020B0604020202020204" pitchFamily="34" charset="0"/>
              <a:buChar char="•"/>
              <a:defRPr/>
            </a:pPr>
            <a:r>
              <a:rPr lang="es-E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De </a:t>
            </a:r>
            <a:r>
              <a:rPr lang="es-E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click</a:t>
            </a:r>
            <a:r>
              <a:rPr lang="es-E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en “</a:t>
            </a:r>
            <a:r>
              <a:rPr lang="es-E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Interpretation</a:t>
            </a:r>
            <a:r>
              <a:rPr lang="es-E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y seleccione “</a:t>
            </a:r>
            <a:r>
              <a:rPr lang="es-ES" sz="2000" kern="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Spanish</a:t>
            </a:r>
            <a:r>
              <a:rPr lang="es-E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p>
          <a:p>
            <a:pPr eaLnBrk="1" hangingPunct="1">
              <a:buClr>
                <a:schemeClr val="tx1"/>
              </a:buClr>
              <a:buSzPct val="100000"/>
              <a:buFont typeface="Arial" panose="020B0604020202020204" pitchFamily="34" charset="0"/>
              <a:buChar char="•"/>
              <a:defRPr/>
            </a:pPr>
            <a:r>
              <a:rPr lang="es-ES" sz="2000" kern="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Puede silenciar todo el audio original o seguir escuchando a los hablantes en inglés a bajo volumen en segundo plano.</a:t>
            </a:r>
          </a:p>
        </p:txBody>
      </p:sp>
      <p:pic>
        <p:nvPicPr>
          <p:cNvPr id="11" name="Picture 10" descr="Captura de pantalla de la computadora de click en “Interpretation” y seleccione “Spanish”. &#10;">
            <a:extLst>
              <a:ext uri="{FF2B5EF4-FFF2-40B4-BE49-F238E27FC236}">
                <a16:creationId xmlns:a16="http://schemas.microsoft.com/office/drawing/2014/main" id="{E08B5164-0877-497C-A8CB-BDF0A06D95D0}"/>
              </a:ext>
              <a:ext uri="{C183D7F6-B498-43B3-948B-1728B52AA6E4}">
                <adec:decorative xmlns:adec="http://schemas.microsoft.com/office/drawing/2017/decorative" val="0"/>
              </a:ext>
            </a:extLst>
          </p:cNvPr>
          <p:cNvPicPr>
            <a:picLocks noChangeAspect="1"/>
          </p:cNvPicPr>
          <p:nvPr/>
        </p:nvPicPr>
        <p:blipFill rotWithShape="1">
          <a:blip r:embed="rId4"/>
          <a:srcRect r="19774"/>
          <a:stretch/>
        </p:blipFill>
        <p:spPr>
          <a:xfrm>
            <a:off x="4263656" y="3375764"/>
            <a:ext cx="1530178" cy="1867195"/>
          </a:xfrm>
          <a:prstGeom prst="rect">
            <a:avLst/>
          </a:prstGeom>
        </p:spPr>
      </p:pic>
      <p:cxnSp>
        <p:nvCxnSpPr>
          <p:cNvPr id="13" name="Straight Arrow Connector 12">
            <a:extLst>
              <a:ext uri="{FF2B5EF4-FFF2-40B4-BE49-F238E27FC236}">
                <a16:creationId xmlns:a16="http://schemas.microsoft.com/office/drawing/2014/main" id="{8CFDE397-9039-4836-A59E-66A1B7510110}"/>
              </a:ext>
              <a:ext uri="{C183D7F6-B498-43B3-948B-1728B52AA6E4}">
                <adec:decorative xmlns:adec="http://schemas.microsoft.com/office/drawing/2017/decorative" val="1"/>
              </a:ext>
            </a:extLst>
          </p:cNvPr>
          <p:cNvCxnSpPr>
            <a:cxnSpLocks/>
          </p:cNvCxnSpPr>
          <p:nvPr/>
        </p:nvCxnSpPr>
        <p:spPr bwMode="auto">
          <a:xfrm>
            <a:off x="3298522" y="3767967"/>
            <a:ext cx="1176503" cy="357466"/>
          </a:xfrm>
          <a:prstGeom prst="straightConnector1">
            <a:avLst/>
          </a:prstGeom>
          <a:solidFill>
            <a:schemeClr val="accent1"/>
          </a:solidFill>
          <a:ln w="22225" cap="flat" cmpd="sng" algn="ctr">
            <a:solidFill>
              <a:srgbClr val="FF0000"/>
            </a:solidFill>
            <a:prstDash val="solid"/>
            <a:round/>
            <a:headEnd type="none" w="med" len="med"/>
            <a:tailEnd type="triangle" w="lg" len="lg"/>
          </a:ln>
          <a:effectLst/>
        </p:spPr>
      </p:cxnSp>
      <p:cxnSp>
        <p:nvCxnSpPr>
          <p:cNvPr id="15" name="Straight Arrow Connector 14">
            <a:extLst>
              <a:ext uri="{FF2B5EF4-FFF2-40B4-BE49-F238E27FC236}">
                <a16:creationId xmlns:a16="http://schemas.microsoft.com/office/drawing/2014/main" id="{D529AF5B-A3FF-498C-8566-6B7F9DF49229}"/>
              </a:ext>
              <a:ext uri="{C183D7F6-B498-43B3-948B-1728B52AA6E4}">
                <adec:decorative xmlns:adec="http://schemas.microsoft.com/office/drawing/2017/decorative" val="1"/>
              </a:ext>
            </a:extLst>
          </p:cNvPr>
          <p:cNvCxnSpPr>
            <a:cxnSpLocks/>
          </p:cNvCxnSpPr>
          <p:nvPr/>
        </p:nvCxnSpPr>
        <p:spPr bwMode="auto">
          <a:xfrm flipV="1">
            <a:off x="3764567" y="4514248"/>
            <a:ext cx="681029" cy="559956"/>
          </a:xfrm>
          <a:prstGeom prst="straightConnector1">
            <a:avLst/>
          </a:prstGeom>
          <a:solidFill>
            <a:schemeClr val="accent1"/>
          </a:solidFill>
          <a:ln w="22225" cap="flat" cmpd="sng" algn="ctr">
            <a:solidFill>
              <a:srgbClr val="FF0000"/>
            </a:solidFill>
            <a:prstDash val="solid"/>
            <a:round/>
            <a:headEnd type="none" w="med" len="med"/>
            <a:tailEnd type="triangle" w="lg" len="lg"/>
          </a:ln>
          <a:effectLst/>
        </p:spPr>
      </p:cxnSp>
      <p:sp>
        <p:nvSpPr>
          <p:cNvPr id="10" name="Rectangle 9">
            <a:extLst>
              <a:ext uri="{FF2B5EF4-FFF2-40B4-BE49-F238E27FC236}">
                <a16:creationId xmlns:a16="http://schemas.microsoft.com/office/drawing/2014/main" id="{77C19BAD-8C63-4385-B782-A602EF9D0DAE}"/>
              </a:ext>
            </a:extLst>
          </p:cNvPr>
          <p:cNvSpPr/>
          <p:nvPr/>
        </p:nvSpPr>
        <p:spPr>
          <a:xfrm>
            <a:off x="338399" y="5943798"/>
            <a:ext cx="5757601" cy="720710"/>
          </a:xfrm>
          <a:prstGeom prst="rect">
            <a:avLst/>
          </a:prstGeom>
        </p:spPr>
        <p:txBody>
          <a:bodyPr wrap="square">
            <a:spAutoFit/>
          </a:bodyPr>
          <a:lstStyle/>
          <a:p>
            <a:pPr eaLnBrk="0" fontAlgn="base" hangingPunct="0">
              <a:spcBef>
                <a:spcPct val="0"/>
              </a:spcBef>
              <a:spcAft>
                <a:spcPts val="100"/>
              </a:spcAft>
              <a:defRPr/>
            </a:pPr>
            <a:r>
              <a:rPr lang="es-ES" altLang="en-U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rPr>
              <a:t>Cerciórese de que: Todos los participantes </a:t>
            </a:r>
          </a:p>
          <a:p>
            <a:pPr eaLnBrk="0" fontAlgn="base" hangingPunct="0">
              <a:spcBef>
                <a:spcPct val="0"/>
              </a:spcBef>
              <a:spcAft>
                <a:spcPts val="100"/>
              </a:spcAft>
              <a:defRPr/>
            </a:pPr>
            <a:r>
              <a:rPr lang="es-ES" altLang="en-U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rPr>
              <a:t>estén silenciados. La reunión se </a:t>
            </a:r>
            <a:r>
              <a:rPr lang="en-US" sz="2000" dirty="0" err="1">
                <a:solidFill>
                  <a:srgbClr val="FFFFFF"/>
                </a:solidFill>
                <a:latin typeface="Arial" panose="020B0604020202020204" pitchFamily="34" charset="0"/>
                <a:ea typeface="ＭＳ Ｐゴシック" panose="020B0600070205080204" pitchFamily="34" charset="-128"/>
                <a:cs typeface="Arial" panose="020B0604020202020204" pitchFamily="34" charset="0"/>
              </a:rPr>
              <a:t>está</a:t>
            </a:r>
            <a:r>
              <a:rPr lang="es-ES" altLang="en-US" sz="2000" dirty="0">
                <a:solidFill>
                  <a:srgbClr val="FFFFFF"/>
                </a:solidFill>
                <a:latin typeface="Arial" panose="020B0604020202020204" pitchFamily="34" charset="0"/>
                <a:ea typeface="ＭＳ Ｐゴシック" panose="020B0600070205080204" pitchFamily="34" charset="-128"/>
                <a:cs typeface="Arial" panose="020B0604020202020204" pitchFamily="34" charset="0"/>
              </a:rPr>
              <a:t> grabando.</a:t>
            </a:r>
          </a:p>
        </p:txBody>
      </p:sp>
      <p:pic>
        <p:nvPicPr>
          <p:cNvPr id="4101" name="Picture 7" descr="Pintura de Frederic Remington (1906) titulada, “Zebulon Pike Entering Santa Fe”. La imagen muestra a Pike en un caballo en primer plano, con otros a caballo en el fondo, y residentes de la ciudad parados en las puertas.">
            <a:extLst>
              <a:ext uri="{FF2B5EF4-FFF2-40B4-BE49-F238E27FC236}">
                <a16:creationId xmlns:a16="http://schemas.microsoft.com/office/drawing/2014/main" id="{AA69C0F2-1945-46DF-B6D3-ADCAAAD51B38}"/>
              </a:ext>
              <a:ext uri="{C183D7F6-B498-43B3-948B-1728B52AA6E4}">
                <adec:decorative xmlns:adec="http://schemas.microsoft.com/office/drawing/2017/decorative" val="0"/>
              </a:ext>
            </a:extLst>
          </p:cNvPr>
          <p:cNvPicPr>
            <a:picLocks noChangeAspect="1"/>
          </p:cNvPicPr>
          <p:nvPr/>
        </p:nvPicPr>
        <p:blipFill>
          <a:blip r:embed="rId5">
            <a:extLst>
              <a:ext uri="{28A0092B-C50C-407E-A947-70E740481C1C}">
                <a14:useLocalDpi xmlns:a14="http://schemas.microsoft.com/office/drawing/2010/main" val="0"/>
              </a:ext>
            </a:extLst>
          </a:blip>
          <a:srcRect l="2" t="1936" r="1219"/>
          <a:stretch>
            <a:fillRect/>
          </a:stretch>
        </p:blipFill>
        <p:spPr bwMode="auto">
          <a:xfrm>
            <a:off x="6078445" y="2283125"/>
            <a:ext cx="5440040" cy="3491512"/>
          </a:xfrm>
          <a:prstGeom prst="rect">
            <a:avLst/>
          </a:prstGeom>
          <a:noFill/>
          <a:ln w="28575">
            <a:solidFill>
              <a:schemeClr val="tx1"/>
            </a:solidFill>
            <a:miter lim="800000"/>
            <a:headEnd/>
            <a:tailEnd/>
          </a:ln>
          <a:effectLst>
            <a:outerShdw sx="98000" sy="98000" algn="ctr" rotWithShape="0">
              <a:srgbClr val="000000">
                <a:alpha val="42998"/>
              </a:srgbClr>
            </a:outerShdw>
          </a:effectLst>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4A4911F3-CCAF-434E-AA9E-FDCFC7086DEA}"/>
              </a:ext>
              <a:ext uri="{C183D7F6-B498-43B3-948B-1728B52AA6E4}">
                <adec:decorative xmlns:adec="http://schemas.microsoft.com/office/drawing/2017/decorative" val="0"/>
              </a:ext>
            </a:extLst>
          </p:cNvPr>
          <p:cNvSpPr txBox="1"/>
          <p:nvPr/>
        </p:nvSpPr>
        <p:spPr>
          <a:xfrm>
            <a:off x="6381710" y="5954359"/>
            <a:ext cx="5044250" cy="415498"/>
          </a:xfrm>
          <a:prstGeom prst="rect">
            <a:avLst/>
          </a:prstGeom>
          <a:noFill/>
        </p:spPr>
        <p:txBody>
          <a:bodyPr wrap="square" rtlCol="0">
            <a:spAutoFit/>
          </a:bodyPr>
          <a:lstStyle/>
          <a:p>
            <a:pPr algn="r" eaLnBrk="0" fontAlgn="base" hangingPunct="0">
              <a:spcBef>
                <a:spcPct val="0"/>
              </a:spcBef>
              <a:spcAft>
                <a:spcPct val="0"/>
              </a:spcAft>
            </a:pPr>
            <a:r>
              <a:rPr lang="en-US" sz="1050" dirty="0">
                <a:latin typeface="Frutiger LT Std 45 Light" panose="020B0402020204020204" pitchFamily="34" charset="0"/>
              </a:rPr>
              <a:t>Pintura de Frederic Remington (1906) </a:t>
            </a:r>
            <a:r>
              <a:rPr lang="en-US" sz="1050" dirty="0" err="1">
                <a:latin typeface="Frutiger LT Std 45 Light" panose="020B0402020204020204" pitchFamily="34" charset="0"/>
              </a:rPr>
              <a:t>titulada</a:t>
            </a:r>
            <a:r>
              <a:rPr lang="en-US" sz="1050" dirty="0">
                <a:latin typeface="Frutiger LT Std 45 Light" panose="020B0402020204020204" pitchFamily="34" charset="0"/>
              </a:rPr>
              <a:t>, “Zebulon Pike Entering Santa Fe”</a:t>
            </a:r>
          </a:p>
          <a:p>
            <a:pPr algn="r" eaLnBrk="0" fontAlgn="base" hangingPunct="0">
              <a:spcBef>
                <a:spcPct val="0"/>
              </a:spcBef>
              <a:spcAft>
                <a:spcPct val="0"/>
              </a:spcAft>
            </a:pPr>
            <a:r>
              <a:rPr lang="en-US" sz="1050" dirty="0" err="1">
                <a:solidFill>
                  <a:srgbClr val="FFFFFF"/>
                </a:solidFill>
                <a:latin typeface="Frutiger LT Std 45 Light" panose="020B0402020204020204" pitchFamily="34" charset="0"/>
                <a:ea typeface="ＭＳ Ｐゴシック" panose="020B0600070205080204" pitchFamily="34" charset="-128"/>
              </a:rPr>
              <a:t>Cortesía</a:t>
            </a:r>
            <a:r>
              <a:rPr lang="en-US" sz="1050" dirty="0">
                <a:solidFill>
                  <a:srgbClr val="FFFFFF"/>
                </a:solidFill>
                <a:latin typeface="Frutiger LT Std 45 Light" panose="020B0402020204020204" pitchFamily="34" charset="0"/>
                <a:ea typeface="ＭＳ Ｐゴシック" panose="020B0600070205080204" pitchFamily="34" charset="-128"/>
              </a:rPr>
              <a:t> de la </a:t>
            </a:r>
            <a:r>
              <a:rPr lang="en-US" sz="1050" dirty="0" err="1">
                <a:solidFill>
                  <a:srgbClr val="FFFFFF"/>
                </a:solidFill>
                <a:latin typeface="Frutiger LT Std 45 Light" panose="020B0402020204020204" pitchFamily="34" charset="0"/>
                <a:ea typeface="ＭＳ Ｐゴシック" panose="020B0600070205080204" pitchFamily="34" charset="-128"/>
              </a:rPr>
              <a:t>Biblioteca</a:t>
            </a:r>
            <a:r>
              <a:rPr lang="en-US" sz="1050" dirty="0">
                <a:solidFill>
                  <a:srgbClr val="FFFFFF"/>
                </a:solidFill>
                <a:latin typeface="Frutiger LT Std 45 Light" panose="020B0402020204020204" pitchFamily="34" charset="0"/>
                <a:ea typeface="ＭＳ Ｐゴシック" panose="020B0600070205080204" pitchFamily="34" charset="-128"/>
              </a:rPr>
              <a:t> del </a:t>
            </a:r>
            <a:r>
              <a:rPr lang="en-US" sz="1050" dirty="0" err="1">
                <a:solidFill>
                  <a:srgbClr val="FFFFFF"/>
                </a:solidFill>
                <a:latin typeface="Frutiger LT Std 45 Light" panose="020B0402020204020204" pitchFamily="34" charset="0"/>
                <a:ea typeface="ＭＳ Ｐゴシック" panose="020B0600070205080204" pitchFamily="34" charset="-128"/>
              </a:rPr>
              <a:t>Congreso</a:t>
            </a:r>
            <a:r>
              <a:rPr lang="en-US" sz="1050" dirty="0">
                <a:solidFill>
                  <a:srgbClr val="FFFFFF"/>
                </a:solidFill>
                <a:latin typeface="Frutiger LT Std 55 Roman"/>
                <a:ea typeface="ＭＳ Ｐゴシック" panose="020B0600070205080204" pitchFamily="34" charset="-128"/>
              </a:rPr>
              <a:t>. </a:t>
            </a:r>
          </a:p>
        </p:txBody>
      </p:sp>
    </p:spTree>
    <p:extLst>
      <p:ext uri="{BB962C8B-B14F-4D97-AF65-F5344CB8AC3E}">
        <p14:creationId xmlns:p14="http://schemas.microsoft.com/office/powerpoint/2010/main" val="22742562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933133" y="401734"/>
            <a:ext cx="9424737" cy="685800"/>
          </a:xfrm>
        </p:spPr>
        <p:txBody>
          <a:bodyPr/>
          <a:lstStyle/>
          <a:p>
            <a:pPr eaLnBrk="1" hangingPunct="1">
              <a:defRPr/>
            </a:pPr>
            <a:r>
              <a:rPr lang="en-US" altLang="en-US" dirty="0" err="1">
                <a:latin typeface="Times New Roman" panose="02020603050405020304" pitchFamily="18" charset="0"/>
                <a:cs typeface="Times New Roman" panose="02020603050405020304" pitchFamily="18" charset="0"/>
              </a:rPr>
              <a:t>Objetivos</a:t>
            </a:r>
            <a:r>
              <a:rPr lang="en-US" altLang="en-US" dirty="0">
                <a:latin typeface="Times New Roman" panose="02020603050405020304" pitchFamily="18" charset="0"/>
                <a:cs typeface="Times New Roman" panose="02020603050405020304" pitchFamily="18" charset="0"/>
              </a:rPr>
              <a:t> de la </a:t>
            </a:r>
            <a:r>
              <a:rPr lang="en-US" altLang="en-US" dirty="0" err="1">
                <a:latin typeface="Times New Roman" panose="02020603050405020304" pitchFamily="18" charset="0"/>
                <a:cs typeface="Times New Roman" panose="02020603050405020304" pitchFamily="18" charset="0"/>
              </a:rPr>
              <a:t>reunión</a:t>
            </a:r>
            <a:endParaRPr lang="en-US" altLang="en-US" dirty="0">
              <a:latin typeface="Times New Roman" panose="02020603050405020304" pitchFamily="18" charset="0"/>
              <a:cs typeface="Times New Roman" panose="02020603050405020304" pitchFamily="18" charset="0"/>
            </a:endParaRP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1721200" y="952622"/>
            <a:ext cx="9034624" cy="4572000"/>
          </a:xfrm>
        </p:spPr>
        <p:txBody>
          <a:bodyPr/>
          <a:lstStyle/>
          <a:p>
            <a:pPr marL="0" indent="0">
              <a:buNone/>
              <a:defRPr/>
            </a:pPr>
            <a:r>
              <a:rPr lang="es-ES" altLang="en-US" b="1" dirty="0">
                <a:latin typeface="Arial" panose="020B0604020202020204" pitchFamily="34" charset="0"/>
                <a:cs typeface="Arial" panose="020B0604020202020204" pitchFamily="34" charset="0"/>
              </a:rPr>
              <a:t>Presentar </a:t>
            </a:r>
            <a:r>
              <a:rPr lang="es-ES" altLang="en-US" dirty="0">
                <a:latin typeface="Arial" panose="020B0604020202020204" pitchFamily="34" charset="0"/>
                <a:cs typeface="Arial" panose="020B0604020202020204" pitchFamily="34" charset="0"/>
              </a:rPr>
              <a:t>el estudio de viabilidad del sendero histórico nacional</a:t>
            </a:r>
          </a:p>
          <a:p>
            <a:pPr marL="342900" indent="-342900">
              <a:buFont typeface="Arial" charset="0"/>
              <a:buChar char="•"/>
              <a:defRPr/>
            </a:pPr>
            <a:r>
              <a:rPr lang="es-ES" altLang="en-US" dirty="0">
                <a:latin typeface="Arial" panose="020B0604020202020204" pitchFamily="34" charset="0"/>
                <a:cs typeface="Arial" panose="020B0604020202020204" pitchFamily="34" charset="0"/>
              </a:rPr>
              <a:t>¿Qué es un sendero histórico nacional?</a:t>
            </a:r>
          </a:p>
          <a:p>
            <a:pPr marL="342900" indent="-342900">
              <a:buFont typeface="Arial" charset="0"/>
              <a:buChar char="•"/>
              <a:defRPr/>
            </a:pPr>
            <a:r>
              <a:rPr lang="es-ES" altLang="en-US" dirty="0">
                <a:latin typeface="Arial" panose="020B0604020202020204" pitchFamily="34" charset="0"/>
                <a:cs typeface="Arial" panose="020B0604020202020204" pitchFamily="34" charset="0"/>
              </a:rPr>
              <a:t>¿Qué es un estudio de viabilidad de un sendero histórico nacional?</a:t>
            </a:r>
          </a:p>
          <a:p>
            <a:pPr marL="342900" indent="-342900">
              <a:buFont typeface="Arial" charset="0"/>
              <a:buChar char="•"/>
              <a:defRPr/>
            </a:pPr>
            <a:r>
              <a:rPr lang="es-ES" altLang="en-US" dirty="0">
                <a:latin typeface="Arial" panose="020B0604020202020204" pitchFamily="34" charset="0"/>
                <a:cs typeface="Arial" panose="020B0604020202020204" pitchFamily="34" charset="0"/>
              </a:rPr>
              <a:t>¿Qué es el Sendero </a:t>
            </a:r>
            <a:r>
              <a:rPr lang="es-ES" altLang="en-US" sz="2400" dirty="0">
                <a:latin typeface="Arial" panose="020B0604020202020204" pitchFamily="34" charset="0"/>
                <a:ea typeface="ＭＳ Ｐゴシック"/>
                <a:cs typeface="Arial" panose="020B0604020202020204" pitchFamily="34" charset="0"/>
              </a:rPr>
              <a:t>Pike (Pike </a:t>
            </a:r>
            <a:r>
              <a:rPr lang="es-ES" altLang="en-US" sz="2400" dirty="0" err="1">
                <a:latin typeface="Arial" panose="020B0604020202020204" pitchFamily="34" charset="0"/>
                <a:ea typeface="ＭＳ Ｐゴシック"/>
                <a:cs typeface="Arial" panose="020B0604020202020204" pitchFamily="34" charset="0"/>
              </a:rPr>
              <a:t>Trail</a:t>
            </a:r>
            <a:r>
              <a:rPr lang="es-ES" altLang="en-US" sz="2400" dirty="0">
                <a:latin typeface="Arial" panose="020B0604020202020204" pitchFamily="34" charset="0"/>
                <a:ea typeface="ＭＳ Ｐゴシック"/>
                <a:cs typeface="Arial" panose="020B0604020202020204" pitchFamily="34" charset="0"/>
              </a:rPr>
              <a:t>) y dónde encaja en la historia de Estados Unidos?</a:t>
            </a:r>
          </a:p>
          <a:p>
            <a:pPr marL="0" indent="0">
              <a:spcBef>
                <a:spcPts val="2400"/>
              </a:spcBef>
              <a:buNone/>
              <a:defRPr/>
            </a:pPr>
            <a:r>
              <a:rPr lang="es-ES" altLang="en-US" sz="2400" b="1" dirty="0">
                <a:latin typeface="Arial" panose="020B0604020202020204" pitchFamily="34" charset="0"/>
                <a:ea typeface="ＭＳ Ｐゴシック"/>
                <a:cs typeface="Arial" panose="020B0604020202020204" pitchFamily="34" charset="0"/>
              </a:rPr>
              <a:t>Explorar</a:t>
            </a:r>
            <a:r>
              <a:rPr lang="es-ES" altLang="en-US" sz="2400" dirty="0">
                <a:latin typeface="Arial" panose="020B0604020202020204" pitchFamily="34" charset="0"/>
                <a:ea typeface="ＭＳ Ｐゴシック"/>
                <a:cs typeface="Arial" panose="020B0604020202020204" pitchFamily="34" charset="0"/>
              </a:rPr>
              <a:t> el proceso del estudio</a:t>
            </a:r>
          </a:p>
          <a:p>
            <a:pPr marL="342900" indent="-342900">
              <a:buFont typeface="Arial" charset="0"/>
              <a:buChar char="•"/>
              <a:defRPr/>
            </a:pPr>
            <a:r>
              <a:rPr lang="es-ES" altLang="en-US" sz="2400" dirty="0">
                <a:latin typeface="Arial" panose="020B0604020202020204" pitchFamily="34" charset="0"/>
                <a:ea typeface="ＭＳ Ｐゴシック"/>
                <a:cs typeface="Arial" panose="020B0604020202020204" pitchFamily="34" charset="0"/>
              </a:rPr>
              <a:t>¿Qué son los criterios para determinar la elegibilidad de un potencial </a:t>
            </a:r>
            <a:r>
              <a:rPr lang="es-ES" altLang="en-US" dirty="0">
                <a:latin typeface="Arial" panose="020B0604020202020204" pitchFamily="34" charset="0"/>
                <a:cs typeface="Arial" panose="020B0604020202020204" pitchFamily="34" charset="0"/>
              </a:rPr>
              <a:t>sendero histórico nacional</a:t>
            </a:r>
            <a:r>
              <a:rPr lang="es-ES" altLang="en-US" sz="2400" dirty="0">
                <a:latin typeface="Arial" panose="020B0604020202020204" pitchFamily="34" charset="0"/>
                <a:ea typeface="ＭＳ Ｐゴシック"/>
                <a:cs typeface="Arial" panose="020B0604020202020204" pitchFamily="34" charset="0"/>
              </a:rPr>
              <a:t>?</a:t>
            </a:r>
          </a:p>
          <a:p>
            <a:pPr marL="342900" indent="-342900">
              <a:buFont typeface="Arial" charset="0"/>
              <a:buChar char="•"/>
              <a:defRPr/>
            </a:pPr>
            <a:r>
              <a:rPr lang="es-ES" altLang="en-US" sz="2400" dirty="0">
                <a:latin typeface="Arial" panose="020B0604020202020204" pitchFamily="34" charset="0"/>
                <a:ea typeface="ＭＳ Ｐゴシック"/>
                <a:cs typeface="Arial" panose="020B0604020202020204" pitchFamily="34" charset="0"/>
              </a:rPr>
              <a:t>¿Cómo se aplican en el proceso del estudio?</a:t>
            </a:r>
          </a:p>
          <a:p>
            <a:pPr marL="342900" indent="-342900">
              <a:buFont typeface="Arial" charset="0"/>
              <a:buChar char="•"/>
              <a:defRPr/>
            </a:pPr>
            <a:r>
              <a:rPr lang="es-ES" altLang="en-US" sz="2400" dirty="0">
                <a:latin typeface="Arial" panose="020B0604020202020204" pitchFamily="34" charset="0"/>
                <a:ea typeface="ＭＳ Ｐゴシック"/>
                <a:cs typeface="Arial" panose="020B0604020202020204" pitchFamily="34" charset="0"/>
              </a:rPr>
              <a:t>¿Qué viene después?</a:t>
            </a:r>
            <a:endParaRPr lang="es-ES" altLang="en-US" dirty="0">
              <a:latin typeface="Arial" panose="020B0604020202020204" pitchFamily="34" charset="0"/>
              <a:cs typeface="Arial" panose="020B0604020202020204" pitchFamily="34" charset="0"/>
            </a:endParaRPr>
          </a:p>
          <a:p>
            <a:pPr marL="0" indent="0">
              <a:spcBef>
                <a:spcPts val="2400"/>
              </a:spcBef>
              <a:buNone/>
              <a:defRPr/>
            </a:pPr>
            <a:r>
              <a:rPr lang="es-ES" altLang="en-US" b="1" dirty="0">
                <a:latin typeface="Arial" panose="020B0604020202020204" pitchFamily="34" charset="0"/>
                <a:cs typeface="Arial" panose="020B0604020202020204" pitchFamily="34" charset="0"/>
              </a:rPr>
              <a:t>Escuchar </a:t>
            </a:r>
            <a:r>
              <a:rPr lang="es-ES" altLang="en-US" dirty="0">
                <a:latin typeface="Arial" panose="020B0604020202020204" pitchFamily="34" charset="0"/>
                <a:cs typeface="Arial" panose="020B0604020202020204" pitchFamily="34" charset="0"/>
              </a:rPr>
              <a:t>sus comentarios y cualquier pregunta.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a:xfrm>
            <a:off x="1730242" y="3231551"/>
            <a:ext cx="9481328" cy="194317"/>
          </a:xfrm>
        </p:spPr>
        <p:txBody>
          <a:bodyPr/>
          <a:lstStyle/>
          <a:p>
            <a:pPr eaLnBrk="1" hangingPunct="1">
              <a:defRPr/>
            </a:pPr>
            <a:br>
              <a:rPr lang="en-US" altLang="en-US" dirty="0">
                <a:latin typeface="Times New Roman" panose="02020603050405020304" pitchFamily="18" charset="0"/>
                <a:cs typeface="Times New Roman" panose="02020603050405020304" pitchFamily="18" charset="0"/>
              </a:rPr>
            </a:br>
            <a:br>
              <a:rPr lang="en-US" altLang="en-US" dirty="0">
                <a:latin typeface="Times New Roman" panose="02020603050405020304" pitchFamily="18" charset="0"/>
                <a:cs typeface="Times New Roman" panose="02020603050405020304" pitchFamily="18" charset="0"/>
              </a:rPr>
            </a:br>
            <a:r>
              <a:rPr lang="en-US" altLang="en-US" dirty="0" err="1">
                <a:latin typeface="Times New Roman" panose="02020603050405020304" pitchFamily="18" charset="0"/>
                <a:cs typeface="Times New Roman" panose="02020603050405020304" pitchFamily="18" charset="0"/>
              </a:rPr>
              <a:t>Formulario</a:t>
            </a:r>
            <a:r>
              <a:rPr lang="en-US" altLang="en-US" dirty="0">
                <a:latin typeface="Times New Roman" panose="02020603050405020304" pitchFamily="18" charset="0"/>
                <a:cs typeface="Times New Roman" panose="02020603050405020304" pitchFamily="18" charset="0"/>
              </a:rPr>
              <a:t> de </a:t>
            </a:r>
            <a:r>
              <a:rPr lang="en-US" altLang="en-US" dirty="0" err="1">
                <a:latin typeface="Times New Roman" panose="02020603050405020304" pitchFamily="18" charset="0"/>
                <a:cs typeface="Times New Roman" panose="02020603050405020304" pitchFamily="18" charset="0"/>
              </a:rPr>
              <a:t>registro</a:t>
            </a:r>
            <a:r>
              <a:rPr lang="en-US" altLang="en-US" dirty="0">
                <a:latin typeface="Times New Roman" panose="02020603050405020304" pitchFamily="18" charset="0"/>
                <a:cs typeface="Times New Roman" panose="02020603050405020304" pitchFamily="18" charset="0"/>
              </a:rPr>
              <a:t> para el </a:t>
            </a:r>
            <a:r>
              <a:rPr lang="en-US" altLang="en-US" dirty="0" err="1">
                <a:latin typeface="Times New Roman" panose="02020603050405020304" pitchFamily="18" charset="0"/>
                <a:cs typeface="Times New Roman" panose="02020603050405020304" pitchFamily="18" charset="0"/>
              </a:rPr>
              <a:t>estudio</a:t>
            </a:r>
            <a:r>
              <a:rPr lang="en-US" altLang="en-US" dirty="0">
                <a:latin typeface="Times New Roman" panose="02020603050405020304" pitchFamily="18" charset="0"/>
                <a:cs typeface="Times New Roman" panose="02020603050405020304" pitchFamily="18" charset="0"/>
              </a:rPr>
              <a:t> Pike</a:t>
            </a:r>
          </a:p>
        </p:txBody>
      </p:sp>
      <p:sp>
        <p:nvSpPr>
          <p:cNvPr id="7" name="TextBox 6">
            <a:extLst>
              <a:ext uri="{FF2B5EF4-FFF2-40B4-BE49-F238E27FC236}">
                <a16:creationId xmlns:a16="http://schemas.microsoft.com/office/drawing/2014/main" id="{44943910-88EA-42BD-A3D4-EC9AFD0A5181}"/>
              </a:ext>
              <a:ext uri="{C183D7F6-B498-43B3-948B-1728B52AA6E4}">
                <adec:decorative xmlns:adec="http://schemas.microsoft.com/office/drawing/2017/decorative" val="1"/>
              </a:ext>
            </a:extLst>
          </p:cNvPr>
          <p:cNvSpPr txBox="1"/>
          <p:nvPr/>
        </p:nvSpPr>
        <p:spPr>
          <a:xfrm>
            <a:off x="3040289" y="2281296"/>
            <a:ext cx="5870222" cy="461665"/>
          </a:xfrm>
          <a:prstGeom prst="rect">
            <a:avLst/>
          </a:prstGeom>
          <a:noFill/>
        </p:spPr>
        <p:txBody>
          <a:bodyPr wrap="square" rtlCol="0">
            <a:spAutoFit/>
          </a:bodyPr>
          <a:lstStyle/>
          <a:p>
            <a:pPr algn="ctr"/>
            <a:r>
              <a:rPr lang="en-US" sz="24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parkplanning.nps.gov/pike</a:t>
            </a:r>
            <a:r>
              <a:rPr lang="en-US" sz="2400" dirty="0">
                <a:latin typeface="Arial" panose="020B0604020202020204" pitchFamily="34" charset="0"/>
                <a:cs typeface="Arial" panose="020B0604020202020204" pitchFamily="34" charset="0"/>
              </a:rPr>
              <a:t> </a:t>
            </a:r>
          </a:p>
        </p:txBody>
      </p:sp>
      <p:sp>
        <p:nvSpPr>
          <p:cNvPr id="8" name="Oval 7">
            <a:extLst>
              <a:ext uri="{FF2B5EF4-FFF2-40B4-BE49-F238E27FC236}">
                <a16:creationId xmlns:a16="http://schemas.microsoft.com/office/drawing/2014/main" id="{DB97449E-20FB-4107-8C47-6C8990EFAC5B}"/>
              </a:ext>
              <a:ext uri="{C183D7F6-B498-43B3-948B-1728B52AA6E4}">
                <adec:decorative xmlns:adec="http://schemas.microsoft.com/office/drawing/2017/decorative" val="1"/>
              </a:ext>
            </a:extLst>
          </p:cNvPr>
          <p:cNvSpPr/>
          <p:nvPr/>
        </p:nvSpPr>
        <p:spPr bwMode="auto">
          <a:xfrm>
            <a:off x="3435117" y="2243871"/>
            <a:ext cx="5321766" cy="650151"/>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latin typeface="Garamond" pitchFamily="-65" charset="0"/>
            </a:endParaRPr>
          </a:p>
        </p:txBody>
      </p:sp>
      <p:sp>
        <p:nvSpPr>
          <p:cNvPr id="9" name="Rectangle 6">
            <a:extLst>
              <a:ext uri="{FF2B5EF4-FFF2-40B4-BE49-F238E27FC236}">
                <a16:creationId xmlns:a16="http://schemas.microsoft.com/office/drawing/2014/main" id="{77CEF0FB-DADC-4926-8A49-31AE7FDC97D0}"/>
              </a:ext>
            </a:extLst>
          </p:cNvPr>
          <p:cNvSpPr txBox="1">
            <a:spLocks noRot="1" noChangeArrowheads="1"/>
          </p:cNvSpPr>
          <p:nvPr/>
        </p:nvSpPr>
        <p:spPr bwMode="auto">
          <a:xfrm>
            <a:off x="1730242" y="1686010"/>
            <a:ext cx="9481328"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mj-lt"/>
                <a:ea typeface="ＭＳ Ｐゴシック" panose="020B0600070205080204" pitchFamily="34" charset="-128"/>
                <a:cs typeface="+mj-cs"/>
              </a:defRPr>
            </a:lvl1pPr>
            <a:lvl2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2pPr>
            <a:lvl3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3pPr>
            <a:lvl4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4pPr>
            <a:lvl5pPr algn="l" rtl="0" eaLnBrk="0" fontAlgn="base" hangingPunct="0">
              <a:spcBef>
                <a:spcPct val="0"/>
              </a:spcBef>
              <a:spcAft>
                <a:spcPct val="0"/>
              </a:spcAft>
              <a:defRPr sz="3600" b="1">
                <a:solidFill>
                  <a:schemeClr val="tx2"/>
                </a:solidFill>
                <a:effectLst>
                  <a:outerShdw blurRad="38100" dist="38100" dir="2700000" algn="tl">
                    <a:srgbClr val="000000"/>
                  </a:outerShdw>
                </a:effectLst>
                <a:latin typeface="NPSRawlinsonOT" pitchFamily="-65" charset="0"/>
                <a:ea typeface="ＭＳ Ｐゴシック" panose="020B0600070205080204" pitchFamily="34" charset="-128"/>
              </a:defRPr>
            </a:lvl5pPr>
            <a:lvl6pPr marL="457215"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6pPr>
            <a:lvl7pPr marL="914431"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7pPr>
            <a:lvl8pPr marL="1371646"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8pPr>
            <a:lvl9pPr marL="1828862" algn="l" rtl="0" fontAlgn="base">
              <a:spcBef>
                <a:spcPct val="0"/>
              </a:spcBef>
              <a:spcAft>
                <a:spcPct val="0"/>
              </a:spcAft>
              <a:defRPr sz="3600" b="1">
                <a:solidFill>
                  <a:schemeClr val="tx2"/>
                </a:solidFill>
                <a:effectLst>
                  <a:outerShdw blurRad="38100" dist="38100" dir="2700000" algn="tl">
                    <a:srgbClr val="000000"/>
                  </a:outerShdw>
                </a:effectLst>
                <a:latin typeface="NPSRawlinsonOT" pitchFamily="-65" charset="0"/>
              </a:defRPr>
            </a:lvl9pPr>
          </a:lstStyle>
          <a:p>
            <a:pPr eaLnBrk="1" hangingPunct="1">
              <a:defRPr/>
            </a:pPr>
            <a:r>
              <a:rPr lang="en-US" altLang="en-US" kern="0" dirty="0" err="1">
                <a:latin typeface="Times New Roman" panose="02020603050405020304" pitchFamily="18" charset="0"/>
                <a:cs typeface="Times New Roman" panose="02020603050405020304" pitchFamily="18" charset="0"/>
              </a:rPr>
              <a:t>Estudio</a:t>
            </a:r>
            <a:r>
              <a:rPr lang="en-US" altLang="en-US" kern="0" dirty="0">
                <a:latin typeface="Times New Roman" panose="02020603050405020304" pitchFamily="18" charset="0"/>
                <a:cs typeface="Times New Roman" panose="02020603050405020304" pitchFamily="18" charset="0"/>
              </a:rPr>
              <a:t> Pike – </a:t>
            </a:r>
            <a:r>
              <a:rPr lang="en-US" altLang="en-US" kern="0" dirty="0" err="1">
                <a:latin typeface="Times New Roman" panose="02020603050405020304" pitchFamily="18" charset="0"/>
                <a:cs typeface="Times New Roman" panose="02020603050405020304" pitchFamily="18" charset="0"/>
              </a:rPr>
              <a:t>página</a:t>
            </a:r>
            <a:r>
              <a:rPr lang="en-US" altLang="en-US" kern="0" dirty="0">
                <a:latin typeface="Times New Roman" panose="02020603050405020304" pitchFamily="18" charset="0"/>
                <a:cs typeface="Times New Roman" panose="02020603050405020304" pitchFamily="18" charset="0"/>
              </a:rPr>
              <a:t> web</a:t>
            </a:r>
            <a:br>
              <a:rPr lang="en-US" altLang="en-US" kern="0" dirty="0">
                <a:latin typeface="Times New Roman" panose="02020603050405020304" pitchFamily="18" charset="0"/>
                <a:cs typeface="Times New Roman" panose="02020603050405020304" pitchFamily="18" charset="0"/>
              </a:rPr>
            </a:br>
            <a:endParaRPr lang="en-US" altLang="en-US" kern="0"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CB8D12DC-2832-426A-8147-07BBDC20D3A1}"/>
              </a:ext>
            </a:extLst>
          </p:cNvPr>
          <p:cNvSpPr txBox="1"/>
          <p:nvPr/>
        </p:nvSpPr>
        <p:spPr>
          <a:xfrm>
            <a:off x="3160889" y="4324895"/>
            <a:ext cx="5870222" cy="461665"/>
          </a:xfrm>
          <a:prstGeom prst="rect">
            <a:avLst/>
          </a:prstGeom>
          <a:noFill/>
        </p:spPr>
        <p:txBody>
          <a:bodyPr wrap="square" rtlCol="0">
            <a:spAutoFit/>
          </a:bodyPr>
          <a:lstStyle/>
          <a:p>
            <a:pPr algn="ctr"/>
            <a:r>
              <a:rPr lang="en-US" sz="2400" dirty="0">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www.tinyurl.com/ynxdsfrn</a:t>
            </a:r>
            <a:endParaRPr lang="en-US" sz="2400" dirty="0">
              <a:latin typeface="Arial" panose="020B0604020202020204" pitchFamily="34" charset="0"/>
              <a:cs typeface="Arial" panose="020B0604020202020204" pitchFamily="34" charset="0"/>
            </a:endParaRPr>
          </a:p>
        </p:txBody>
      </p:sp>
      <p:sp>
        <p:nvSpPr>
          <p:cNvPr id="11" name="Oval 10">
            <a:extLst>
              <a:ext uri="{FF2B5EF4-FFF2-40B4-BE49-F238E27FC236}">
                <a16:creationId xmlns:a16="http://schemas.microsoft.com/office/drawing/2014/main" id="{557CF480-7495-4219-8614-87B98C7235D5}"/>
              </a:ext>
              <a:ext uri="{C183D7F6-B498-43B3-948B-1728B52AA6E4}">
                <adec:decorative xmlns:adec="http://schemas.microsoft.com/office/drawing/2017/decorative" val="1"/>
              </a:ext>
            </a:extLst>
          </p:cNvPr>
          <p:cNvSpPr/>
          <p:nvPr/>
        </p:nvSpPr>
        <p:spPr bwMode="auto">
          <a:xfrm>
            <a:off x="3435117" y="4228026"/>
            <a:ext cx="5321766" cy="650151"/>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latin typeface="Garamond" pitchFamily="-65" charset="0"/>
            </a:endParaRPr>
          </a:p>
        </p:txBody>
      </p:sp>
    </p:spTree>
    <p:extLst>
      <p:ext uri="{BB962C8B-B14F-4D97-AF65-F5344CB8AC3E}">
        <p14:creationId xmlns:p14="http://schemas.microsoft.com/office/powerpoint/2010/main" val="37451315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3600" y="342900"/>
            <a:ext cx="10464800" cy="685800"/>
          </a:xfrm>
        </p:spPr>
        <p:txBody>
          <a:bodyPr/>
          <a:lstStyle/>
          <a:p>
            <a:br>
              <a:rPr lang="en-US" sz="3500" dirty="0">
                <a:latin typeface="Times New Roman" panose="02020603050405020304" pitchFamily="18" charset="0"/>
                <a:cs typeface="Times New Roman" panose="02020603050405020304" pitchFamily="18" charset="0"/>
              </a:rPr>
            </a:br>
            <a:br>
              <a:rPr lang="en-US" sz="3500" dirty="0">
                <a:latin typeface="Times New Roman" panose="02020603050405020304" pitchFamily="18" charset="0"/>
                <a:cs typeface="Times New Roman" panose="02020603050405020304" pitchFamily="18" charset="0"/>
              </a:rPr>
            </a:br>
            <a:br>
              <a:rPr lang="en-US" sz="3500" dirty="0">
                <a:latin typeface="Times New Roman" panose="02020603050405020304" pitchFamily="18" charset="0"/>
                <a:ea typeface="ＭＳ Ｐゴシック"/>
                <a:cs typeface="Times New Roman" panose="02020603050405020304" pitchFamily="18" charset="0"/>
              </a:rPr>
            </a:br>
            <a:r>
              <a:rPr lang="en-US" sz="3500" dirty="0">
                <a:latin typeface="Times New Roman" panose="02020603050405020304" pitchFamily="18" charset="0"/>
                <a:ea typeface="ＭＳ Ｐゴシック"/>
                <a:cs typeface="Times New Roman" panose="02020603050405020304" pitchFamily="18" charset="0"/>
              </a:rPr>
              <a:t>¿Por </a:t>
            </a:r>
            <a:r>
              <a:rPr lang="en-US" sz="3500" dirty="0" err="1">
                <a:latin typeface="Times New Roman" panose="02020603050405020304" pitchFamily="18" charset="0"/>
                <a:ea typeface="ＭＳ Ｐゴシック"/>
                <a:cs typeface="Times New Roman" panose="02020603050405020304" pitchFamily="18" charset="0"/>
              </a:rPr>
              <a:t>qué</a:t>
            </a:r>
            <a:r>
              <a:rPr lang="en-US" sz="3500" dirty="0">
                <a:latin typeface="Times New Roman" panose="02020603050405020304" pitchFamily="18" charset="0"/>
                <a:ea typeface="ＭＳ Ｐゴシック"/>
                <a:cs typeface="Times New Roman" panose="02020603050405020304" pitchFamily="18" charset="0"/>
              </a:rPr>
              <a:t> </a:t>
            </a:r>
            <a:r>
              <a:rPr lang="en-US" sz="3500" dirty="0" err="1">
                <a:latin typeface="Times New Roman" panose="02020603050405020304" pitchFamily="18" charset="0"/>
                <a:ea typeface="ＭＳ Ｐゴシック"/>
                <a:cs typeface="Times New Roman" panose="02020603050405020304" pitchFamily="18" charset="0"/>
              </a:rPr>
              <a:t>estamos</a:t>
            </a:r>
            <a:r>
              <a:rPr lang="en-US" sz="3500" dirty="0">
                <a:latin typeface="Times New Roman" panose="02020603050405020304" pitchFamily="18" charset="0"/>
                <a:ea typeface="ＭＳ Ｐゴシック"/>
                <a:cs typeface="Times New Roman" panose="02020603050405020304" pitchFamily="18" charset="0"/>
              </a:rPr>
              <a:t> </a:t>
            </a:r>
            <a:r>
              <a:rPr lang="en-US" sz="3500" dirty="0" err="1">
                <a:latin typeface="Times New Roman" panose="02020603050405020304" pitchFamily="18" charset="0"/>
                <a:ea typeface="ＭＳ Ｐゴシック"/>
                <a:cs typeface="Times New Roman" panose="02020603050405020304" pitchFamily="18" charset="0"/>
              </a:rPr>
              <a:t>aquí</a:t>
            </a:r>
            <a:r>
              <a:rPr lang="en-US" sz="3500" dirty="0">
                <a:latin typeface="Times New Roman" panose="02020603050405020304" pitchFamily="18" charset="0"/>
                <a:ea typeface="ＭＳ Ｐゴシック"/>
                <a:cs typeface="Times New Roman" panose="02020603050405020304" pitchFamily="18" charset="0"/>
              </a:rPr>
              <a:t>?: La Ley de 2019 (P.L. 116-9) </a:t>
            </a:r>
            <a:r>
              <a:rPr lang="en-US" sz="3500" dirty="0" err="1">
                <a:latin typeface="Times New Roman" panose="02020603050405020304" pitchFamily="18" charset="0"/>
                <a:ea typeface="ＭＳ Ｐゴシック"/>
                <a:cs typeface="Times New Roman" panose="02020603050405020304" pitchFamily="18" charset="0"/>
              </a:rPr>
              <a:t>sobre</a:t>
            </a:r>
            <a:r>
              <a:rPr lang="en-US" sz="3500" dirty="0">
                <a:latin typeface="Times New Roman" panose="02020603050405020304" pitchFamily="18" charset="0"/>
                <a:ea typeface="ＭＳ Ｐゴシック"/>
                <a:cs typeface="Times New Roman" panose="02020603050405020304" pitchFamily="18" charset="0"/>
              </a:rPr>
              <a:t> el </a:t>
            </a:r>
            <a:r>
              <a:rPr lang="en-US" sz="3500" dirty="0" err="1">
                <a:latin typeface="Times New Roman" panose="02020603050405020304" pitchFamily="18" charset="0"/>
                <a:ea typeface="ＭＳ Ｐゴシック"/>
                <a:cs typeface="Times New Roman" panose="02020603050405020304" pitchFamily="18" charset="0"/>
              </a:rPr>
              <a:t>Estudio</a:t>
            </a:r>
            <a:r>
              <a:rPr lang="en-US" sz="3500" dirty="0">
                <a:latin typeface="Times New Roman" panose="02020603050405020304" pitchFamily="18" charset="0"/>
                <a:ea typeface="ＭＳ Ｐゴシック"/>
                <a:cs typeface="Times New Roman" panose="02020603050405020304" pitchFamily="18" charset="0"/>
              </a:rPr>
              <a:t> del </a:t>
            </a:r>
            <a:r>
              <a:rPr lang="en-US" sz="3500" dirty="0" err="1">
                <a:latin typeface="Times New Roman" panose="02020603050405020304" pitchFamily="18" charset="0"/>
                <a:ea typeface="ＭＳ Ｐゴシック"/>
                <a:cs typeface="Times New Roman" panose="02020603050405020304" pitchFamily="18" charset="0"/>
              </a:rPr>
              <a:t>Sendero</a:t>
            </a:r>
            <a:r>
              <a:rPr lang="en-US" sz="3500" dirty="0">
                <a:latin typeface="Times New Roman" panose="02020603050405020304" pitchFamily="18" charset="0"/>
                <a:ea typeface="ＭＳ Ｐゴシック"/>
                <a:cs typeface="Times New Roman" panose="02020603050405020304" pitchFamily="18" charset="0"/>
              </a:rPr>
              <a:t> Nacional </a:t>
            </a:r>
            <a:r>
              <a:rPr lang="en-US" sz="3500" dirty="0" err="1">
                <a:latin typeface="Times New Roman" panose="02020603050405020304" pitchFamily="18" charset="0"/>
                <a:ea typeface="ＭＳ Ｐゴシック"/>
                <a:cs typeface="Times New Roman" panose="02020603050405020304" pitchFamily="18" charset="0"/>
              </a:rPr>
              <a:t>Histórico</a:t>
            </a:r>
            <a:r>
              <a:rPr lang="en-US" sz="3500" dirty="0">
                <a:latin typeface="Times New Roman" panose="02020603050405020304" pitchFamily="18" charset="0"/>
                <a:ea typeface="ＭＳ Ｐゴシック"/>
                <a:cs typeface="Times New Roman" panose="02020603050405020304" pitchFamily="18" charset="0"/>
              </a:rPr>
              <a:t> Pike</a:t>
            </a:r>
            <a:br>
              <a:rPr lang="en-US" sz="3500" dirty="0">
                <a:latin typeface="Times New Roman" panose="02020603050405020304" pitchFamily="18" charset="0"/>
                <a:cs typeface="Times New Roman" panose="02020603050405020304" pitchFamily="18" charset="0"/>
              </a:rPr>
            </a:br>
            <a:endParaRPr lang="en-US" sz="35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63600" y="1889778"/>
            <a:ext cx="10464800" cy="4968222"/>
          </a:xfrm>
        </p:spPr>
        <p:txBody>
          <a:bodyPr/>
          <a:lstStyle/>
          <a:p>
            <a:pPr>
              <a:buFont typeface="Arial" panose="020B0604020202020204" pitchFamily="34" charset="0"/>
              <a:buChar char="•"/>
            </a:pPr>
            <a:r>
              <a:rPr lang="es-CO" sz="2400" dirty="0">
                <a:latin typeface="Arial" panose="020B0604020202020204" pitchFamily="34" charset="0"/>
                <a:ea typeface="ＭＳ Ｐゴシック"/>
                <a:cs typeface="Arial" panose="020B0604020202020204" pitchFamily="34" charset="0"/>
              </a:rPr>
              <a:t>Se enmendó la Ley del Sistema Nacional de Senderos.</a:t>
            </a:r>
          </a:p>
          <a:p>
            <a:pPr marL="0" indent="0">
              <a:buNone/>
            </a:pPr>
            <a:endParaRPr lang="es-CO" sz="2400" dirty="0">
              <a:latin typeface="Arial" panose="020B0604020202020204" pitchFamily="34" charset="0"/>
              <a:ea typeface="ＭＳ Ｐゴシック"/>
              <a:cs typeface="Arial" panose="020B0604020202020204" pitchFamily="34" charset="0"/>
            </a:endParaRPr>
          </a:p>
          <a:p>
            <a:pPr marL="342900" indent="-342900">
              <a:buFont typeface="Arial" charset="0"/>
              <a:buChar char="•"/>
            </a:pPr>
            <a:r>
              <a:rPr lang="es-CO" sz="2400" dirty="0">
                <a:latin typeface="Arial" panose="020B0604020202020204" pitchFamily="34" charset="0"/>
                <a:ea typeface="ＭＳ Ｐゴシック"/>
                <a:cs typeface="Arial" panose="020B0604020202020204" pitchFamily="34" charset="0"/>
              </a:rPr>
              <a:t>La entidad designada por el Secretario del Interior, en este caso, el Servicio de Parques Nacionales evaluará la ruta tomada por el teniente </a:t>
            </a:r>
            <a:r>
              <a:rPr lang="es-CO" sz="2400" dirty="0" err="1">
                <a:latin typeface="Arial" panose="020B0604020202020204" pitchFamily="34" charset="0"/>
                <a:ea typeface="ＭＳ Ｐゴシック"/>
                <a:cs typeface="Arial" panose="020B0604020202020204" pitchFamily="34" charset="0"/>
              </a:rPr>
              <a:t>Zebulon</a:t>
            </a:r>
            <a:r>
              <a:rPr lang="es-CO" sz="2400" dirty="0">
                <a:latin typeface="Arial" panose="020B0604020202020204" pitchFamily="34" charset="0"/>
                <a:ea typeface="ＭＳ Ｐゴシック"/>
                <a:cs typeface="Arial" panose="020B0604020202020204" pitchFamily="34" charset="0"/>
              </a:rPr>
              <a:t> Pike en 1806-07, para una posible adición al Sistema Nacional de Senderos.</a:t>
            </a:r>
          </a:p>
          <a:p>
            <a:pPr marL="342900" indent="-342900">
              <a:buFont typeface="Arial" charset="0"/>
              <a:buChar char="•"/>
            </a:pPr>
            <a:endParaRPr lang="es-CO" dirty="0">
              <a:latin typeface="Arial" panose="020B0604020202020204" pitchFamily="34" charset="0"/>
              <a:cs typeface="Arial" panose="020B0604020202020204" pitchFamily="34" charset="0"/>
            </a:endParaRPr>
          </a:p>
          <a:p>
            <a:pPr marL="342900" indent="-342900">
              <a:buFont typeface="Arial" charset="0"/>
              <a:buChar char="•"/>
            </a:pPr>
            <a:r>
              <a:rPr lang="es-CO" sz="2400" dirty="0">
                <a:latin typeface="Arial" panose="020B0604020202020204" pitchFamily="34" charset="0"/>
                <a:ea typeface="ＭＳ Ｐゴシック"/>
                <a:cs typeface="Arial" panose="020B0604020202020204" pitchFamily="34" charset="0"/>
              </a:rPr>
              <a:t>El sendero comienza cerca de St. Louis, Misuri y atraviesa Misuri, Kansas, Nebraska, Colorado y Nuevo México. Pasa por tres estados en el norte de México, luego reaparece en Texas y termina en el noroccidente de Luisiana; incluye 4184km (2600 millas) en los EE. UU. (y 1000 millas en el norte de México).</a:t>
            </a:r>
          </a:p>
          <a:p>
            <a:pPr marL="342900" indent="-342900">
              <a:buFont typeface="Arial" charset="0"/>
              <a:buChar char="•"/>
            </a:pPr>
            <a:endParaRPr lang="en-US" dirty="0"/>
          </a:p>
          <a:p>
            <a:pPr marL="0" indent="0">
              <a:buNone/>
            </a:pPr>
            <a:endParaRPr lang="en-US" dirty="0"/>
          </a:p>
        </p:txBody>
      </p:sp>
    </p:spTree>
    <p:extLst>
      <p:ext uri="{BB962C8B-B14F-4D97-AF65-F5344CB8AC3E}">
        <p14:creationId xmlns:p14="http://schemas.microsoft.com/office/powerpoint/2010/main" val="11814157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Rectangle 6">
            <a:extLst>
              <a:ext uri="{FF2B5EF4-FFF2-40B4-BE49-F238E27FC236}">
                <a16:creationId xmlns:a16="http://schemas.microsoft.com/office/drawing/2014/main" id="{776EB36F-7C7F-4B45-950A-9D2778031AEC}"/>
              </a:ext>
            </a:extLst>
          </p:cNvPr>
          <p:cNvSpPr>
            <a:spLocks noGrp="1" noRot="1" noChangeArrowheads="1"/>
          </p:cNvSpPr>
          <p:nvPr>
            <p:ph type="title"/>
          </p:nvPr>
        </p:nvSpPr>
        <p:spPr/>
        <p:txBody>
          <a:bodyPr/>
          <a:lstStyle/>
          <a:p>
            <a:pPr eaLnBrk="1" hangingPunct="1">
              <a:defRPr/>
            </a:pPr>
            <a:r>
              <a:rPr lang="en-US" altLang="en-US" dirty="0">
                <a:latin typeface="Times New Roman" panose="02020603050405020304" pitchFamily="18" charset="0"/>
                <a:cs typeface="Times New Roman" panose="02020603050405020304" pitchFamily="18" charset="0"/>
              </a:rPr>
              <a:t>¿</a:t>
            </a:r>
            <a:r>
              <a:rPr lang="en-US" altLang="en-US" dirty="0" err="1">
                <a:latin typeface="Times New Roman" panose="02020603050405020304" pitchFamily="18" charset="0"/>
                <a:cs typeface="Times New Roman" panose="02020603050405020304" pitchFamily="18" charset="0"/>
              </a:rPr>
              <a:t>Qué</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es</a:t>
            </a:r>
            <a:r>
              <a:rPr lang="en-US" altLang="en-US" dirty="0">
                <a:latin typeface="Times New Roman" panose="02020603050405020304" pitchFamily="18" charset="0"/>
                <a:cs typeface="Times New Roman" panose="02020603050405020304" pitchFamily="18" charset="0"/>
              </a:rPr>
              <a:t> un </a:t>
            </a:r>
            <a:r>
              <a:rPr lang="en-US" altLang="en-US" dirty="0" err="1">
                <a:latin typeface="Times New Roman" panose="02020603050405020304" pitchFamily="18" charset="0"/>
                <a:cs typeface="Times New Roman" panose="02020603050405020304" pitchFamily="18" charset="0"/>
              </a:rPr>
              <a:t>sendero</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histórico</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nacional</a:t>
            </a:r>
            <a:r>
              <a:rPr lang="en-US" altLang="en-US" dirty="0">
                <a:latin typeface="Times New Roman" panose="02020603050405020304" pitchFamily="18" charset="0"/>
                <a:cs typeface="Times New Roman" panose="02020603050405020304" pitchFamily="18" charset="0"/>
              </a:rPr>
              <a:t>?</a:t>
            </a:r>
          </a:p>
        </p:txBody>
      </p:sp>
      <p:sp>
        <p:nvSpPr>
          <p:cNvPr id="69639" name="Rectangle 7">
            <a:extLst>
              <a:ext uri="{FF2B5EF4-FFF2-40B4-BE49-F238E27FC236}">
                <a16:creationId xmlns:a16="http://schemas.microsoft.com/office/drawing/2014/main" id="{38FA0476-6F04-4236-A615-273846BE6F9D}"/>
              </a:ext>
            </a:extLst>
          </p:cNvPr>
          <p:cNvSpPr>
            <a:spLocks noGrp="1" noChangeArrowheads="1"/>
          </p:cNvSpPr>
          <p:nvPr>
            <p:ph type="body" idx="1"/>
          </p:nvPr>
        </p:nvSpPr>
        <p:spPr>
          <a:xfrm>
            <a:off x="676036" y="1289901"/>
            <a:ext cx="10119097" cy="4572000"/>
          </a:xfrm>
        </p:spPr>
        <p:txBody>
          <a:bodyPr/>
          <a:lstStyle/>
          <a:p>
            <a:pPr marL="0" indent="0" eaLnBrk="1" hangingPunct="1">
              <a:buNone/>
              <a:defRPr/>
            </a:pPr>
            <a:endParaRPr lang="es-ES" sz="2000" b="1" dirty="0">
              <a:effectLst>
                <a:outerShdw blurRad="38100" dist="38100" dir="2700000" algn="tl">
                  <a:srgbClr val="000000">
                    <a:alpha val="43137"/>
                  </a:srgbClr>
                </a:outerShdw>
              </a:effectLst>
              <a:latin typeface="Frutiger LT Std 45 Light" panose="020B0402020204020204" pitchFamily="34" charset="0"/>
            </a:endParaRPr>
          </a:p>
          <a:p>
            <a:pPr marL="742950" lvl="1" indent="-285750" eaLnBrk="1" hangingPunct="1">
              <a:buClr>
                <a:schemeClr val="tx1"/>
              </a:buClr>
              <a:buSzPct val="100000"/>
              <a:buFont typeface="Arial" panose="020B0604020202020204" pitchFamily="34" charset="0"/>
              <a:buChar char="•"/>
              <a:defRPr/>
            </a:pPr>
            <a:r>
              <a:rPr lang="es-ES" sz="2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Parte del Sistema Nacional de Senderos, creado por la Ley de 1968 (P.L. 90-543) del Sistema de Senderos Nacionales. El sistema está compuesto principalmente de senderos históricos y paisajísticos nacionales.</a:t>
            </a:r>
          </a:p>
          <a:p>
            <a:pPr marL="457200" lvl="1" indent="0" eaLnBrk="1" hangingPunct="1">
              <a:buClr>
                <a:schemeClr val="tx1"/>
              </a:buClr>
              <a:buSzPct val="100000"/>
              <a:buNone/>
              <a:defRPr/>
            </a:pPr>
            <a:endParaRPr lang="es-ES" sz="2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742950" lvl="1" indent="-285750" eaLnBrk="1" hangingPunct="1">
              <a:buClr>
                <a:schemeClr val="tx1"/>
              </a:buClr>
              <a:buSzPct val="100000"/>
              <a:buFont typeface="Arial" panose="020B0604020202020204" pitchFamily="34" charset="0"/>
              <a:buChar char="•"/>
              <a:defRPr/>
            </a:pPr>
            <a:r>
              <a:rPr lang="es-ES" sz="2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Los Senderos Históricos Nacionales son caminos de larga distancia que conmemoran rutas de viaje del pasado, las cuales se consideran históricamente importantes para los Estados Unidos.</a:t>
            </a:r>
          </a:p>
          <a:p>
            <a:pPr marL="742950" lvl="1" indent="-285750" eaLnBrk="1" hangingPunct="1">
              <a:buClr>
                <a:schemeClr val="tx1"/>
              </a:buClr>
              <a:buSzPct val="100000"/>
              <a:buFont typeface="Arial" panose="020B0604020202020204" pitchFamily="34" charset="0"/>
              <a:buChar char="•"/>
              <a:defRPr/>
            </a:pPr>
            <a:endParaRPr lang="es-ES" sz="2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742950" lvl="1" indent="-285750" eaLnBrk="1" hangingPunct="1">
              <a:buClr>
                <a:schemeClr val="tx1"/>
              </a:buClr>
              <a:buSzPct val="100000"/>
              <a:buFont typeface="Arial" panose="020B0604020202020204" pitchFamily="34" charset="0"/>
              <a:buChar char="•"/>
              <a:defRPr/>
            </a:pPr>
            <a:r>
              <a:rPr lang="es-ES" sz="2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Establecidos tanto por su valor recreativo como educativo.</a:t>
            </a:r>
          </a:p>
          <a:p>
            <a:pPr marL="742950" lvl="1" indent="-285750" eaLnBrk="1" hangingPunct="1">
              <a:buClr>
                <a:schemeClr val="tx1"/>
              </a:buClr>
              <a:buSzPct val="100000"/>
              <a:buFont typeface="Arial" panose="020B0604020202020204" pitchFamily="34" charset="0"/>
              <a:buChar char="•"/>
              <a:defRPr/>
            </a:pPr>
            <a:endParaRPr lang="es-ES" sz="2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742950" lvl="1" indent="-285750" eaLnBrk="1" hangingPunct="1">
              <a:buClr>
                <a:schemeClr val="tx1"/>
              </a:buClr>
              <a:buSzPct val="100000"/>
              <a:buFont typeface="Arial" panose="020B0604020202020204" pitchFamily="34" charset="0"/>
              <a:buChar char="•"/>
              <a:defRPr/>
            </a:pPr>
            <a:r>
              <a:rPr lang="es-ES" sz="2000" dirty="0">
                <a:effectLst>
                  <a:outerShdw blurRad="38100" dist="38100" dir="2700000" algn="tl">
                    <a:srgbClr val="000000">
                      <a:alpha val="43137"/>
                    </a:srgbClr>
                  </a:outerShdw>
                </a:effectLst>
                <a:latin typeface="Arial" panose="020B0604020202020204" pitchFamily="34" charset="0"/>
                <a:ea typeface="ＭＳ Ｐゴシック"/>
                <a:cs typeface="Arial" panose="020B0604020202020204" pitchFamily="34" charset="0"/>
              </a:rPr>
              <a:t>Hasta la fecha, el Congreso ha establecido 19 Senderos Históricos Nacionales (piense en los Senderos Históricos Nacionales Lewis y Clark, Santa Fe, Oregón, California, Juan Bautista de </a:t>
            </a:r>
            <a:r>
              <a:rPr lang="es-ES" sz="2000" dirty="0" err="1">
                <a:effectLst>
                  <a:outerShdw blurRad="38100" dist="38100" dir="2700000" algn="tl">
                    <a:srgbClr val="000000">
                      <a:alpha val="43137"/>
                    </a:srgbClr>
                  </a:outerShdw>
                </a:effectLst>
                <a:latin typeface="Arial" panose="020B0604020202020204" pitchFamily="34" charset="0"/>
                <a:ea typeface="ＭＳ Ｐゴシック"/>
                <a:cs typeface="Arial" panose="020B0604020202020204" pitchFamily="34" charset="0"/>
              </a:rPr>
              <a:t>Anza</a:t>
            </a:r>
            <a:r>
              <a:rPr lang="es-ES" sz="2000" dirty="0">
                <a:effectLst>
                  <a:outerShdw blurRad="38100" dist="38100" dir="2700000" algn="tl">
                    <a:srgbClr val="000000">
                      <a:alpha val="43137"/>
                    </a:srgbClr>
                  </a:outerShdw>
                </a:effectLst>
                <a:latin typeface="Arial" panose="020B0604020202020204" pitchFamily="34" charset="0"/>
                <a:ea typeface="ＭＳ Ｐゴシック"/>
                <a:cs typeface="Arial" panose="020B0604020202020204" pitchFamily="34" charset="0"/>
              </a:rPr>
              <a:t>, Sendero de </a:t>
            </a:r>
            <a:r>
              <a:rPr lang="en-US" sz="2000" dirty="0">
                <a:effectLst>
                  <a:outerShdw blurRad="38100" dist="38100" dir="2700000" algn="tl">
                    <a:srgbClr val="000000">
                      <a:alpha val="43137"/>
                    </a:srgbClr>
                  </a:outerShdw>
                </a:effectLst>
                <a:latin typeface="Arial" panose="020B0604020202020204" pitchFamily="34" charset="0"/>
                <a:ea typeface="ＭＳ Ｐゴシック"/>
                <a:cs typeface="Arial" panose="020B0604020202020204" pitchFamily="34" charset="0"/>
              </a:rPr>
              <a:t>Lágrimas</a:t>
            </a:r>
            <a:r>
              <a:rPr lang="es-ES" sz="2000" dirty="0">
                <a:effectLst>
                  <a:outerShdw blurRad="38100" dist="38100" dir="2700000" algn="tl">
                    <a:srgbClr val="000000">
                      <a:alpha val="43137"/>
                    </a:srgbClr>
                  </a:outerShdw>
                </a:effectLst>
                <a:latin typeface="Arial" panose="020B0604020202020204" pitchFamily="34" charset="0"/>
                <a:ea typeface="ＭＳ Ｐゴシック"/>
                <a:cs typeface="Arial" panose="020B0604020202020204" pitchFamily="34" charset="0"/>
              </a:rPr>
              <a:t>, y de Selma a Montgomery).</a:t>
            </a:r>
          </a:p>
          <a:p>
            <a:pPr marL="742950" lvl="1" indent="-285750" eaLnBrk="1" hangingPunct="1">
              <a:buClr>
                <a:schemeClr val="tx1"/>
              </a:buClr>
              <a:buSzPct val="100000"/>
              <a:buFont typeface="Arial" panose="020B0604020202020204" pitchFamily="34" charset="0"/>
              <a:buChar char="•"/>
              <a:defRPr/>
            </a:pPr>
            <a:endParaRPr lang="en-US" sz="2000" dirty="0">
              <a:effectLst>
                <a:outerShdw blurRad="38100" dist="38100" dir="2700000" algn="tl">
                  <a:srgbClr val="000000">
                    <a:alpha val="43137"/>
                  </a:srgbClr>
                </a:outerShdw>
              </a:effectLst>
              <a:latin typeface="Frutiger LT Std 45 Light"/>
              <a:ea typeface="ＭＳ Ｐゴシック"/>
            </a:endParaRPr>
          </a:p>
          <a:p>
            <a:pPr marL="742950" lvl="1" indent="-285750" eaLnBrk="1" hangingPunct="1">
              <a:buClr>
                <a:schemeClr val="tx1"/>
              </a:buClr>
              <a:buSzPct val="100000"/>
              <a:buFont typeface="Arial" panose="020B0604020202020204" pitchFamily="34" charset="0"/>
              <a:buChar char="•"/>
              <a:defRPr/>
            </a:pPr>
            <a:endParaRPr lang="en-US" sz="2000" dirty="0">
              <a:effectLst>
                <a:outerShdw blurRad="38100" dist="38100" dir="2700000" algn="tl">
                  <a:srgbClr val="000000">
                    <a:alpha val="43137"/>
                  </a:srgbClr>
                </a:outerShdw>
              </a:effectLst>
              <a:latin typeface="Frutiger LT Std 45 Light" panose="020B0402020204020204" pitchFamily="34" charset="0"/>
            </a:endParaRPr>
          </a:p>
        </p:txBody>
      </p:sp>
    </p:spTree>
    <p:extLst>
      <p:ext uri="{BB962C8B-B14F-4D97-AF65-F5344CB8AC3E}">
        <p14:creationId xmlns:p14="http://schemas.microsoft.com/office/powerpoint/2010/main" val="3225704039"/>
      </p:ext>
    </p:extLst>
  </p:cSld>
  <p:clrMapOvr>
    <a:masterClrMapping/>
  </p:clrMapOvr>
</p:sld>
</file>

<file path=ppt/theme/theme1.xml><?xml version="1.0" encoding="utf-8"?>
<a:theme xmlns:a="http://schemas.openxmlformats.org/drawingml/2006/main" name="Stream">
  <a:themeElements>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fontScheme name="Stream">
      <a:majorFont>
        <a:latin typeface="NPSRawlinsonOT"/>
        <a:ea typeface=""/>
        <a:cs typeface=""/>
      </a:majorFont>
      <a:minorFont>
        <a:latin typeface="Frutiger LT Std 55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Garamond" pitchFamily="-65"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Garamond" pitchFamily="-65" charset="0"/>
          </a:defRPr>
        </a:defPPr>
      </a:lstStyle>
    </a:lnDef>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8DC06AC9FECAC4F9976F69D9CBDE020" ma:contentTypeVersion="10" ma:contentTypeDescription="Create a new document." ma:contentTypeScope="" ma:versionID="31dd568c3698c9d3c7e62c9210fbe3ea">
  <xsd:schema xmlns:xsd="http://www.w3.org/2001/XMLSchema" xmlns:xs="http://www.w3.org/2001/XMLSchema" xmlns:p="http://schemas.microsoft.com/office/2006/metadata/properties" xmlns:ns2="43606db9-f13e-44cd-9da7-0f9db4e3c0af" xmlns:ns3="5375511c-f2ce-4a3d-9318-eade2f29f066" targetNamespace="http://schemas.microsoft.com/office/2006/metadata/properties" ma:root="true" ma:fieldsID="4774dddf3e189af36effeeeacffffa50" ns2:_="" ns3:_="">
    <xsd:import namespace="43606db9-f13e-44cd-9da7-0f9db4e3c0af"/>
    <xsd:import namespace="5375511c-f2ce-4a3d-9318-eade2f29f066"/>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606db9-f13e-44cd-9da7-0f9db4e3c0a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375511c-f2ce-4a3d-9318-eade2f29f066"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58B33C1-B408-42E1-B411-8231AE1C48C6}">
  <ds:schemaRefs>
    <ds:schemaRef ds:uri="http://www.w3.org/XML/1998/namespace"/>
    <ds:schemaRef ds:uri="http://purl.org/dc/terms/"/>
    <ds:schemaRef ds:uri="http://schemas.microsoft.com/office/infopath/2007/PartnerControls"/>
    <ds:schemaRef ds:uri="http://purl.org/dc/dcmitype/"/>
    <ds:schemaRef ds:uri="http://schemas.microsoft.com/office/2006/metadata/properties"/>
    <ds:schemaRef ds:uri="http://schemas.openxmlformats.org/package/2006/metadata/core-properties"/>
    <ds:schemaRef ds:uri="http://schemas.microsoft.com/office/2006/documentManagement/types"/>
    <ds:schemaRef ds:uri="http://purl.org/dc/elements/1.1/"/>
    <ds:schemaRef ds:uri="cd090d31-fefa-4a22-9549-1e5b39d96545"/>
    <ds:schemaRef ds:uri="292c868e-6514-44ed-917d-b7c03497c149"/>
  </ds:schemaRefs>
</ds:datastoreItem>
</file>

<file path=customXml/itemProps2.xml><?xml version="1.0" encoding="utf-8"?>
<ds:datastoreItem xmlns:ds="http://schemas.openxmlformats.org/officeDocument/2006/customXml" ds:itemID="{D865D96C-C6B5-4E9D-9E0D-70646C26E345}">
  <ds:schemaRefs>
    <ds:schemaRef ds:uri="http://schemas.microsoft.com/sharepoint/v3/contenttype/forms"/>
  </ds:schemaRefs>
</ds:datastoreItem>
</file>

<file path=customXml/itemProps3.xml><?xml version="1.0" encoding="utf-8"?>
<ds:datastoreItem xmlns:ds="http://schemas.openxmlformats.org/officeDocument/2006/customXml" ds:itemID="{631E4B5E-0D5F-4E0E-BCC9-0DA7869AB56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606db9-f13e-44cd-9da7-0f9db4e3c0af"/>
    <ds:schemaRef ds:uri="5375511c-f2ce-4a3d-9318-eade2f29f0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1582</TotalTime>
  <Words>11918</Words>
  <Application>Microsoft Office PowerPoint</Application>
  <PresentationFormat>Widescreen</PresentationFormat>
  <Paragraphs>1068</Paragraphs>
  <Slides>49</Slides>
  <Notes>49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49</vt:i4>
      </vt:variant>
    </vt:vector>
  </HeadingPairs>
  <TitlesOfParts>
    <vt:vector size="59" baseType="lpstr">
      <vt:lpstr>Arial</vt:lpstr>
      <vt:lpstr>Calibri</vt:lpstr>
      <vt:lpstr>Frutiger LT Std 45 Light</vt:lpstr>
      <vt:lpstr>Frutiger LT Std 55 Roman</vt:lpstr>
      <vt:lpstr>Garamond</vt:lpstr>
      <vt:lpstr>NPSRawlinsonOT</vt:lpstr>
      <vt:lpstr>Segoe UI</vt:lpstr>
      <vt:lpstr>Times New Roman</vt:lpstr>
      <vt:lpstr>Wingdings</vt:lpstr>
      <vt:lpstr>Stream</vt:lpstr>
      <vt:lpstr>Estudio de viabilidad del  Sendero Histórico Nacional Pike</vt:lpstr>
      <vt:lpstr>Notas de Zoom</vt:lpstr>
      <vt:lpstr>Notas de Zoom cont.</vt:lpstr>
      <vt:lpstr>Notas de Zoom cont. </vt:lpstr>
      <vt:lpstr>Estudio de viabilidad del  Sendero Histórico Nacional Pike </vt:lpstr>
      <vt:lpstr>Objetivos de la reunión</vt:lpstr>
      <vt:lpstr>  Formulario de registro para el estudio Pike</vt:lpstr>
      <vt:lpstr>   ¿Por qué estamos aquí?: La Ley de 2019 (P.L. 116-9) sobre el Estudio del Sendero Nacional Histórico Pike </vt:lpstr>
      <vt:lpstr>¿Qué es un sendero histórico nacional?</vt:lpstr>
      <vt:lpstr>¿Qué es un sendero histórico nacional? </vt:lpstr>
      <vt:lpstr>¿Qué es un estudio de viabilidad para senderos?</vt:lpstr>
      <vt:lpstr>¿Qué es el Sendero Pike y por qué debería importarnos?</vt:lpstr>
      <vt:lpstr>Contexto histórico: la compra de Luisiana</vt:lpstr>
      <vt:lpstr>El Imperio español en Norteamérica</vt:lpstr>
      <vt:lpstr>Territorios nativos americanos en la compra de Luisiana</vt:lpstr>
      <vt:lpstr>Exploraciones: la tierra y la gente en la compra de Luisiana </vt:lpstr>
      <vt:lpstr>Expedición del Teniente Zebulon Pike por el suroeste</vt:lpstr>
      <vt:lpstr>La ruta de Pike desde Ft. Belle Fontaine hasta la aldea de los Pawnee: diplomacia entre los Osage y los Pawnee </vt:lpstr>
      <vt:lpstr>La ruta de Pike desde la aldea de los Pawnee hasta el río Conejos: exploración de las nacientes del río Arkansas</vt:lpstr>
      <vt:lpstr>La ruta de Pike en la Norteamérca española: escoltado a través de Nuevo México y el norte de México</vt:lpstr>
      <vt:lpstr>La ruta de Pike a través del Texas español: regreso a EE. UU. y final de la ruta en Natchitones, Luisiana</vt:lpstr>
      <vt:lpstr>Detalles notables de la expedición de Pike</vt:lpstr>
      <vt:lpstr>Proceso del estudio de viabilidad del sendero</vt:lpstr>
      <vt:lpstr>Descripción general proceso del estudio  de viabilidad del sendero </vt:lpstr>
      <vt:lpstr>Pregunta 1 proceso del estudio de viabilidad del sendero  </vt:lpstr>
      <vt:lpstr>Continuación de la pregunta 1 proceso del estudio de viabilidad del sendero </vt:lpstr>
      <vt:lpstr>Criterios de la pregunta 1 proceso del estudio de viabilidad del sendero </vt:lpstr>
      <vt:lpstr>Criterio 1: establecimiento por uso histórico y significado histórico, como resultado de ese uso</vt:lpstr>
      <vt:lpstr>Criterio 2: importancia nacional en la historia estadounidense</vt:lpstr>
      <vt:lpstr>Criterio 3: potencial significativo para uso recreativo público e interés y apreciación históricos</vt:lpstr>
      <vt:lpstr>Pregunta 2 proceso del estudio de viabilidad del sendero        </vt:lpstr>
      <vt:lpstr>Posibles resultados del estudio</vt:lpstr>
      <vt:lpstr>Cronograma estimado del estudio</vt:lpstr>
      <vt:lpstr>Pregunta 3 proceso del estudio de viabilidad del sendero            </vt:lpstr>
      <vt:lpstr>Continuación de la pregunta 3 proceso del estudio de viabilidad del sendero </vt:lpstr>
      <vt:lpstr>Mapa de los Estados Unidos con la ruta preliminar de Pike representada como una línea discontinua negra</vt:lpstr>
      <vt:lpstr>Cont. pregunta 3 proceso del estudio de viabilidad del sendero </vt:lpstr>
      <vt:lpstr> Estudio de viabilidad del Sendero Histórico Nacional Pike  </vt:lpstr>
      <vt:lpstr>Queremos escuchar su opinión</vt:lpstr>
      <vt:lpstr>¿Cómo enviar los comentarios?</vt:lpstr>
      <vt:lpstr>¿Cómo enviar los comentarios a través de la página web del estudio?</vt:lpstr>
      <vt:lpstr>¿Cómo enviar los comentarios a través de la página web del estudio? </vt:lpstr>
      <vt:lpstr>¿Cómo enviar los comentarios a través de la página web del estudio?   </vt:lpstr>
      <vt:lpstr>¿Cómo enviar los comentarios a través de la página web del estudio?    </vt:lpstr>
      <vt:lpstr>Preguntas del estudio</vt:lpstr>
      <vt:lpstr>Preguntas del studio </vt:lpstr>
      <vt:lpstr>Preguntas del estudio (continuación)</vt:lpstr>
      <vt:lpstr>Estudio de viabilidad del Sendero Histórico Nacional Pike </vt:lpstr>
      <vt:lpstr>The Draft Route for the Pike National Historic Trail Feasibility Study  Mexico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Pike National Historic  Trail Feasibility Study</dc:title>
  <dc:creator>Mahr, Aaron P</dc:creator>
  <cp:lastModifiedBy>Urban, Lillis A</cp:lastModifiedBy>
  <cp:revision>127</cp:revision>
  <dcterms:created xsi:type="dcterms:W3CDTF">2021-04-14T20:02:15Z</dcterms:created>
  <dcterms:modified xsi:type="dcterms:W3CDTF">2021-06-03T17:51:27Z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0x010100D8DC06AC9FECAC4F9976F69D9CBDE020</vt:lpwstr>
  </property>
</Properties>
</file>