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60"/>
  </p:notesMasterIdLst>
  <p:sldIdLst>
    <p:sldId id="256" r:id="rId2"/>
    <p:sldId id="258" r:id="rId3"/>
    <p:sldId id="263" r:id="rId4"/>
    <p:sldId id="329" r:id="rId5"/>
    <p:sldId id="265" r:id="rId6"/>
    <p:sldId id="279" r:id="rId7"/>
    <p:sldId id="320" r:id="rId8"/>
    <p:sldId id="321" r:id="rId9"/>
    <p:sldId id="322" r:id="rId10"/>
    <p:sldId id="323" r:id="rId11"/>
    <p:sldId id="324" r:id="rId12"/>
    <p:sldId id="325" r:id="rId13"/>
    <p:sldId id="326" r:id="rId14"/>
    <p:sldId id="327" r:id="rId15"/>
    <p:sldId id="300" r:id="rId16"/>
    <p:sldId id="301" r:id="rId17"/>
    <p:sldId id="302" r:id="rId18"/>
    <p:sldId id="272" r:id="rId19"/>
    <p:sldId id="274" r:id="rId20"/>
    <p:sldId id="291" r:id="rId21"/>
    <p:sldId id="292" r:id="rId22"/>
    <p:sldId id="293" r:id="rId23"/>
    <p:sldId id="294" r:id="rId24"/>
    <p:sldId id="295" r:id="rId25"/>
    <p:sldId id="296" r:id="rId26"/>
    <p:sldId id="297" r:id="rId27"/>
    <p:sldId id="298" r:id="rId28"/>
    <p:sldId id="299" r:id="rId29"/>
    <p:sldId id="273" r:id="rId30"/>
    <p:sldId id="276" r:id="rId31"/>
    <p:sldId id="275" r:id="rId32"/>
    <p:sldId id="280" r:id="rId33"/>
    <p:sldId id="281" r:id="rId34"/>
    <p:sldId id="282" r:id="rId35"/>
    <p:sldId id="283" r:id="rId36"/>
    <p:sldId id="284" r:id="rId37"/>
    <p:sldId id="285" r:id="rId38"/>
    <p:sldId id="286" r:id="rId39"/>
    <p:sldId id="287" r:id="rId40"/>
    <p:sldId id="289" r:id="rId41"/>
    <p:sldId id="311" r:id="rId42"/>
    <p:sldId id="312" r:id="rId43"/>
    <p:sldId id="313" r:id="rId44"/>
    <p:sldId id="314" r:id="rId45"/>
    <p:sldId id="315" r:id="rId46"/>
    <p:sldId id="316" r:id="rId47"/>
    <p:sldId id="330" r:id="rId48"/>
    <p:sldId id="318" r:id="rId49"/>
    <p:sldId id="319" r:id="rId50"/>
    <p:sldId id="303" r:id="rId51"/>
    <p:sldId id="304" r:id="rId52"/>
    <p:sldId id="305" r:id="rId53"/>
    <p:sldId id="306" r:id="rId54"/>
    <p:sldId id="307" r:id="rId55"/>
    <p:sldId id="308" r:id="rId56"/>
    <p:sldId id="309" r:id="rId57"/>
    <p:sldId id="310" r:id="rId58"/>
    <p:sldId id="290" r:id="rId59"/>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FABFD30-3018-48DD-ABED-BED6174571F7}">
          <p14:sldIdLst>
            <p14:sldId id="256"/>
          </p14:sldIdLst>
        </p14:section>
        <p14:section name="Untitled Section" id="{B9EDAA1B-5B24-4CDE-A56E-F6B26BF6F03F}">
          <p14:sldIdLst>
            <p14:sldId id="258"/>
            <p14:sldId id="263"/>
            <p14:sldId id="329"/>
            <p14:sldId id="265"/>
            <p14:sldId id="279"/>
            <p14:sldId id="320"/>
            <p14:sldId id="321"/>
            <p14:sldId id="322"/>
            <p14:sldId id="323"/>
            <p14:sldId id="324"/>
            <p14:sldId id="325"/>
            <p14:sldId id="326"/>
            <p14:sldId id="327"/>
            <p14:sldId id="300"/>
            <p14:sldId id="301"/>
            <p14:sldId id="302"/>
            <p14:sldId id="272"/>
            <p14:sldId id="274"/>
            <p14:sldId id="291"/>
            <p14:sldId id="292"/>
            <p14:sldId id="293"/>
            <p14:sldId id="294"/>
            <p14:sldId id="295"/>
            <p14:sldId id="296"/>
            <p14:sldId id="297"/>
            <p14:sldId id="298"/>
            <p14:sldId id="299"/>
            <p14:sldId id="273"/>
            <p14:sldId id="276"/>
            <p14:sldId id="275"/>
            <p14:sldId id="280"/>
            <p14:sldId id="281"/>
            <p14:sldId id="282"/>
            <p14:sldId id="283"/>
            <p14:sldId id="284"/>
            <p14:sldId id="285"/>
            <p14:sldId id="286"/>
            <p14:sldId id="287"/>
            <p14:sldId id="289"/>
            <p14:sldId id="311"/>
            <p14:sldId id="312"/>
            <p14:sldId id="313"/>
            <p14:sldId id="314"/>
            <p14:sldId id="315"/>
            <p14:sldId id="316"/>
            <p14:sldId id="330"/>
            <p14:sldId id="318"/>
            <p14:sldId id="319"/>
            <p14:sldId id="303"/>
            <p14:sldId id="304"/>
            <p14:sldId id="305"/>
            <p14:sldId id="306"/>
            <p14:sldId id="307"/>
            <p14:sldId id="308"/>
            <p14:sldId id="309"/>
            <p14:sldId id="310"/>
            <p14:sldId id="29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0A8"/>
    <a:srgbClr val="002F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21" autoAdjust="0"/>
    <p:restoredTop sz="76772" autoAdjust="0"/>
  </p:normalViewPr>
  <p:slideViewPr>
    <p:cSldViewPr>
      <p:cViewPr varScale="1">
        <p:scale>
          <a:sx n="70" d="100"/>
          <a:sy n="70" d="100"/>
        </p:scale>
        <p:origin x="2088" y="2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452CA54-9FC1-40DF-ABDB-4E15D036CCEA}" type="datetimeFigureOut">
              <a:rPr lang="en-US" smtClean="0"/>
              <a:pPr/>
              <a:t>3/22/2019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FB8363C-EE93-44A5-A525-12BBBA7C0EFC}" type="slidenum">
              <a:rPr lang="en-US" smtClean="0"/>
              <a:pPr/>
              <a:t>‹#›</a:t>
            </a:fld>
            <a:endParaRPr lang="en-US"/>
          </a:p>
        </p:txBody>
      </p:sp>
    </p:spTree>
    <p:extLst>
      <p:ext uri="{BB962C8B-B14F-4D97-AF65-F5344CB8AC3E}">
        <p14:creationId xmlns:p14="http://schemas.microsoft.com/office/powerpoint/2010/main" val="2800011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1</a:t>
            </a:fld>
            <a:endParaRPr lang="en-US"/>
          </a:p>
        </p:txBody>
      </p:sp>
    </p:spTree>
    <p:extLst>
      <p:ext uri="{BB962C8B-B14F-4D97-AF65-F5344CB8AC3E}">
        <p14:creationId xmlns:p14="http://schemas.microsoft.com/office/powerpoint/2010/main" val="15235040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42062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18788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783324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72694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18</a:t>
            </a:fld>
            <a:endParaRPr lang="en-US"/>
          </a:p>
        </p:txBody>
      </p:sp>
    </p:spTree>
    <p:extLst>
      <p:ext uri="{BB962C8B-B14F-4D97-AF65-F5344CB8AC3E}">
        <p14:creationId xmlns:p14="http://schemas.microsoft.com/office/powerpoint/2010/main" val="851102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B8363C-EE93-44A5-A525-12BBBA7C0EFC}" type="slidenum">
              <a:rPr lang="en-US" smtClean="0"/>
              <a:pPr/>
              <a:t>19</a:t>
            </a:fld>
            <a:endParaRPr lang="en-US"/>
          </a:p>
        </p:txBody>
      </p:sp>
    </p:spTree>
    <p:extLst>
      <p:ext uri="{BB962C8B-B14F-4D97-AF65-F5344CB8AC3E}">
        <p14:creationId xmlns:p14="http://schemas.microsoft.com/office/powerpoint/2010/main" val="38768149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9FB8363C-EE93-44A5-A525-12BBBA7C0EFC}" type="slidenum">
              <a:rPr lang="en-US" smtClean="0"/>
              <a:pPr/>
              <a:t>29</a:t>
            </a:fld>
            <a:endParaRPr lang="en-US"/>
          </a:p>
        </p:txBody>
      </p:sp>
    </p:spTree>
    <p:extLst>
      <p:ext uri="{BB962C8B-B14F-4D97-AF65-F5344CB8AC3E}">
        <p14:creationId xmlns:p14="http://schemas.microsoft.com/office/powerpoint/2010/main" val="14374105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30</a:t>
            </a:fld>
            <a:endParaRPr lang="en-US"/>
          </a:p>
        </p:txBody>
      </p:sp>
    </p:spTree>
    <p:extLst>
      <p:ext uri="{BB962C8B-B14F-4D97-AF65-F5344CB8AC3E}">
        <p14:creationId xmlns:p14="http://schemas.microsoft.com/office/powerpoint/2010/main" val="25673128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31</a:t>
            </a:fld>
            <a:endParaRPr lang="en-US"/>
          </a:p>
        </p:txBody>
      </p:sp>
    </p:spTree>
    <p:extLst>
      <p:ext uri="{BB962C8B-B14F-4D97-AF65-F5344CB8AC3E}">
        <p14:creationId xmlns:p14="http://schemas.microsoft.com/office/powerpoint/2010/main" val="2158908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57645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B624F71A-D0DC-44BF-BBFA-CA40648038AD}"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919164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270160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055475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487029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814764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2B3D44-1BE5-42C6-B5DB-E5BDC546C72A}" type="slidenum">
              <a:rPr lang="en-US" smtClean="0"/>
              <a:t>41</a:t>
            </a:fld>
            <a:endParaRPr lang="en-US"/>
          </a:p>
        </p:txBody>
      </p:sp>
    </p:spTree>
    <p:extLst>
      <p:ext uri="{BB962C8B-B14F-4D97-AF65-F5344CB8AC3E}">
        <p14:creationId xmlns:p14="http://schemas.microsoft.com/office/powerpoint/2010/main" val="1914947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2B3D44-1BE5-42C6-B5DB-E5BDC546C72A}" type="slidenum">
              <a:rPr lang="en-US" smtClean="0"/>
              <a:t>42</a:t>
            </a:fld>
            <a:endParaRPr lang="en-US"/>
          </a:p>
        </p:txBody>
      </p:sp>
    </p:spTree>
    <p:extLst>
      <p:ext uri="{BB962C8B-B14F-4D97-AF65-F5344CB8AC3E}">
        <p14:creationId xmlns:p14="http://schemas.microsoft.com/office/powerpoint/2010/main" val="42635484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B8363C-EE93-44A5-A525-12BBBA7C0EFC}" type="slidenum">
              <a:rPr lang="en-US" smtClean="0"/>
              <a:pPr/>
              <a:t>43</a:t>
            </a:fld>
            <a:endParaRPr lang="en-US"/>
          </a:p>
        </p:txBody>
      </p:sp>
    </p:spTree>
    <p:extLst>
      <p:ext uri="{BB962C8B-B14F-4D97-AF65-F5344CB8AC3E}">
        <p14:creationId xmlns:p14="http://schemas.microsoft.com/office/powerpoint/2010/main" val="34601045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44</a:t>
            </a:fld>
            <a:endParaRPr lang="en-US"/>
          </a:p>
        </p:txBody>
      </p:sp>
    </p:spTree>
    <p:extLst>
      <p:ext uri="{BB962C8B-B14F-4D97-AF65-F5344CB8AC3E}">
        <p14:creationId xmlns:p14="http://schemas.microsoft.com/office/powerpoint/2010/main" val="2551610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2B3D44-1BE5-42C6-B5DB-E5BDC546C72A}" type="slidenum">
              <a:rPr lang="en-US" smtClean="0"/>
              <a:t>45</a:t>
            </a:fld>
            <a:endParaRPr lang="en-US"/>
          </a:p>
        </p:txBody>
      </p:sp>
    </p:spTree>
    <p:extLst>
      <p:ext uri="{BB962C8B-B14F-4D97-AF65-F5344CB8AC3E}">
        <p14:creationId xmlns:p14="http://schemas.microsoft.com/office/powerpoint/2010/main" val="1501241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3</a:t>
            </a:fld>
            <a:endParaRPr lang="en-US"/>
          </a:p>
        </p:txBody>
      </p:sp>
    </p:spTree>
    <p:extLst>
      <p:ext uri="{BB962C8B-B14F-4D97-AF65-F5344CB8AC3E}">
        <p14:creationId xmlns:p14="http://schemas.microsoft.com/office/powerpoint/2010/main" val="29785959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E32B3D44-1BE5-42C6-B5DB-E5BDC546C72A}" type="slidenum">
              <a:rPr lang="en-US" smtClean="0"/>
              <a:t>46</a:t>
            </a:fld>
            <a:endParaRPr lang="en-US"/>
          </a:p>
        </p:txBody>
      </p:sp>
    </p:spTree>
    <p:extLst>
      <p:ext uri="{BB962C8B-B14F-4D97-AF65-F5344CB8AC3E}">
        <p14:creationId xmlns:p14="http://schemas.microsoft.com/office/powerpoint/2010/main" val="34418825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2B3D44-1BE5-42C6-B5DB-E5BDC546C72A}" type="slidenum">
              <a:rPr lang="en-US" smtClean="0"/>
              <a:t>48</a:t>
            </a:fld>
            <a:endParaRPr lang="en-US"/>
          </a:p>
        </p:txBody>
      </p:sp>
    </p:spTree>
    <p:extLst>
      <p:ext uri="{BB962C8B-B14F-4D97-AF65-F5344CB8AC3E}">
        <p14:creationId xmlns:p14="http://schemas.microsoft.com/office/powerpoint/2010/main" val="8702767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2B3D44-1BE5-42C6-B5DB-E5BDC546C72A}" type="slidenum">
              <a:rPr lang="en-US" smtClean="0"/>
              <a:t>49</a:t>
            </a:fld>
            <a:endParaRPr lang="en-US"/>
          </a:p>
        </p:txBody>
      </p:sp>
    </p:spTree>
    <p:extLst>
      <p:ext uri="{BB962C8B-B14F-4D97-AF65-F5344CB8AC3E}">
        <p14:creationId xmlns:p14="http://schemas.microsoft.com/office/powerpoint/2010/main" val="25633325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B8363C-EE93-44A5-A525-12BBBA7C0EFC}" type="slidenum">
              <a:rPr lang="en-US" smtClean="0"/>
              <a:pPr/>
              <a:t>50</a:t>
            </a:fld>
            <a:endParaRPr lang="en-US"/>
          </a:p>
        </p:txBody>
      </p:sp>
    </p:spTree>
    <p:extLst>
      <p:ext uri="{BB962C8B-B14F-4D97-AF65-F5344CB8AC3E}">
        <p14:creationId xmlns:p14="http://schemas.microsoft.com/office/powerpoint/2010/main" val="30664074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51</a:t>
            </a:fld>
            <a:endParaRPr lang="en-US"/>
          </a:p>
        </p:txBody>
      </p:sp>
    </p:spTree>
    <p:extLst>
      <p:ext uri="{BB962C8B-B14F-4D97-AF65-F5344CB8AC3E}">
        <p14:creationId xmlns:p14="http://schemas.microsoft.com/office/powerpoint/2010/main" val="1298385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52</a:t>
            </a:fld>
            <a:endParaRPr lang="en-US"/>
          </a:p>
        </p:txBody>
      </p:sp>
    </p:spTree>
    <p:extLst>
      <p:ext uri="{BB962C8B-B14F-4D97-AF65-F5344CB8AC3E}">
        <p14:creationId xmlns:p14="http://schemas.microsoft.com/office/powerpoint/2010/main" val="17026781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53</a:t>
            </a:fld>
            <a:endParaRPr lang="en-US"/>
          </a:p>
        </p:txBody>
      </p:sp>
    </p:spTree>
    <p:extLst>
      <p:ext uri="{BB962C8B-B14F-4D97-AF65-F5344CB8AC3E}">
        <p14:creationId xmlns:p14="http://schemas.microsoft.com/office/powerpoint/2010/main" val="33581169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B8363C-EE93-44A5-A525-12BBBA7C0EFC}" type="slidenum">
              <a:rPr lang="en-US" smtClean="0"/>
              <a:pPr/>
              <a:t>54</a:t>
            </a:fld>
            <a:endParaRPr lang="en-US"/>
          </a:p>
        </p:txBody>
      </p:sp>
    </p:spTree>
    <p:extLst>
      <p:ext uri="{BB962C8B-B14F-4D97-AF65-F5344CB8AC3E}">
        <p14:creationId xmlns:p14="http://schemas.microsoft.com/office/powerpoint/2010/main" val="29410836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FB8363C-EE93-44A5-A525-12BBBA7C0EFC}" type="slidenum">
              <a:rPr lang="en-US" smtClean="0"/>
              <a:pPr/>
              <a:t>55</a:t>
            </a:fld>
            <a:endParaRPr lang="en-US"/>
          </a:p>
        </p:txBody>
      </p:sp>
    </p:spTree>
    <p:extLst>
      <p:ext uri="{BB962C8B-B14F-4D97-AF65-F5344CB8AC3E}">
        <p14:creationId xmlns:p14="http://schemas.microsoft.com/office/powerpoint/2010/main" val="11335152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56</a:t>
            </a:fld>
            <a:endParaRPr lang="en-US"/>
          </a:p>
        </p:txBody>
      </p:sp>
    </p:spTree>
    <p:extLst>
      <p:ext uri="{BB962C8B-B14F-4D97-AF65-F5344CB8AC3E}">
        <p14:creationId xmlns:p14="http://schemas.microsoft.com/office/powerpoint/2010/main" val="580038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4</a:t>
            </a:fld>
            <a:endParaRPr lang="en-US"/>
          </a:p>
        </p:txBody>
      </p:sp>
    </p:spTree>
    <p:extLst>
      <p:ext uri="{BB962C8B-B14F-4D97-AF65-F5344CB8AC3E}">
        <p14:creationId xmlns:p14="http://schemas.microsoft.com/office/powerpoint/2010/main" val="18274042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57</a:t>
            </a:fld>
            <a:endParaRPr lang="en-US"/>
          </a:p>
        </p:txBody>
      </p:sp>
    </p:spTree>
    <p:extLst>
      <p:ext uri="{BB962C8B-B14F-4D97-AF65-F5344CB8AC3E}">
        <p14:creationId xmlns:p14="http://schemas.microsoft.com/office/powerpoint/2010/main" val="42483559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EEC16AC-8332-4A86-97AF-468ED117749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17025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B8363C-EE93-44A5-A525-12BBBA7C0EFC}" type="slidenum">
              <a:rPr lang="en-US" smtClean="0"/>
              <a:pPr/>
              <a:t>5</a:t>
            </a:fld>
            <a:endParaRPr lang="en-US"/>
          </a:p>
        </p:txBody>
      </p:sp>
    </p:spTree>
    <p:extLst>
      <p:ext uri="{BB962C8B-B14F-4D97-AF65-F5344CB8AC3E}">
        <p14:creationId xmlns:p14="http://schemas.microsoft.com/office/powerpoint/2010/main" val="2675262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34870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81356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40465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FB8363C-EE93-44A5-A525-12BBBA7C0EF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88789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3/22/2019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917532431"/>
      </p:ext>
    </p:extLst>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3/22/2019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441252238"/>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1652702154"/>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58C418-D23E-419F-BBA2-8F0B98EEA8BE}" type="slidenum">
              <a:rPr lang="en-US" smtClean="0"/>
              <a:pPr/>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188217253"/>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3/22/2019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3672792352"/>
      </p:ext>
    </p:extLst>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3/22/2019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3064300071"/>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3/22/2019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2863901114"/>
      </p:ext>
    </p:extLst>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22955841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3/22/2019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28141707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E258C418-D23E-419F-BBA2-8F0B98EEA8BE}" type="slidenum">
              <a:rPr lang="en-US" smtClean="0"/>
              <a:pPr/>
              <a:t>‹#›</a:t>
            </a:fld>
            <a:endParaRPr lang="en-US"/>
          </a:p>
        </p:txBody>
      </p:sp>
      <p:pic>
        <p:nvPicPr>
          <p:cNvPr id="5" name="Picture 4" descr="images.jpg"/>
          <p:cNvPicPr>
            <a:picLocks noChangeAspect="1"/>
          </p:cNvPicPr>
          <p:nvPr userDrawn="1"/>
        </p:nvPicPr>
        <p:blipFill>
          <a:blip r:embed="rId2" cstate="print"/>
          <a:srcRect l="28333" t="72222" r="5833" b="4444"/>
          <a:stretch>
            <a:fillRect/>
          </a:stretch>
        </p:blipFill>
        <p:spPr>
          <a:xfrm>
            <a:off x="3603170" y="5029200"/>
            <a:ext cx="5159830" cy="1371600"/>
          </a:xfrm>
          <a:prstGeom prst="rect">
            <a:avLst/>
          </a:prstGeom>
        </p:spPr>
      </p:pic>
      <p:sp>
        <p:nvSpPr>
          <p:cNvPr id="8" name="Rectangle 7"/>
          <p:cNvSpPr/>
          <p:nvPr userDrawn="1"/>
        </p:nvSpPr>
        <p:spPr>
          <a:xfrm>
            <a:off x="0" y="0"/>
            <a:ext cx="91440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DEQLogo.jpg"/>
          <p:cNvPicPr>
            <a:picLocks noChangeAspect="1"/>
          </p:cNvPicPr>
          <p:nvPr userDrawn="1"/>
        </p:nvPicPr>
        <p:blipFill>
          <a:blip r:embed="rId3" cstate="print"/>
          <a:stretch>
            <a:fillRect/>
          </a:stretch>
        </p:blipFill>
        <p:spPr>
          <a:xfrm>
            <a:off x="228600" y="228600"/>
            <a:ext cx="2277900" cy="990600"/>
          </a:xfrm>
          <a:prstGeom prst="rect">
            <a:avLst/>
          </a:prstGeom>
          <a:solidFill>
            <a:schemeClr val="bg1"/>
          </a:solidFill>
          <a:ln>
            <a:solidFill>
              <a:schemeClr val="bg1"/>
            </a:solidFill>
          </a:ln>
        </p:spPr>
      </p:pic>
    </p:spTree>
    <p:extLst>
      <p:ext uri="{BB962C8B-B14F-4D97-AF65-F5344CB8AC3E}">
        <p14:creationId xmlns:p14="http://schemas.microsoft.com/office/powerpoint/2010/main" val="1847710973"/>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dirty="0"/>
          </a:p>
        </p:txBody>
      </p:sp>
      <p:sp>
        <p:nvSpPr>
          <p:cNvPr id="8" name="Slide Number Placeholder 7"/>
          <p:cNvSpPr>
            <a:spLocks noGrp="1"/>
          </p:cNvSpPr>
          <p:nvPr>
            <p:ph type="sldNum" sz="quarter" idx="10"/>
          </p:nvPr>
        </p:nvSpPr>
        <p:spPr/>
        <p:txBody>
          <a:bodyPr/>
          <a:lstStyle/>
          <a:p>
            <a:fld id="{E258C418-D23E-419F-BBA2-8F0B98EEA8B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3/22/2019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24882582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038600"/>
            <a:ext cx="7772400" cy="1362075"/>
          </a:xfrm>
        </p:spPr>
        <p:txBody>
          <a:bodyPr anchor="t"/>
          <a:lstStyle>
            <a:lvl1pPr algn="l">
              <a:defRPr sz="4000" b="1" cap="all"/>
            </a:lvl1pPr>
          </a:lstStyle>
          <a:p>
            <a:r>
              <a:rPr lang="en-US" smtClean="0"/>
              <a:t>Click to edit Master title style</a:t>
            </a:r>
            <a:endParaRPr lang="en-US"/>
          </a:p>
        </p:txBody>
      </p:sp>
      <p:sp>
        <p:nvSpPr>
          <p:cNvPr id="6" name="Slide Number Placeholder 5"/>
          <p:cNvSpPr>
            <a:spLocks noGrp="1"/>
          </p:cNvSpPr>
          <p:nvPr>
            <p:ph type="sldNum" sz="quarter" idx="12"/>
          </p:nvPr>
        </p:nvSpPr>
        <p:spPr/>
        <p:txBody>
          <a:bodyPr/>
          <a:lstStyle/>
          <a:p>
            <a:fld id="{E258C418-D23E-419F-BBA2-8F0B98EEA8BE}" type="slidenum">
              <a:rPr lang="en-US" smtClean="0"/>
              <a:pPr/>
              <a:t>‹#›</a:t>
            </a:fld>
            <a:endParaRPr lang="en-US"/>
          </a:p>
        </p:txBody>
      </p:sp>
      <p:pic>
        <p:nvPicPr>
          <p:cNvPr id="7" name="Picture 6"/>
          <p:cNvPicPr/>
          <p:nvPr userDrawn="1"/>
        </p:nvPicPr>
        <p:blipFill>
          <a:blip r:embed="rId2" cstate="print">
            <a:extLst>
              <a:ext uri="{28A0092B-C50C-407E-A947-70E740481C1C}">
                <a14:useLocalDpi xmlns:a14="http://schemas.microsoft.com/office/drawing/2010/main" val="0"/>
              </a:ext>
            </a:extLst>
          </a:blip>
          <a:srcRect l="82900"/>
          <a:stretch>
            <a:fillRect/>
          </a:stretch>
        </p:blipFill>
        <p:spPr>
          <a:xfrm>
            <a:off x="7543800" y="-152400"/>
            <a:ext cx="1449932" cy="9906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3/22/2019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176370591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3/22/2019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1899119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3/22/2019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1584293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3/22/2019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1221786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3/22/2019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2028645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3/22/2019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791528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3/22/2019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58C418-D23E-419F-BBA2-8F0B98EEA8BE}" type="slidenum">
              <a:rPr lang="en-US" smtClean="0"/>
              <a:pPr/>
              <a:t>‹#›</a:t>
            </a:fld>
            <a:endParaRPr lang="en-US"/>
          </a:p>
        </p:txBody>
      </p:sp>
    </p:spTree>
    <p:extLst>
      <p:ext uri="{BB962C8B-B14F-4D97-AF65-F5344CB8AC3E}">
        <p14:creationId xmlns:p14="http://schemas.microsoft.com/office/powerpoint/2010/main" val="2281918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3/22/2019</a:t>
            </a:fld>
            <a:endParaRPr lang="en-US" dirty="0"/>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E258C418-D23E-419F-BBA2-8F0B98EEA8BE}" type="slidenum">
              <a:rPr lang="en-US" smtClean="0"/>
              <a:pPr/>
              <a:t>‹#›</a:t>
            </a:fld>
            <a:endParaRPr lang="en-US"/>
          </a:p>
        </p:txBody>
      </p:sp>
    </p:spTree>
    <p:extLst>
      <p:ext uri="{BB962C8B-B14F-4D97-AF65-F5344CB8AC3E}">
        <p14:creationId xmlns:p14="http://schemas.microsoft.com/office/powerpoint/2010/main" val="1943495019"/>
      </p:ext>
    </p:extLst>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50" r:id="rId19"/>
    <p:sldLayoutId id="2147483651" r:id="rId20"/>
  </p:sldLayoutIdLst>
  <p:hf hdr="0"/>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hyperlink" Target="https://apps.deq.virginia.gov/BMP/" TargetMode="External"/><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130425"/>
            <a:ext cx="8229600" cy="1470025"/>
          </a:xfrm>
        </p:spPr>
        <p:txBody>
          <a:bodyPr/>
          <a:lstStyle/>
          <a:p>
            <a:pPr algn="ctr"/>
            <a:r>
              <a:rPr lang="en-US" dirty="0" smtClean="0"/>
              <a:t>MS4 General Permit Training  </a:t>
            </a:r>
            <a:r>
              <a:rPr lang="en-US" sz="3200" dirty="0" smtClean="0"/>
              <a:t>2018-2023 </a:t>
            </a:r>
            <a:endParaRPr lang="en-US" dirty="0"/>
          </a:p>
        </p:txBody>
      </p:sp>
      <p:sp>
        <p:nvSpPr>
          <p:cNvPr id="3" name="Subtitle 2"/>
          <p:cNvSpPr>
            <a:spLocks noGrp="1"/>
          </p:cNvSpPr>
          <p:nvPr>
            <p:ph type="subTitle" idx="4294967295"/>
          </p:nvPr>
        </p:nvSpPr>
        <p:spPr>
          <a:xfrm>
            <a:off x="914401" y="3600450"/>
            <a:ext cx="6852030" cy="514350"/>
          </a:xfrm>
        </p:spPr>
        <p:txBody>
          <a:bodyPr>
            <a:normAutofit/>
          </a:bodyPr>
          <a:lstStyle/>
          <a:p>
            <a:pPr algn="ctr">
              <a:buNone/>
            </a:pPr>
            <a:r>
              <a:rPr lang="en-US" sz="2400" dirty="0" smtClean="0"/>
              <a:t>March</a:t>
            </a:r>
            <a:r>
              <a:rPr lang="en-US" sz="2400" dirty="0" smtClean="0"/>
              <a:t> 22, 2019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600" dirty="0" smtClean="0"/>
              <a:t>Part I.E.3 – MCM 3. Illicit discharge and detection, p. 2</a:t>
            </a:r>
            <a:endParaRPr lang="en-US" sz="3600" dirty="0"/>
          </a:p>
        </p:txBody>
      </p:sp>
      <p:sp>
        <p:nvSpPr>
          <p:cNvPr id="2" name="Content Placeholder 1"/>
          <p:cNvSpPr>
            <a:spLocks noGrp="1"/>
          </p:cNvSpPr>
          <p:nvPr>
            <p:ph idx="1"/>
          </p:nvPr>
        </p:nvSpPr>
        <p:spPr>
          <a:xfrm>
            <a:off x="304800" y="2052925"/>
            <a:ext cx="8382000" cy="4195481"/>
          </a:xfrm>
        </p:spPr>
        <p:txBody>
          <a:bodyPr>
            <a:normAutofit lnSpcReduction="10000"/>
          </a:bodyPr>
          <a:lstStyle/>
          <a:p>
            <a:r>
              <a:rPr lang="en-US" dirty="0" smtClean="0"/>
              <a:t>The permittee is required to develop and maintain an accurate MS4 information table which is specified in Part I.E.3.a.(2) and includes a list of items to provide in the table including the predominant land use for each outfall discharging to an impaired water</a:t>
            </a:r>
          </a:p>
          <a:p>
            <a:r>
              <a:rPr lang="en-US" dirty="0" smtClean="0"/>
              <a:t>Dry weather field screening protocols was changed to include: </a:t>
            </a:r>
          </a:p>
          <a:p>
            <a:pPr lvl="1"/>
            <a:r>
              <a:rPr lang="en-US" dirty="0" smtClean="0"/>
              <a:t>If total number of MS4 outfalls is equal to or less than 50, a schedule to screen all outfalls annually</a:t>
            </a:r>
          </a:p>
          <a:p>
            <a:pPr lvl="1"/>
            <a:r>
              <a:rPr lang="en-US" dirty="0" smtClean="0"/>
              <a:t>If total number of MS4 outfalls is greater than 50, a schedule to screen a minimum of 50 outfalls annually such that no more than 50% are screen in the previous 12-month period.  The 50% criteria does not apply if all outfalls have been screened in previous three years.  Part I.E.3.c.(2) (b) and (c).</a:t>
            </a:r>
          </a:p>
          <a:p>
            <a:endParaRPr lang="en-US" dirty="0" smtClean="0"/>
          </a:p>
        </p:txBody>
      </p:sp>
      <p:sp>
        <p:nvSpPr>
          <p:cNvPr id="4" name="Slide Number Placeholder 3"/>
          <p:cNvSpPr>
            <a:spLocks noGrp="1"/>
          </p:cNvSpPr>
          <p:nvPr>
            <p:ph type="sldNum" sz="quarter" idx="12"/>
          </p:nvPr>
        </p:nvSpPr>
        <p:spPr>
          <a:xfrm>
            <a:off x="7010400" y="6356350"/>
            <a:ext cx="21336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258C418-D23E-419F-BBA2-8F0B98EEA8BE}" type="slidenum">
              <a:rPr kumimoji="0" lang="en-US"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10</a:t>
            </a:fld>
            <a:endParaRPr kumimoji="0" lang="en-US" sz="2801"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861205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8229600" cy="1295400"/>
          </a:xfrm>
        </p:spPr>
        <p:txBody>
          <a:bodyPr>
            <a:noAutofit/>
          </a:bodyPr>
          <a:lstStyle/>
          <a:p>
            <a:r>
              <a:rPr lang="en-US" sz="3600" dirty="0" smtClean="0"/>
              <a:t>Part I.E.4 – MCM 4. Construction </a:t>
            </a:r>
            <a:br>
              <a:rPr lang="en-US" sz="3600" dirty="0" smtClean="0"/>
            </a:br>
            <a:r>
              <a:rPr lang="en-US" sz="3600" dirty="0" smtClean="0"/>
              <a:t>site </a:t>
            </a:r>
            <a:r>
              <a:rPr lang="en-US" sz="3600" dirty="0" err="1" smtClean="0"/>
              <a:t>stormwater</a:t>
            </a:r>
            <a:r>
              <a:rPr lang="en-US" sz="3600" dirty="0" smtClean="0"/>
              <a:t> runoff control</a:t>
            </a:r>
            <a:endParaRPr lang="en-US" sz="3600" dirty="0"/>
          </a:p>
        </p:txBody>
      </p:sp>
      <p:sp>
        <p:nvSpPr>
          <p:cNvPr id="2" name="Content Placeholder 1"/>
          <p:cNvSpPr>
            <a:spLocks noGrp="1"/>
          </p:cNvSpPr>
          <p:nvPr>
            <p:ph idx="1"/>
          </p:nvPr>
        </p:nvSpPr>
        <p:spPr>
          <a:xfrm>
            <a:off x="457200" y="1752600"/>
            <a:ext cx="8229600" cy="4419600"/>
          </a:xfrm>
        </p:spPr>
        <p:txBody>
          <a:bodyPr>
            <a:normAutofit/>
          </a:bodyPr>
          <a:lstStyle/>
          <a:p>
            <a:r>
              <a:rPr lang="en-US" dirty="0" smtClean="0"/>
              <a:t>Changes in this section include the delineation of the requirements for a Virginia Erosion and Sediment Control Program (VESCP) for the following classification of permittees:</a:t>
            </a:r>
          </a:p>
          <a:p>
            <a:pPr lvl="1"/>
            <a:r>
              <a:rPr lang="en-US" dirty="0" smtClean="0"/>
              <a:t>For a permittee that is a city, county, or town that has adopted a  VESCP program;</a:t>
            </a:r>
          </a:p>
          <a:p>
            <a:pPr lvl="1"/>
            <a:r>
              <a:rPr lang="en-US" dirty="0" smtClean="0"/>
              <a:t>for a town that has not adopted a VESCP program but relies on implementation of the program by the surrounding county;</a:t>
            </a:r>
          </a:p>
          <a:p>
            <a:pPr lvl="1"/>
            <a:r>
              <a:rPr lang="en-US" dirty="0" smtClean="0"/>
              <a:t>For a state agency that has developed Annual Standards and Specifications; and </a:t>
            </a:r>
          </a:p>
          <a:p>
            <a:pPr lvl="1"/>
            <a:r>
              <a:rPr lang="en-US" dirty="0" smtClean="0"/>
              <a:t>For a state agency that has not developed a program for Annual Standards and Specifications</a:t>
            </a:r>
          </a:p>
          <a:p>
            <a:pPr lvl="1"/>
            <a:r>
              <a:rPr lang="en-US" dirty="0"/>
              <a:t>For a subdivision of a local government such as a school board or other local government body</a:t>
            </a:r>
          </a:p>
          <a:p>
            <a:pPr lvl="1"/>
            <a:endParaRPr lang="en-US" dirty="0" smtClean="0"/>
          </a:p>
        </p:txBody>
      </p:sp>
      <p:sp>
        <p:nvSpPr>
          <p:cNvPr id="4" name="Slide Number Placeholder 3"/>
          <p:cNvSpPr>
            <a:spLocks noGrp="1"/>
          </p:cNvSpPr>
          <p:nvPr>
            <p:ph type="sldNum" sz="quarter" idx="12"/>
          </p:nvPr>
        </p:nvSpPr>
        <p:spPr>
          <a:xfrm>
            <a:off x="7010400" y="6356350"/>
            <a:ext cx="21336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258C418-D23E-419F-BBA2-8F0B98EEA8BE}" type="slidenum">
              <a:rPr kumimoji="0" lang="en-US"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11</a:t>
            </a:fld>
            <a:endParaRPr kumimoji="0" lang="en-US"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3192660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752600"/>
          </a:xfrm>
        </p:spPr>
        <p:txBody>
          <a:bodyPr>
            <a:noAutofit/>
          </a:bodyPr>
          <a:lstStyle/>
          <a:p>
            <a:r>
              <a:rPr lang="en-US" sz="2800" dirty="0" smtClean="0"/>
              <a:t>Part I.E.5 – MCM 5. </a:t>
            </a:r>
            <a:br>
              <a:rPr lang="en-US" sz="2800" dirty="0" smtClean="0"/>
            </a:br>
            <a:r>
              <a:rPr lang="en-US" sz="2800" dirty="0" smtClean="0"/>
              <a:t>Post-construction </a:t>
            </a:r>
            <a:r>
              <a:rPr lang="en-US" sz="2800" dirty="0" err="1" smtClean="0"/>
              <a:t>stormwater</a:t>
            </a:r>
            <a:r>
              <a:rPr lang="en-US" sz="2800" dirty="0" smtClean="0"/>
              <a:t> management for new development and development on prior developed lands</a:t>
            </a:r>
            <a:endParaRPr lang="en-US" sz="2800" dirty="0"/>
          </a:p>
        </p:txBody>
      </p:sp>
      <p:sp>
        <p:nvSpPr>
          <p:cNvPr id="2" name="Content Placeholder 1"/>
          <p:cNvSpPr>
            <a:spLocks noGrp="1"/>
          </p:cNvSpPr>
          <p:nvPr>
            <p:ph idx="1"/>
          </p:nvPr>
        </p:nvSpPr>
        <p:spPr>
          <a:xfrm>
            <a:off x="228600" y="1905001"/>
            <a:ext cx="8458200" cy="4816474"/>
          </a:xfrm>
        </p:spPr>
        <p:txBody>
          <a:bodyPr>
            <a:normAutofit/>
          </a:bodyPr>
          <a:lstStyle/>
          <a:p>
            <a:r>
              <a:rPr lang="en-US" dirty="0"/>
              <a:t>Changes in this section include the delineation of the requirements for a Virginia </a:t>
            </a:r>
            <a:r>
              <a:rPr lang="en-US" dirty="0" err="1" smtClean="0"/>
              <a:t>Stormwater</a:t>
            </a:r>
            <a:r>
              <a:rPr lang="en-US" dirty="0" smtClean="0"/>
              <a:t> Management </a:t>
            </a:r>
            <a:r>
              <a:rPr lang="en-US" dirty="0"/>
              <a:t>Program </a:t>
            </a:r>
            <a:r>
              <a:rPr lang="en-US" dirty="0" smtClean="0"/>
              <a:t>(VSMP</a:t>
            </a:r>
            <a:r>
              <a:rPr lang="en-US" dirty="0"/>
              <a:t>) for the following classification of permittees:</a:t>
            </a:r>
          </a:p>
          <a:p>
            <a:pPr lvl="1"/>
            <a:r>
              <a:rPr lang="en-US" dirty="0"/>
              <a:t>For a permittee that is a city, county, or town that has adopted a  </a:t>
            </a:r>
            <a:r>
              <a:rPr lang="en-US" dirty="0" err="1"/>
              <a:t>a</a:t>
            </a:r>
            <a:r>
              <a:rPr lang="en-US" dirty="0"/>
              <a:t> </a:t>
            </a:r>
            <a:r>
              <a:rPr lang="en-US" dirty="0" smtClean="0"/>
              <a:t>VSMP </a:t>
            </a:r>
            <a:r>
              <a:rPr lang="en-US" dirty="0"/>
              <a:t>program;</a:t>
            </a:r>
          </a:p>
          <a:p>
            <a:pPr lvl="1"/>
            <a:r>
              <a:rPr lang="en-US" dirty="0"/>
              <a:t>for a town that has not adopted a </a:t>
            </a:r>
            <a:r>
              <a:rPr lang="en-US" dirty="0" smtClean="0"/>
              <a:t>VSMP </a:t>
            </a:r>
            <a:r>
              <a:rPr lang="en-US" dirty="0"/>
              <a:t>program but relies on implementation of the program by the surrounding county;</a:t>
            </a:r>
          </a:p>
          <a:p>
            <a:pPr lvl="1"/>
            <a:r>
              <a:rPr lang="en-US" dirty="0"/>
              <a:t>For a state agency that has developed Annual Standards and Specifications; </a:t>
            </a:r>
          </a:p>
          <a:p>
            <a:pPr lvl="1"/>
            <a:r>
              <a:rPr lang="en-US" dirty="0"/>
              <a:t>For a state agency that has not developed a program for Annual Standards and </a:t>
            </a:r>
            <a:r>
              <a:rPr lang="en-US" dirty="0" smtClean="0"/>
              <a:t>Specifications; and</a:t>
            </a:r>
          </a:p>
          <a:p>
            <a:pPr lvl="1"/>
            <a:r>
              <a:rPr lang="en-US" dirty="0" smtClean="0"/>
              <a:t>For a subdivision of a local government such as a school board or other local government body</a:t>
            </a:r>
          </a:p>
          <a:p>
            <a:endParaRPr lang="en-US" dirty="0"/>
          </a:p>
          <a:p>
            <a:endParaRPr lang="en-US" dirty="0"/>
          </a:p>
          <a:p>
            <a:endParaRPr lang="en-US" sz="2400" dirty="0" smtClean="0"/>
          </a:p>
        </p:txBody>
      </p:sp>
      <p:sp>
        <p:nvSpPr>
          <p:cNvPr id="4" name="Slide Number Placeholder 3"/>
          <p:cNvSpPr>
            <a:spLocks noGrp="1"/>
          </p:cNvSpPr>
          <p:nvPr>
            <p:ph type="sldNum" sz="quarter" idx="12"/>
          </p:nvPr>
        </p:nvSpPr>
        <p:spPr>
          <a:xfrm>
            <a:off x="7010400" y="6356350"/>
            <a:ext cx="21336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258C418-D23E-419F-BBA2-8F0B98EEA8BE}" type="slidenum">
              <a:rPr kumimoji="0" lang="en-US"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12</a:t>
            </a:fld>
            <a:endParaRPr kumimoji="0" lang="en-US"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90362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752600"/>
          </a:xfrm>
        </p:spPr>
        <p:txBody>
          <a:bodyPr>
            <a:noAutofit/>
          </a:bodyPr>
          <a:lstStyle/>
          <a:p>
            <a:r>
              <a:rPr lang="en-US" sz="2800" dirty="0" smtClean="0"/>
              <a:t>Part I.E.5 – MCM 5. </a:t>
            </a:r>
            <a:r>
              <a:rPr lang="en-US" sz="2800" dirty="0" smtClean="0"/>
              <a:t>Post-construction </a:t>
            </a:r>
            <a:r>
              <a:rPr lang="en-US" sz="2800" dirty="0" err="1" smtClean="0"/>
              <a:t>stormwater</a:t>
            </a:r>
            <a:r>
              <a:rPr lang="en-US" sz="2800" dirty="0" smtClean="0"/>
              <a:t> management for new development and development on prior developed lands, p. 2.</a:t>
            </a:r>
            <a:endParaRPr lang="en-US" sz="2800" dirty="0"/>
          </a:p>
        </p:txBody>
      </p:sp>
      <p:sp>
        <p:nvSpPr>
          <p:cNvPr id="2" name="Content Placeholder 1"/>
          <p:cNvSpPr>
            <a:spLocks noGrp="1"/>
          </p:cNvSpPr>
          <p:nvPr>
            <p:ph idx="1"/>
          </p:nvPr>
        </p:nvSpPr>
        <p:spPr>
          <a:xfrm>
            <a:off x="228600" y="1905001"/>
            <a:ext cx="8458200" cy="4816474"/>
          </a:xfrm>
        </p:spPr>
        <p:txBody>
          <a:bodyPr>
            <a:normAutofit fontScale="85000" lnSpcReduction="10000"/>
          </a:bodyPr>
          <a:lstStyle/>
          <a:p>
            <a:r>
              <a:rPr lang="en-US" dirty="0" smtClean="0"/>
              <a:t>Requirements for inspection and maintenance programs for </a:t>
            </a:r>
            <a:r>
              <a:rPr lang="en-US" dirty="0" err="1" smtClean="0"/>
              <a:t>stormwater</a:t>
            </a:r>
            <a:r>
              <a:rPr lang="en-US" dirty="0" smtClean="0"/>
              <a:t> management facilities owned or operated by the permittee that discharge to the MS4 are detailed in Part I.E.5.b and include as follows:</a:t>
            </a:r>
          </a:p>
          <a:p>
            <a:pPr lvl="1"/>
            <a:r>
              <a:rPr lang="en-US" dirty="0" smtClean="0"/>
              <a:t>The permittee shall inspect </a:t>
            </a:r>
            <a:r>
              <a:rPr lang="en-US" dirty="0" err="1" smtClean="0"/>
              <a:t>stormwater</a:t>
            </a:r>
            <a:r>
              <a:rPr lang="en-US" dirty="0" smtClean="0"/>
              <a:t> management facilities owned or operated by the permittee no less than once per year.  The permittee may choose to implement an alternative schedule, but not less than once per five years.</a:t>
            </a:r>
          </a:p>
          <a:p>
            <a:pPr lvl="1"/>
            <a:r>
              <a:rPr lang="en-US" dirty="0" smtClean="0"/>
              <a:t>An inspection frequency of no less than once per five years for all privately owned facilities</a:t>
            </a:r>
          </a:p>
          <a:p>
            <a:r>
              <a:rPr lang="en-US" dirty="0" smtClean="0"/>
              <a:t>They must maintain an electronic database or spreadsheet of all know permittee-owned or operated </a:t>
            </a:r>
            <a:r>
              <a:rPr lang="en-US" dirty="0" err="1" smtClean="0"/>
              <a:t>stormwater</a:t>
            </a:r>
            <a:r>
              <a:rPr lang="en-US" dirty="0" smtClean="0"/>
              <a:t> management facilities that discharge to the MS4.  This must be updated no later than 30 days after new facility brought online or BMP implemented.  Please see Part I.E.5.e.</a:t>
            </a:r>
          </a:p>
          <a:p>
            <a:r>
              <a:rPr lang="en-US" dirty="0" smtClean="0"/>
              <a:t>Electronic reporting for SWM Facilities:</a:t>
            </a:r>
          </a:p>
          <a:p>
            <a:pPr lvl="1"/>
            <a:r>
              <a:rPr lang="en-US" dirty="0" smtClean="0"/>
              <a:t>For projects installed after July 1, 2014 for projects according DEQ Construction </a:t>
            </a:r>
            <a:r>
              <a:rPr lang="en-US" dirty="0" err="1" smtClean="0"/>
              <a:t>Stormwater</a:t>
            </a:r>
            <a:r>
              <a:rPr lang="en-US" dirty="0" smtClean="0"/>
              <a:t> Program – use CGP submittal process</a:t>
            </a:r>
          </a:p>
          <a:p>
            <a:pPr lvl="1"/>
            <a:r>
              <a:rPr lang="en-US" dirty="0" smtClean="0"/>
              <a:t>With annual reporting, new BMPs are reported using the DEQ BMP Warehouse and provided template</a:t>
            </a:r>
          </a:p>
          <a:p>
            <a:endParaRPr lang="en-US" dirty="0"/>
          </a:p>
          <a:p>
            <a:endParaRPr lang="en-US" dirty="0"/>
          </a:p>
          <a:p>
            <a:endParaRPr lang="en-US" sz="2400" dirty="0" smtClean="0"/>
          </a:p>
        </p:txBody>
      </p:sp>
      <p:sp>
        <p:nvSpPr>
          <p:cNvPr id="4" name="Slide Number Placeholder 3"/>
          <p:cNvSpPr>
            <a:spLocks noGrp="1"/>
          </p:cNvSpPr>
          <p:nvPr>
            <p:ph type="sldNum" sz="quarter" idx="12"/>
          </p:nvPr>
        </p:nvSpPr>
        <p:spPr>
          <a:xfrm>
            <a:off x="7010400" y="6356350"/>
            <a:ext cx="21336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258C418-D23E-419F-BBA2-8F0B98EEA8BE}" type="slidenum">
              <a:rPr kumimoji="0" lang="en-US"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13</a:t>
            </a:fld>
            <a:endParaRPr kumimoji="0" lang="en-US"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313674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81000"/>
            <a:ext cx="8229600" cy="2819400"/>
          </a:xfrm>
        </p:spPr>
        <p:txBody>
          <a:bodyPr>
            <a:noAutofit/>
          </a:bodyPr>
          <a:lstStyle/>
          <a:p>
            <a:r>
              <a:rPr lang="en-US" sz="3600" dirty="0" smtClean="0"/>
              <a:t>Part I.E.6 – MCM 6. Pollution prevention and good housekeeping for facilities owned or operated by the permittee within the MS4 service area</a:t>
            </a:r>
            <a:endParaRPr lang="en-US" sz="3600" dirty="0"/>
          </a:p>
        </p:txBody>
      </p:sp>
      <p:sp>
        <p:nvSpPr>
          <p:cNvPr id="2" name="Content Placeholder 1"/>
          <p:cNvSpPr>
            <a:spLocks noGrp="1"/>
          </p:cNvSpPr>
          <p:nvPr>
            <p:ph idx="1"/>
          </p:nvPr>
        </p:nvSpPr>
        <p:spPr>
          <a:xfrm>
            <a:off x="457200" y="3352800"/>
            <a:ext cx="8229600" cy="2819400"/>
          </a:xfrm>
        </p:spPr>
        <p:txBody>
          <a:bodyPr>
            <a:normAutofit lnSpcReduction="10000"/>
          </a:bodyPr>
          <a:lstStyle/>
          <a:p>
            <a:r>
              <a:rPr lang="en-US" dirty="0" smtClean="0"/>
              <a:t>Within 12 months of state permit coverage, the permittee is required to  identify the high-priority facilities that have a high potential of discharging pollutants.  </a:t>
            </a:r>
            <a:endParaRPr lang="en-US" dirty="0"/>
          </a:p>
          <a:p>
            <a:r>
              <a:rPr lang="en-US" dirty="0" smtClean="0"/>
              <a:t>The permittee is required to maintain and implement a site specific </a:t>
            </a:r>
            <a:r>
              <a:rPr lang="en-US" dirty="0" err="1" smtClean="0"/>
              <a:t>stormwater</a:t>
            </a:r>
            <a:r>
              <a:rPr lang="en-US" dirty="0" smtClean="0"/>
              <a:t> pollution prevention plan (SWPPP) for each facility identified as detailed in Part I.E.6.c</a:t>
            </a:r>
          </a:p>
          <a:p>
            <a:r>
              <a:rPr lang="en-US" dirty="0" smtClean="0"/>
              <a:t>An inspection frequency  on no less than once per year for site specific source controls - Part I.E.6.d</a:t>
            </a:r>
            <a:br>
              <a:rPr lang="en-US" dirty="0" smtClean="0"/>
            </a:br>
            <a:endParaRPr lang="en-US" dirty="0" smtClean="0"/>
          </a:p>
        </p:txBody>
      </p:sp>
      <p:sp>
        <p:nvSpPr>
          <p:cNvPr id="4" name="Slide Number Placeholder 3"/>
          <p:cNvSpPr>
            <a:spLocks noGrp="1"/>
          </p:cNvSpPr>
          <p:nvPr>
            <p:ph type="sldNum" sz="quarter" idx="12"/>
          </p:nvPr>
        </p:nvSpPr>
        <p:spPr>
          <a:xfrm>
            <a:off x="7010400" y="6356350"/>
            <a:ext cx="21336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258C418-D23E-419F-BBA2-8F0B98EEA8BE}" type="slidenum">
              <a:rPr kumimoji="0" lang="en-US"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14</a:t>
            </a:fld>
            <a:endParaRPr kumimoji="0" lang="en-US"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4301619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Watershed Implementation Plan (WIP)</a:t>
            </a:r>
            <a:endParaRPr lang="en-US" dirty="0"/>
          </a:p>
        </p:txBody>
      </p:sp>
      <p:sp>
        <p:nvSpPr>
          <p:cNvPr id="3" name="Content Placeholder 2"/>
          <p:cNvSpPr>
            <a:spLocks noGrp="1"/>
          </p:cNvSpPr>
          <p:nvPr>
            <p:ph idx="1"/>
          </p:nvPr>
        </p:nvSpPr>
        <p:spPr>
          <a:xfrm>
            <a:off x="827700" y="2052925"/>
            <a:ext cx="7859100" cy="4576475"/>
          </a:xfrm>
        </p:spPr>
        <p:txBody>
          <a:bodyPr>
            <a:normAutofit lnSpcReduction="10000"/>
          </a:bodyPr>
          <a:lstStyle/>
          <a:p>
            <a:endParaRPr lang="en-US" dirty="0" smtClean="0"/>
          </a:p>
          <a:p>
            <a:r>
              <a:rPr lang="en-US" sz="2400" dirty="0" smtClean="0"/>
              <a:t>WIPs include detailed, specific steps each jurisdiction will take to meet the goals of the Chesapeake Bay TMDL by 2025</a:t>
            </a:r>
          </a:p>
          <a:p>
            <a:endParaRPr lang="en-US" sz="2400" dirty="0" smtClean="0"/>
          </a:p>
          <a:p>
            <a:r>
              <a:rPr lang="en-US" sz="2400" dirty="0" smtClean="0"/>
              <a:t>Phase I and Phase II WIPs were submitted to EPA in 2010 and 2012 respectively</a:t>
            </a:r>
          </a:p>
          <a:p>
            <a:endParaRPr lang="en-US" sz="2400" dirty="0" smtClean="0"/>
          </a:p>
          <a:p>
            <a:r>
              <a:rPr lang="en-US" sz="2400" dirty="0" smtClean="0"/>
              <a:t>Phase III WIPs will provide information on actions Bay jurisdictions intend to implement between 2019 and 2025</a:t>
            </a:r>
          </a:p>
          <a:p>
            <a:endParaRPr lang="en-US" dirty="0"/>
          </a:p>
        </p:txBody>
      </p:sp>
    </p:spTree>
    <p:extLst>
      <p:ext uri="{BB962C8B-B14F-4D97-AF65-F5344CB8AC3E}">
        <p14:creationId xmlns:p14="http://schemas.microsoft.com/office/powerpoint/2010/main" val="42099441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Watershed Implementation Plan (WIP)</a:t>
            </a:r>
          </a:p>
        </p:txBody>
      </p:sp>
      <p:sp>
        <p:nvSpPr>
          <p:cNvPr id="3" name="Content Placeholder 2"/>
          <p:cNvSpPr>
            <a:spLocks noGrp="1"/>
          </p:cNvSpPr>
          <p:nvPr>
            <p:ph idx="1"/>
          </p:nvPr>
        </p:nvSpPr>
        <p:spPr/>
        <p:txBody>
          <a:bodyPr/>
          <a:lstStyle/>
          <a:p>
            <a:r>
              <a:rPr lang="en-US" dirty="0" smtClean="0"/>
              <a:t>Virginia in both the Phase I and Phase II WIPs has committed to using the Suburban Stormwater Scoping Scenario Level 2 Effective Net Reductions as required MS4 reduction targets</a:t>
            </a:r>
          </a:p>
          <a:p>
            <a:r>
              <a:rPr lang="en-US" dirty="0" smtClean="0"/>
              <a:t>This equates to the following reductions for MS4s within the Chesapeake Bay watersheds</a:t>
            </a:r>
          </a:p>
          <a:p>
            <a:endParaRPr lang="en-US" dirty="0" smtClean="0"/>
          </a:p>
          <a:p>
            <a:pPr lvl="1"/>
            <a:r>
              <a:rPr lang="en-US" dirty="0" smtClean="0"/>
              <a:t>Impervious Urban Acres          Pervious Urban Acres</a:t>
            </a:r>
          </a:p>
          <a:p>
            <a:pPr lvl="2"/>
            <a:r>
              <a:rPr lang="en-US" dirty="0" smtClean="0"/>
              <a:t>9% TN reductions                        6% TN reductions                 </a:t>
            </a:r>
          </a:p>
          <a:p>
            <a:pPr lvl="2"/>
            <a:r>
              <a:rPr lang="en-US" dirty="0" smtClean="0"/>
              <a:t>16% TP reductions                       7.25% TP reductions</a:t>
            </a:r>
          </a:p>
          <a:p>
            <a:pPr lvl="2"/>
            <a:r>
              <a:rPr lang="en-US" dirty="0" smtClean="0"/>
              <a:t>20% TSS reductions                      8.75% TSS reductions     </a:t>
            </a:r>
          </a:p>
          <a:p>
            <a:endParaRPr lang="en-US" dirty="0"/>
          </a:p>
        </p:txBody>
      </p:sp>
    </p:spTree>
    <p:extLst>
      <p:ext uri="{BB962C8B-B14F-4D97-AF65-F5344CB8AC3E}">
        <p14:creationId xmlns:p14="http://schemas.microsoft.com/office/powerpoint/2010/main" val="26866651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Watershed Implementation Plan (WIP)</a:t>
            </a:r>
          </a:p>
        </p:txBody>
      </p:sp>
      <p:sp>
        <p:nvSpPr>
          <p:cNvPr id="3" name="Content Placeholder 2"/>
          <p:cNvSpPr>
            <a:spLocks noGrp="1"/>
          </p:cNvSpPr>
          <p:nvPr>
            <p:ph idx="1"/>
          </p:nvPr>
        </p:nvSpPr>
        <p:spPr>
          <a:xfrm>
            <a:off x="827700" y="2052925"/>
            <a:ext cx="7706700" cy="4576475"/>
          </a:xfrm>
        </p:spPr>
        <p:txBody>
          <a:bodyPr/>
          <a:lstStyle/>
          <a:p>
            <a:r>
              <a:rPr lang="en-US" dirty="0" smtClean="0"/>
              <a:t>Virginia has committed to a phased permitting approach to achieve the pollutant reductions required by the L2 Scoping run</a:t>
            </a:r>
          </a:p>
          <a:p>
            <a:r>
              <a:rPr lang="en-US" dirty="0" smtClean="0"/>
              <a:t>Regulated MS4s will have 3 permit cycles to make the required reductions</a:t>
            </a:r>
          </a:p>
          <a:p>
            <a:r>
              <a:rPr lang="en-US" dirty="0" smtClean="0"/>
              <a:t>1</a:t>
            </a:r>
            <a:r>
              <a:rPr lang="en-US" baseline="30000" dirty="0" smtClean="0"/>
              <a:t>st</a:t>
            </a:r>
            <a:r>
              <a:rPr lang="en-US" dirty="0" smtClean="0"/>
              <a:t> cycle - 5% of the L2 total reductions</a:t>
            </a:r>
          </a:p>
          <a:p>
            <a:r>
              <a:rPr lang="en-US" dirty="0" smtClean="0"/>
              <a:t>2</a:t>
            </a:r>
            <a:r>
              <a:rPr lang="en-US" baseline="30000" dirty="0" smtClean="0"/>
              <a:t>nd</a:t>
            </a:r>
            <a:r>
              <a:rPr lang="en-US" dirty="0" smtClean="0"/>
              <a:t> cycle – 35% of the L2 total reductions</a:t>
            </a:r>
          </a:p>
          <a:p>
            <a:r>
              <a:rPr lang="en-US" dirty="0" smtClean="0"/>
              <a:t>3</a:t>
            </a:r>
            <a:r>
              <a:rPr lang="en-US" baseline="30000" dirty="0" smtClean="0"/>
              <a:t>rd</a:t>
            </a:r>
            <a:r>
              <a:rPr lang="en-US" dirty="0" smtClean="0"/>
              <a:t> cycle – 60% of the L2 total reductions</a:t>
            </a:r>
            <a:endParaRPr lang="en-US" dirty="0"/>
          </a:p>
        </p:txBody>
      </p:sp>
    </p:spTree>
    <p:extLst>
      <p:ext uri="{BB962C8B-B14F-4D97-AF65-F5344CB8AC3E}">
        <p14:creationId xmlns:p14="http://schemas.microsoft.com/office/powerpoint/2010/main" val="41679375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8229600" cy="1219200"/>
          </a:xfrm>
        </p:spPr>
        <p:txBody>
          <a:bodyPr>
            <a:noAutofit/>
          </a:bodyPr>
          <a:lstStyle/>
          <a:p>
            <a:pPr algn="ctr"/>
            <a:r>
              <a:rPr lang="en-US" sz="3600" dirty="0" smtClean="0"/>
              <a:t>Part II.A – Chesapeake Bay</a:t>
            </a:r>
            <a:br>
              <a:rPr lang="en-US" sz="3600" dirty="0" smtClean="0"/>
            </a:br>
            <a:r>
              <a:rPr lang="en-US" sz="3600" dirty="0" smtClean="0"/>
              <a:t>TMDL Special Conditions</a:t>
            </a:r>
            <a:endParaRPr lang="en-US" sz="3600" dirty="0"/>
          </a:p>
        </p:txBody>
      </p:sp>
      <p:sp>
        <p:nvSpPr>
          <p:cNvPr id="2" name="Content Placeholder 1"/>
          <p:cNvSpPr>
            <a:spLocks noGrp="1"/>
          </p:cNvSpPr>
          <p:nvPr>
            <p:ph idx="1"/>
          </p:nvPr>
        </p:nvSpPr>
        <p:spPr>
          <a:xfrm>
            <a:off x="457200" y="1752600"/>
            <a:ext cx="8229600" cy="4800600"/>
          </a:xfrm>
        </p:spPr>
        <p:txBody>
          <a:bodyPr>
            <a:normAutofit/>
          </a:bodyPr>
          <a:lstStyle/>
          <a:p>
            <a:r>
              <a:rPr lang="en-US" dirty="0" smtClean="0"/>
              <a:t>In the 2013 permit each river basin was provided two separate tables to calculate the cumulative reduction, but this has been combined into one table in the 2018 permit</a:t>
            </a:r>
          </a:p>
          <a:p>
            <a:r>
              <a:rPr lang="en-US" dirty="0" smtClean="0"/>
              <a:t>The Chesapeake TMDL table information was revised to include the total 40% required reduction by the end of this permit cycle </a:t>
            </a:r>
          </a:p>
          <a:p>
            <a:r>
              <a:rPr lang="en-US" dirty="0" smtClean="0"/>
              <a:t>Reductions required in this section will be achieved through one of the following methods:  BMPs approved by the Chesapeake Bay program; BMPs approved by the department; or a trading program described in this section</a:t>
            </a:r>
          </a:p>
          <a:p>
            <a:r>
              <a:rPr lang="en-US" dirty="0" smtClean="0"/>
              <a:t>Part II.A.10 details the trading program a permittee may use to acquire credits for total nitrogen, total phosphorus, and now includes sediment credits.  </a:t>
            </a:r>
          </a:p>
        </p:txBody>
      </p:sp>
    </p:spTree>
    <p:extLst>
      <p:ext uri="{BB962C8B-B14F-4D97-AF65-F5344CB8AC3E}">
        <p14:creationId xmlns:p14="http://schemas.microsoft.com/office/powerpoint/2010/main" val="19965511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81000"/>
            <a:ext cx="8229600" cy="1295400"/>
          </a:xfrm>
        </p:spPr>
        <p:txBody>
          <a:bodyPr>
            <a:noAutofit/>
          </a:bodyPr>
          <a:lstStyle/>
          <a:p>
            <a:pPr algn="ctr"/>
            <a:r>
              <a:rPr lang="en-US" sz="3600" dirty="0" smtClean="0"/>
              <a:t>Part II.A – Chesapeake Bay TMDL Special Conditions, page 2 </a:t>
            </a:r>
            <a:endParaRPr lang="en-US" sz="3600" dirty="0"/>
          </a:p>
        </p:txBody>
      </p:sp>
      <p:sp>
        <p:nvSpPr>
          <p:cNvPr id="2" name="Content Placeholder 1"/>
          <p:cNvSpPr>
            <a:spLocks noGrp="1"/>
          </p:cNvSpPr>
          <p:nvPr>
            <p:ph idx="1"/>
          </p:nvPr>
        </p:nvSpPr>
        <p:spPr>
          <a:xfrm>
            <a:off x="457200" y="1676400"/>
            <a:ext cx="8229600" cy="4876800"/>
          </a:xfrm>
        </p:spPr>
        <p:txBody>
          <a:bodyPr>
            <a:normAutofit/>
          </a:bodyPr>
          <a:lstStyle/>
          <a:p>
            <a:r>
              <a:rPr lang="en-US" dirty="0" smtClean="0"/>
              <a:t>No later than 12 months after the permit effective date, November 1, 2019, the permittee shall submit an updated Chesapeake Bay TMDL action plan for the required  reductions </a:t>
            </a:r>
          </a:p>
          <a:p>
            <a:pPr lvl="1"/>
            <a:r>
              <a:rPr lang="en-US" dirty="0" smtClean="0"/>
              <a:t>Prior to submittal of the CB TMDL action plan, the permittee must provide opportunity for public comment for no less than 15 days, to the additional BMPs proposed to meet the reductions not previously approved by the department in the first phase of the CB TMDL action plan. </a:t>
            </a:r>
          </a:p>
          <a:p>
            <a:r>
              <a:rPr lang="en-US" dirty="0" smtClean="0"/>
              <a:t>The annual report must include a list of BMPs implemented during the reporting period but not reported to the DEQ BMP Warehouse and a listing of the credits acquired during the reporting period to meet all or a portion of the required reductions in this section.</a:t>
            </a:r>
          </a:p>
        </p:txBody>
      </p:sp>
    </p:spTree>
    <p:extLst>
      <p:ext uri="{BB962C8B-B14F-4D97-AF65-F5344CB8AC3E}">
        <p14:creationId xmlns:p14="http://schemas.microsoft.com/office/powerpoint/2010/main" val="42494686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Placeholder 1"/>
          <p:cNvSpPr txBox="1">
            <a:spLocks noGrp="1"/>
          </p:cNvSpPr>
          <p:nvPr>
            <p:ph type="title"/>
          </p:nvPr>
        </p:nvSpPr>
        <p:spPr bwMode="auto">
          <a:xfrm>
            <a:off x="484710" y="452718"/>
            <a:ext cx="7055380" cy="995082"/>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rmAutofit/>
          </a:bodyPr>
          <a:lstStyle/>
          <a:p>
            <a:pPr lvl="0">
              <a:spcBef>
                <a:spcPct val="0"/>
              </a:spcBef>
              <a:defRPr/>
            </a:pPr>
            <a:r>
              <a:rPr kumimoji="0" lang="en-US" sz="2800" b="1" i="0" u="none" strike="noStrike" kern="1200" cap="none" spc="0" normalizeH="0" baseline="0" noProof="0" dirty="0" smtClean="0">
                <a:ln>
                  <a:noFill/>
                </a:ln>
                <a:effectLst/>
                <a:uLnTx/>
                <a:uFillTx/>
              </a:rPr>
              <a:t>Overview </a:t>
            </a:r>
            <a:r>
              <a:rPr lang="en-US" sz="2800" b="1" dirty="0" smtClean="0"/>
              <a:t>–</a:t>
            </a:r>
            <a:r>
              <a:rPr kumimoji="0" lang="en-US" sz="2800" b="1" i="0" u="none" strike="noStrike" kern="1200" cap="none" spc="0" normalizeH="0" baseline="0" noProof="0" dirty="0" smtClean="0">
                <a:ln>
                  <a:noFill/>
                </a:ln>
                <a:effectLst/>
                <a:uLnTx/>
                <a:uFillTx/>
              </a:rPr>
              <a:t> 2018 MS4</a:t>
            </a:r>
            <a:r>
              <a:rPr kumimoji="0" lang="en-US" sz="2800" b="1" i="0" u="none" strike="noStrike" kern="1200" cap="none" spc="0" normalizeH="0" noProof="0" dirty="0" smtClean="0">
                <a:ln>
                  <a:noFill/>
                </a:ln>
                <a:effectLst/>
                <a:uLnTx/>
                <a:uFillTx/>
              </a:rPr>
              <a:t> General Permit</a:t>
            </a:r>
            <a:endParaRPr kumimoji="0" lang="en-US" sz="2800" b="1" i="0" u="none" strike="noStrike" kern="1200" cap="none" spc="0" normalizeH="0" baseline="0" noProof="0" dirty="0" smtClean="0">
              <a:ln>
                <a:noFill/>
              </a:ln>
              <a:effectLst/>
              <a:uLnTx/>
              <a:uFillTx/>
            </a:endParaRPr>
          </a:p>
        </p:txBody>
      </p:sp>
      <p:sp>
        <p:nvSpPr>
          <p:cNvPr id="9" name="Content Placeholder 8"/>
          <p:cNvSpPr>
            <a:spLocks noGrp="1"/>
          </p:cNvSpPr>
          <p:nvPr>
            <p:ph idx="1"/>
          </p:nvPr>
        </p:nvSpPr>
        <p:spPr>
          <a:xfrm>
            <a:off x="228600" y="1447801"/>
            <a:ext cx="8458200" cy="4800606"/>
          </a:xfrm>
        </p:spPr>
        <p:txBody>
          <a:bodyPr>
            <a:normAutofit fontScale="92500" lnSpcReduction="10000"/>
          </a:bodyPr>
          <a:lstStyle/>
          <a:p>
            <a:pPr marL="341313" indent="-341313"/>
            <a:r>
              <a:rPr lang="en-US" sz="2400" dirty="0" smtClean="0"/>
              <a:t>The </a:t>
            </a:r>
            <a:r>
              <a:rPr lang="en-US" sz="2400" dirty="0" smtClean="0"/>
              <a:t>information </a:t>
            </a:r>
            <a:r>
              <a:rPr lang="en-US" sz="2400" dirty="0" smtClean="0"/>
              <a:t>presented </a:t>
            </a:r>
            <a:r>
              <a:rPr lang="en-US" sz="2400" dirty="0"/>
              <a:t>is intended to cover some </a:t>
            </a:r>
            <a:r>
              <a:rPr lang="en-US" sz="2400" dirty="0" smtClean="0"/>
              <a:t>of the changes </a:t>
            </a:r>
            <a:r>
              <a:rPr lang="en-US" sz="2400" dirty="0"/>
              <a:t>that were made in the 2018-2023 MS4 General </a:t>
            </a:r>
            <a:r>
              <a:rPr lang="en-US" sz="2400" dirty="0" smtClean="0"/>
              <a:t>Permit</a:t>
            </a:r>
          </a:p>
          <a:p>
            <a:pPr marL="341313" indent="-341313"/>
            <a:r>
              <a:rPr lang="en-US" sz="2400" dirty="0" smtClean="0"/>
              <a:t>Please note, review of the 2018-2023 Virginia MS4 General Permit is still necessary for a complete understanding of permit requirements</a:t>
            </a:r>
            <a:endParaRPr lang="en-US" sz="2400" dirty="0"/>
          </a:p>
          <a:p>
            <a:pPr marL="341313" indent="-341313"/>
            <a:r>
              <a:rPr lang="en-US" sz="2400" dirty="0" smtClean="0"/>
              <a:t>The </a:t>
            </a:r>
            <a:r>
              <a:rPr lang="en-US" sz="2400" dirty="0" smtClean="0"/>
              <a:t>2013 MS4 General Permit has been revised and the special condition sections for Chesapeake Bay and Local TMDL’s were moved to Part II.  Part I now discusses the MS4 program plan, </a:t>
            </a:r>
            <a:r>
              <a:rPr lang="en-US" sz="2400" dirty="0"/>
              <a:t>a</a:t>
            </a:r>
            <a:r>
              <a:rPr lang="en-US" sz="2400" dirty="0" smtClean="0"/>
              <a:t>nnual report, and Minimum Control Measures (MCMs</a:t>
            </a:r>
            <a:r>
              <a:rPr lang="en-US" sz="2400" dirty="0" smtClean="0"/>
              <a:t>) </a:t>
            </a:r>
            <a:endParaRPr lang="en-US" sz="2400" dirty="0" smtClean="0"/>
          </a:p>
          <a:p>
            <a:pPr marL="341313" indent="-341313"/>
            <a:r>
              <a:rPr lang="en-US" sz="2400" dirty="0" smtClean="0"/>
              <a:t>In accordance with the Remand Rule, the 2018 permit contains specific and measurable requirements.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Chesapeake Bay TMDL Definitions</a:t>
            </a:r>
            <a:endParaRPr lang="en-US" dirty="0"/>
          </a:p>
        </p:txBody>
      </p:sp>
      <p:sp>
        <p:nvSpPr>
          <p:cNvPr id="3" name="Content Placeholder 2"/>
          <p:cNvSpPr>
            <a:spLocks noGrp="1"/>
          </p:cNvSpPr>
          <p:nvPr>
            <p:ph idx="1"/>
          </p:nvPr>
        </p:nvSpPr>
        <p:spPr/>
        <p:txBody>
          <a:bodyPr/>
          <a:lstStyle/>
          <a:p>
            <a:r>
              <a:rPr lang="en-US" dirty="0" smtClean="0"/>
              <a:t>Part II.A  Definitions:</a:t>
            </a:r>
          </a:p>
          <a:p>
            <a:pPr lvl="1"/>
            <a:r>
              <a:rPr lang="en-US" dirty="0" smtClean="0"/>
              <a:t>Existing Sources - pervious and impervious urban land uses served by the MS4 as of June 30, 2009</a:t>
            </a:r>
          </a:p>
          <a:p>
            <a:pPr lvl="1"/>
            <a:r>
              <a:rPr lang="en-US" dirty="0" smtClean="0"/>
              <a:t>New Sources – pervious and impervious urban land uses served by the MS4 developed or redeveloped on or after July 1, 2009</a:t>
            </a:r>
          </a:p>
          <a:p>
            <a:pPr lvl="1"/>
            <a:r>
              <a:rPr lang="en-US" dirty="0" smtClean="0"/>
              <a:t>Pollutants of Concern (POC) – TN, TP, TSS</a:t>
            </a:r>
          </a:p>
          <a:p>
            <a:pPr lvl="1"/>
            <a:r>
              <a:rPr lang="en-US" dirty="0" smtClean="0"/>
              <a:t>Transitional Sources – regulated land disturbing activities that are temporary in nature and discharge through the MS4  </a:t>
            </a:r>
            <a:endParaRPr lang="en-US" dirty="0"/>
          </a:p>
        </p:txBody>
      </p:sp>
    </p:spTree>
    <p:extLst>
      <p:ext uri="{BB962C8B-B14F-4D97-AF65-F5344CB8AC3E}">
        <p14:creationId xmlns:p14="http://schemas.microsoft.com/office/powerpoint/2010/main" val="4043808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258C418-D23E-419F-BBA2-8F0B98EEA8BE}" type="slidenum">
              <a:rPr lang="en-US" smtClean="0"/>
              <a:pPr/>
              <a:t>21</a:t>
            </a:fld>
            <a:endParaRPr lang="en-US"/>
          </a:p>
        </p:txBody>
      </p:sp>
      <p:graphicFrame>
        <p:nvGraphicFramePr>
          <p:cNvPr id="15" name="Table 14"/>
          <p:cNvGraphicFramePr>
            <a:graphicFrameLocks noGrp="1"/>
          </p:cNvGraphicFramePr>
          <p:nvPr>
            <p:extLst>
              <p:ext uri="{D42A27DB-BD31-4B8C-83A1-F6EECF244321}">
                <p14:modId xmlns:p14="http://schemas.microsoft.com/office/powerpoint/2010/main" val="2170148658"/>
              </p:ext>
            </p:extLst>
          </p:nvPr>
        </p:nvGraphicFramePr>
        <p:xfrm>
          <a:off x="76199" y="76199"/>
          <a:ext cx="8991603" cy="6680642"/>
        </p:xfrm>
        <a:graphic>
          <a:graphicData uri="http://schemas.openxmlformats.org/drawingml/2006/table">
            <a:tbl>
              <a:tblPr firstRow="1" bandRow="1">
                <a:tableStyleId>{5C22544A-7EE6-4342-B048-85BDC9FD1C3A}</a:tableStyleId>
              </a:tblPr>
              <a:tblGrid>
                <a:gridCol w="999067">
                  <a:extLst>
                    <a:ext uri="{9D8B030D-6E8A-4147-A177-3AD203B41FA5}">
                      <a16:colId xmlns:a16="http://schemas.microsoft.com/office/drawing/2014/main" val="2855313055"/>
                    </a:ext>
                  </a:extLst>
                </a:gridCol>
                <a:gridCol w="982134">
                  <a:extLst>
                    <a:ext uri="{9D8B030D-6E8A-4147-A177-3AD203B41FA5}">
                      <a16:colId xmlns:a16="http://schemas.microsoft.com/office/drawing/2014/main" val="3334254020"/>
                    </a:ext>
                  </a:extLst>
                </a:gridCol>
                <a:gridCol w="1016000">
                  <a:extLst>
                    <a:ext uri="{9D8B030D-6E8A-4147-A177-3AD203B41FA5}">
                      <a16:colId xmlns:a16="http://schemas.microsoft.com/office/drawing/2014/main" val="3618186221"/>
                    </a:ext>
                  </a:extLst>
                </a:gridCol>
                <a:gridCol w="999067">
                  <a:extLst>
                    <a:ext uri="{9D8B030D-6E8A-4147-A177-3AD203B41FA5}">
                      <a16:colId xmlns:a16="http://schemas.microsoft.com/office/drawing/2014/main" val="3057494025"/>
                    </a:ext>
                  </a:extLst>
                </a:gridCol>
                <a:gridCol w="999067">
                  <a:extLst>
                    <a:ext uri="{9D8B030D-6E8A-4147-A177-3AD203B41FA5}">
                      <a16:colId xmlns:a16="http://schemas.microsoft.com/office/drawing/2014/main" val="2575672543"/>
                    </a:ext>
                  </a:extLst>
                </a:gridCol>
                <a:gridCol w="999067">
                  <a:extLst>
                    <a:ext uri="{9D8B030D-6E8A-4147-A177-3AD203B41FA5}">
                      <a16:colId xmlns:a16="http://schemas.microsoft.com/office/drawing/2014/main" val="2699387754"/>
                    </a:ext>
                  </a:extLst>
                </a:gridCol>
                <a:gridCol w="999067">
                  <a:extLst>
                    <a:ext uri="{9D8B030D-6E8A-4147-A177-3AD203B41FA5}">
                      <a16:colId xmlns:a16="http://schemas.microsoft.com/office/drawing/2014/main" val="1634703081"/>
                    </a:ext>
                  </a:extLst>
                </a:gridCol>
                <a:gridCol w="999067">
                  <a:extLst>
                    <a:ext uri="{9D8B030D-6E8A-4147-A177-3AD203B41FA5}">
                      <a16:colId xmlns:a16="http://schemas.microsoft.com/office/drawing/2014/main" val="2681617484"/>
                    </a:ext>
                  </a:extLst>
                </a:gridCol>
                <a:gridCol w="999067">
                  <a:extLst>
                    <a:ext uri="{9D8B030D-6E8A-4147-A177-3AD203B41FA5}">
                      <a16:colId xmlns:a16="http://schemas.microsoft.com/office/drawing/2014/main" val="1619706055"/>
                    </a:ext>
                  </a:extLst>
                </a:gridCol>
              </a:tblGrid>
              <a:tr h="359772">
                <a:tc gridSpan="9">
                  <a:txBody>
                    <a:bodyPr/>
                    <a:lstStyle/>
                    <a:p>
                      <a:pPr algn="ctr"/>
                      <a:r>
                        <a:rPr lang="en-US" sz="1600" dirty="0" smtClean="0"/>
                        <a:t>Table 3a</a:t>
                      </a:r>
                      <a:r>
                        <a:rPr lang="en-US" sz="1600" baseline="0" dirty="0" smtClean="0"/>
                        <a:t> – James River, </a:t>
                      </a:r>
                      <a:r>
                        <a:rPr lang="en-US" sz="1600" baseline="0" dirty="0" err="1" smtClean="0"/>
                        <a:t>Lynnhaven</a:t>
                      </a:r>
                      <a:r>
                        <a:rPr lang="en-US" sz="1600" baseline="0" dirty="0" smtClean="0"/>
                        <a:t> and Little Creek Basins</a:t>
                      </a:r>
                      <a:endParaRPr lang="en-US" sz="16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440490166"/>
                  </a:ext>
                </a:extLst>
              </a:tr>
              <a:tr h="356320">
                <a:tc>
                  <a:txBody>
                    <a:bodyPr/>
                    <a:lstStyle/>
                    <a:p>
                      <a:endParaRPr lang="en-US"/>
                    </a:p>
                  </a:txBody>
                  <a:tcPr/>
                </a:tc>
                <a:tc>
                  <a:txBody>
                    <a:bodyPr/>
                    <a:lstStyle/>
                    <a:p>
                      <a:endParaRPr lang="en-US" dirty="0"/>
                    </a:p>
                  </a:txBody>
                  <a:tcPr/>
                </a:tc>
                <a:tc>
                  <a:txBody>
                    <a:bodyPr/>
                    <a:lstStyle/>
                    <a:p>
                      <a:pPr algn="ctr"/>
                      <a:r>
                        <a:rPr lang="en-US" b="1" dirty="0" smtClean="0"/>
                        <a:t>A</a:t>
                      </a:r>
                      <a:endParaRPr lang="en-US" b="1" dirty="0"/>
                    </a:p>
                  </a:txBody>
                  <a:tcPr/>
                </a:tc>
                <a:tc>
                  <a:txBody>
                    <a:bodyPr/>
                    <a:lstStyle/>
                    <a:p>
                      <a:pPr algn="ctr"/>
                      <a:r>
                        <a:rPr lang="en-US" b="1" dirty="0" smtClean="0"/>
                        <a:t>B</a:t>
                      </a:r>
                      <a:endParaRPr lang="en-US" b="1" dirty="0"/>
                    </a:p>
                  </a:txBody>
                  <a:tcPr/>
                </a:tc>
                <a:tc>
                  <a:txBody>
                    <a:bodyPr/>
                    <a:lstStyle/>
                    <a:p>
                      <a:pPr algn="ctr"/>
                      <a:r>
                        <a:rPr lang="en-US" b="1" dirty="0" smtClean="0"/>
                        <a:t>C</a:t>
                      </a:r>
                      <a:endParaRPr lang="en-US" b="1" dirty="0"/>
                    </a:p>
                  </a:txBody>
                  <a:tcPr/>
                </a:tc>
                <a:tc>
                  <a:txBody>
                    <a:bodyPr/>
                    <a:lstStyle/>
                    <a:p>
                      <a:pPr algn="ctr"/>
                      <a:r>
                        <a:rPr lang="en-US" b="1" dirty="0" smtClean="0"/>
                        <a:t>D</a:t>
                      </a:r>
                      <a:endParaRPr lang="en-US" b="1" dirty="0"/>
                    </a:p>
                  </a:txBody>
                  <a:tcPr/>
                </a:tc>
                <a:tc>
                  <a:txBody>
                    <a:bodyPr/>
                    <a:lstStyle/>
                    <a:p>
                      <a:pPr algn="ctr"/>
                      <a:r>
                        <a:rPr lang="en-US" b="1" dirty="0" smtClean="0"/>
                        <a:t>E</a:t>
                      </a:r>
                      <a:endParaRPr lang="en-US" b="1" dirty="0"/>
                    </a:p>
                  </a:txBody>
                  <a:tcPr/>
                </a:tc>
                <a:tc>
                  <a:txBody>
                    <a:bodyPr/>
                    <a:lstStyle/>
                    <a:p>
                      <a:pPr algn="ctr"/>
                      <a:r>
                        <a:rPr lang="en-US" b="1" dirty="0" smtClean="0"/>
                        <a:t>F</a:t>
                      </a:r>
                      <a:endParaRPr lang="en-US" b="1" dirty="0"/>
                    </a:p>
                  </a:txBody>
                  <a:tcPr/>
                </a:tc>
                <a:tc>
                  <a:txBody>
                    <a:bodyPr/>
                    <a:lstStyle/>
                    <a:p>
                      <a:pPr algn="ctr"/>
                      <a:r>
                        <a:rPr lang="en-US" b="1" dirty="0" smtClean="0"/>
                        <a:t>G</a:t>
                      </a:r>
                      <a:endParaRPr lang="en-US" b="1" dirty="0"/>
                    </a:p>
                  </a:txBody>
                  <a:tcPr/>
                </a:tc>
                <a:extLst>
                  <a:ext uri="{0D108BD9-81ED-4DB2-BD59-A6C34878D82A}">
                    <a16:rowId xmlns:a16="http://schemas.microsoft.com/office/drawing/2014/main" val="3481480001"/>
                  </a:ext>
                </a:extLst>
              </a:tr>
              <a:tr h="1068960">
                <a:tc>
                  <a:txBody>
                    <a:bodyPr/>
                    <a:lstStyle/>
                    <a:p>
                      <a:pPr algn="ctr"/>
                      <a:r>
                        <a:rPr lang="en-US" sz="1100" b="1" dirty="0" smtClean="0"/>
                        <a:t>Pollutant</a:t>
                      </a:r>
                      <a:endParaRPr lang="en-US" sz="1100" b="1" dirty="0"/>
                    </a:p>
                  </a:txBody>
                  <a:tcPr anchor="ctr"/>
                </a:tc>
                <a:tc>
                  <a:txBody>
                    <a:bodyPr/>
                    <a:lstStyle/>
                    <a:p>
                      <a:pPr algn="ctr"/>
                      <a:r>
                        <a:rPr lang="en-US" sz="1100" b="1" dirty="0" err="1" smtClean="0"/>
                        <a:t>Subsource</a:t>
                      </a:r>
                      <a:endParaRPr lang="en-US" sz="1100" b="1" dirty="0"/>
                    </a:p>
                  </a:txBody>
                  <a:tcPr anchor="ctr"/>
                </a:tc>
                <a:tc>
                  <a:txBody>
                    <a:bodyPr/>
                    <a:lstStyle/>
                    <a:p>
                      <a:pPr algn="ctr"/>
                      <a:r>
                        <a:rPr lang="en-US" sz="1100" b="1" dirty="0" smtClean="0"/>
                        <a:t>Loading rate (</a:t>
                      </a:r>
                      <a:r>
                        <a:rPr lang="en-US" sz="1100" b="1" dirty="0" err="1" smtClean="0"/>
                        <a:t>lbs</a:t>
                      </a:r>
                      <a:r>
                        <a:rPr lang="en-US" sz="1100" b="1" dirty="0" smtClean="0"/>
                        <a:t>/ac/</a:t>
                      </a:r>
                      <a:r>
                        <a:rPr lang="en-US" sz="1100" b="1" dirty="0" err="1" smtClean="0"/>
                        <a:t>yr</a:t>
                      </a:r>
                      <a:r>
                        <a:rPr lang="en-US" sz="1100" b="1" dirty="0" smtClean="0"/>
                        <a:t>)</a:t>
                      </a:r>
                      <a:endParaRPr lang="en-US" sz="1100" b="1" dirty="0"/>
                    </a:p>
                  </a:txBody>
                  <a:tcPr anchor="ctr"/>
                </a:tc>
                <a:tc>
                  <a:txBody>
                    <a:bodyPr/>
                    <a:lstStyle/>
                    <a:p>
                      <a:pPr algn="ctr"/>
                      <a:r>
                        <a:rPr lang="en-US" sz="1100" b="1" dirty="0" smtClean="0"/>
                        <a:t>Existing Developed Lands</a:t>
                      </a:r>
                      <a:r>
                        <a:rPr lang="en-US" sz="1100" b="1" baseline="0" dirty="0" smtClean="0"/>
                        <a:t> 6/30/09 (acres)</a:t>
                      </a:r>
                      <a:endParaRPr lang="en-US" sz="1100" b="1" dirty="0"/>
                    </a:p>
                  </a:txBody>
                  <a:tcPr anchor="ctr"/>
                </a:tc>
                <a:tc>
                  <a:txBody>
                    <a:bodyPr/>
                    <a:lstStyle/>
                    <a:p>
                      <a:pPr algn="ctr"/>
                      <a:r>
                        <a:rPr lang="en-US" sz="1100" b="1" dirty="0" smtClean="0"/>
                        <a:t>Load</a:t>
                      </a:r>
                      <a:r>
                        <a:rPr lang="en-US" b="1" dirty="0" smtClean="0"/>
                        <a:t> </a:t>
                      </a:r>
                      <a:r>
                        <a:rPr lang="en-US" sz="1100" b="1" dirty="0" smtClean="0"/>
                        <a:t>(</a:t>
                      </a:r>
                      <a:r>
                        <a:rPr lang="en-US" sz="1100" b="1" dirty="0" err="1" smtClean="0"/>
                        <a:t>lbs</a:t>
                      </a:r>
                      <a:r>
                        <a:rPr lang="en-US" sz="1100" b="1" dirty="0" smtClean="0"/>
                        <a:t>/</a:t>
                      </a:r>
                      <a:r>
                        <a:rPr lang="en-US" sz="1100" b="1" dirty="0" err="1" smtClean="0"/>
                        <a:t>yr</a:t>
                      </a:r>
                      <a:r>
                        <a:rPr lang="en-US" sz="1100" b="1" dirty="0" smtClean="0"/>
                        <a:t>)</a:t>
                      </a:r>
                      <a:endParaRPr lang="en-US" sz="1100" b="1" dirty="0"/>
                    </a:p>
                  </a:txBody>
                  <a:tcPr anchor="ctr"/>
                </a:tc>
                <a:tc>
                  <a:txBody>
                    <a:bodyPr/>
                    <a:lstStyle/>
                    <a:p>
                      <a:pPr algn="ctr"/>
                      <a:r>
                        <a:rPr lang="en-US" sz="1100" b="1" baseline="0" dirty="0" smtClean="0"/>
                        <a:t>Percent MS4 required CB total L2 loading</a:t>
                      </a:r>
                      <a:endParaRPr lang="en-US" sz="1100" b="1" dirty="0"/>
                    </a:p>
                  </a:txBody>
                  <a:tcPr anchor="ctr"/>
                </a:tc>
                <a:tc>
                  <a:txBody>
                    <a:bodyPr/>
                    <a:lstStyle/>
                    <a:p>
                      <a:pPr algn="ctr"/>
                      <a:r>
                        <a:rPr lang="en-US" sz="1100" b="1" dirty="0" smtClean="0"/>
                        <a:t>Percentage of L2 required reduction by 6/30/23</a:t>
                      </a:r>
                      <a:endParaRPr lang="en-US" sz="1100" b="1" dirty="0"/>
                    </a:p>
                  </a:txBody>
                  <a:tcPr anchor="ctr"/>
                </a:tc>
                <a:tc>
                  <a:txBody>
                    <a:bodyPr/>
                    <a:lstStyle/>
                    <a:p>
                      <a:pPr algn="ctr"/>
                      <a:r>
                        <a:rPr lang="en-US" sz="1100" b="1" dirty="0" smtClean="0"/>
                        <a:t>40% cumulative reduction required by 6/30/23 (</a:t>
                      </a:r>
                      <a:r>
                        <a:rPr lang="en-US" sz="1100" b="1" dirty="0" err="1" smtClean="0"/>
                        <a:t>lbs</a:t>
                      </a:r>
                      <a:r>
                        <a:rPr lang="en-US" sz="1100" b="1" dirty="0" smtClean="0"/>
                        <a:t>/</a:t>
                      </a:r>
                      <a:r>
                        <a:rPr lang="en-US" sz="1100" b="1" dirty="0" err="1" smtClean="0"/>
                        <a:t>yr</a:t>
                      </a:r>
                      <a:r>
                        <a:rPr lang="en-US" sz="1100" b="1" dirty="0" smtClean="0"/>
                        <a:t>)</a:t>
                      </a:r>
                      <a:endParaRPr lang="en-US" sz="1100" b="1" dirty="0"/>
                    </a:p>
                  </a:txBody>
                  <a:tcPr anchor="ctr"/>
                </a:tc>
                <a:tc>
                  <a:txBody>
                    <a:bodyPr/>
                    <a:lstStyle/>
                    <a:p>
                      <a:pPr algn="ctr"/>
                      <a:r>
                        <a:rPr lang="en-US" sz="1100" b="1" dirty="0" smtClean="0"/>
                        <a:t>Sum of 40% cumulative reduction</a:t>
                      </a:r>
                      <a:r>
                        <a:rPr lang="en-US" sz="1100" b="1" baseline="0" dirty="0" smtClean="0"/>
                        <a:t> (</a:t>
                      </a:r>
                      <a:r>
                        <a:rPr lang="en-US" sz="1100" b="1" baseline="0" dirty="0" err="1" smtClean="0"/>
                        <a:t>lb</a:t>
                      </a:r>
                      <a:r>
                        <a:rPr lang="en-US" sz="1100" b="1" baseline="0" dirty="0" smtClean="0"/>
                        <a:t>/</a:t>
                      </a:r>
                      <a:r>
                        <a:rPr lang="en-US" sz="1100" b="1" baseline="0" dirty="0" err="1" smtClean="0"/>
                        <a:t>yr</a:t>
                      </a:r>
                      <a:r>
                        <a:rPr lang="en-US" sz="1100" b="1" baseline="0" dirty="0" smtClean="0"/>
                        <a:t>)</a:t>
                      </a:r>
                      <a:endParaRPr lang="en-US" sz="1100" b="1" dirty="0"/>
                    </a:p>
                  </a:txBody>
                  <a:tcPr anchor="ctr"/>
                </a:tc>
                <a:extLst>
                  <a:ext uri="{0D108BD9-81ED-4DB2-BD59-A6C34878D82A}">
                    <a16:rowId xmlns:a16="http://schemas.microsoft.com/office/drawing/2014/main" val="1373329201"/>
                  </a:ext>
                </a:extLst>
              </a:tr>
              <a:tr h="691555">
                <a:tc rowSpan="2">
                  <a:txBody>
                    <a:bodyPr/>
                    <a:lstStyle/>
                    <a:p>
                      <a:pPr algn="ctr"/>
                      <a:r>
                        <a:rPr lang="en-US" sz="1100" b="1" dirty="0" smtClean="0"/>
                        <a:t>Nitrogen</a:t>
                      </a:r>
                      <a:endParaRPr lang="en-US" sz="1100" b="1" dirty="0"/>
                    </a:p>
                  </a:txBody>
                  <a:tcPr vert="vert" anchor="ctr"/>
                </a:tc>
                <a:tc>
                  <a:txBody>
                    <a:bodyPr/>
                    <a:lstStyle/>
                    <a:p>
                      <a:pPr algn="ctr"/>
                      <a:r>
                        <a:rPr lang="en-US" sz="1100" b="1" dirty="0" smtClean="0"/>
                        <a:t>Regulated urban impervious</a:t>
                      </a:r>
                      <a:endParaRPr lang="en-US" sz="1100" b="1" dirty="0"/>
                    </a:p>
                  </a:txBody>
                  <a:tcPr anchor="ctr"/>
                </a:tc>
                <a:tc>
                  <a:txBody>
                    <a:bodyPr/>
                    <a:lstStyle/>
                    <a:p>
                      <a:pPr algn="ctr"/>
                      <a:r>
                        <a:rPr lang="en-US" sz="1100" b="1" dirty="0" smtClean="0"/>
                        <a:t>9.39</a:t>
                      </a:r>
                      <a:endParaRPr lang="en-US" sz="1100" b="1" dirty="0"/>
                    </a:p>
                  </a:txBody>
                  <a:tcPr anchor="ctr"/>
                </a:tc>
                <a:tc>
                  <a:txBody>
                    <a:bodyPr/>
                    <a:lstStyle/>
                    <a:p>
                      <a:pPr algn="ctr"/>
                      <a:endParaRPr lang="en-US" sz="1100" b="1" dirty="0"/>
                    </a:p>
                  </a:txBody>
                  <a:tcPr anchor="ctr"/>
                </a:tc>
                <a:tc>
                  <a:txBody>
                    <a:bodyPr/>
                    <a:lstStyle/>
                    <a:p>
                      <a:pPr algn="ctr"/>
                      <a:endParaRPr lang="en-US" sz="1100" b="1" dirty="0"/>
                    </a:p>
                  </a:txBody>
                  <a:tcPr anchor="ctr"/>
                </a:tc>
                <a:tc>
                  <a:txBody>
                    <a:bodyPr/>
                    <a:lstStyle/>
                    <a:p>
                      <a:pPr algn="ctr"/>
                      <a:r>
                        <a:rPr lang="en-US" sz="1100" b="1" dirty="0" smtClean="0"/>
                        <a:t>9%</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dirty="0"/>
                    </a:p>
                  </a:txBody>
                  <a:tcPr anchor="ctr"/>
                </a:tc>
                <a:tc rowSpan="2">
                  <a:txBody>
                    <a:bodyPr/>
                    <a:lstStyle/>
                    <a:p>
                      <a:pPr algn="ctr"/>
                      <a:endParaRPr lang="en-US" sz="1100" b="1" dirty="0"/>
                    </a:p>
                  </a:txBody>
                  <a:tcPr anchor="ctr"/>
                </a:tc>
                <a:extLst>
                  <a:ext uri="{0D108BD9-81ED-4DB2-BD59-A6C34878D82A}">
                    <a16:rowId xmlns:a16="http://schemas.microsoft.com/office/drawing/2014/main" val="3804935139"/>
                  </a:ext>
                </a:extLst>
              </a:tr>
              <a:tr h="691555">
                <a:tc vMerge="1">
                  <a:txBody>
                    <a:bodyPr/>
                    <a:lstStyle/>
                    <a:p>
                      <a:endParaRPr lang="en-US" dirty="0"/>
                    </a:p>
                  </a:txBody>
                  <a:tcPr/>
                </a:tc>
                <a:tc>
                  <a:txBody>
                    <a:bodyPr/>
                    <a:lstStyle/>
                    <a:p>
                      <a:pPr algn="ctr"/>
                      <a:r>
                        <a:rPr lang="en-US" sz="1100" b="1" dirty="0" smtClean="0"/>
                        <a:t>Regulated urban pervious</a:t>
                      </a:r>
                      <a:endParaRPr lang="en-US" sz="1100" b="1" dirty="0"/>
                    </a:p>
                  </a:txBody>
                  <a:tcPr anchor="ctr"/>
                </a:tc>
                <a:tc>
                  <a:txBody>
                    <a:bodyPr/>
                    <a:lstStyle/>
                    <a:p>
                      <a:pPr algn="ctr"/>
                      <a:r>
                        <a:rPr lang="en-US" sz="1100" b="1" dirty="0" smtClean="0"/>
                        <a:t>6.99</a:t>
                      </a:r>
                      <a:endParaRPr lang="en-US" sz="1100" b="1" dirty="0"/>
                    </a:p>
                  </a:txBody>
                  <a:tcPr anchor="ctr"/>
                </a:tc>
                <a:tc>
                  <a:txBody>
                    <a:bodyPr/>
                    <a:lstStyle/>
                    <a:p>
                      <a:pPr algn="ctr"/>
                      <a:endParaRPr lang="en-US" sz="1100" b="1"/>
                    </a:p>
                  </a:txBody>
                  <a:tcPr anchor="ctr"/>
                </a:tc>
                <a:tc>
                  <a:txBody>
                    <a:bodyPr/>
                    <a:lstStyle/>
                    <a:p>
                      <a:pPr algn="ctr"/>
                      <a:endParaRPr lang="en-US" sz="1100" b="1"/>
                    </a:p>
                  </a:txBody>
                  <a:tcPr anchor="ctr"/>
                </a:tc>
                <a:tc>
                  <a:txBody>
                    <a:bodyPr/>
                    <a:lstStyle/>
                    <a:p>
                      <a:pPr algn="ctr"/>
                      <a:r>
                        <a:rPr lang="en-US" sz="1100" b="1" dirty="0" smtClean="0"/>
                        <a:t>6%</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vMerge="1">
                  <a:txBody>
                    <a:bodyPr/>
                    <a:lstStyle/>
                    <a:p>
                      <a:pPr algn="ctr"/>
                      <a:endParaRPr lang="en-US" sz="1100" b="1" dirty="0"/>
                    </a:p>
                  </a:txBody>
                  <a:tcPr anchor="ctr"/>
                </a:tc>
                <a:extLst>
                  <a:ext uri="{0D108BD9-81ED-4DB2-BD59-A6C34878D82A}">
                    <a16:rowId xmlns:a16="http://schemas.microsoft.com/office/drawing/2014/main" val="328198198"/>
                  </a:ext>
                </a:extLst>
              </a:tr>
              <a:tr h="846260">
                <a:tc rowSpan="2">
                  <a:txBody>
                    <a:bodyPr/>
                    <a:lstStyle/>
                    <a:p>
                      <a:pPr algn="ctr"/>
                      <a:r>
                        <a:rPr lang="en-US" sz="1100" b="1" dirty="0" smtClean="0"/>
                        <a:t>Phosphorous</a:t>
                      </a:r>
                      <a:endParaRPr lang="en-US" sz="1100" b="1" dirty="0"/>
                    </a:p>
                  </a:txBody>
                  <a:tcPr vert="vert" anchor="ct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impervious</a:t>
                      </a:r>
                    </a:p>
                    <a:p>
                      <a:endParaRPr lang="en-US" b="1" dirty="0"/>
                    </a:p>
                  </a:txBody>
                  <a:tcPr/>
                </a:tc>
                <a:tc>
                  <a:txBody>
                    <a:bodyPr/>
                    <a:lstStyle/>
                    <a:p>
                      <a:pPr algn="ctr"/>
                      <a:r>
                        <a:rPr lang="en-US" sz="1100" b="1" dirty="0" smtClean="0"/>
                        <a:t>1.76</a:t>
                      </a:r>
                      <a:endParaRPr lang="en-US" sz="1100" b="1" dirty="0"/>
                    </a:p>
                  </a:txBody>
                  <a:tcPr anchor="ctr"/>
                </a:tc>
                <a:tc>
                  <a:txBody>
                    <a:bodyPr/>
                    <a:lstStyle/>
                    <a:p>
                      <a:pPr algn="ctr"/>
                      <a:endParaRPr lang="en-US" sz="1100" b="1"/>
                    </a:p>
                  </a:txBody>
                  <a:tcPr anchor="ctr"/>
                </a:tc>
                <a:tc>
                  <a:txBody>
                    <a:bodyPr/>
                    <a:lstStyle/>
                    <a:p>
                      <a:pPr algn="ctr"/>
                      <a:endParaRPr lang="en-US" sz="1100" b="1"/>
                    </a:p>
                  </a:txBody>
                  <a:tcPr anchor="ctr"/>
                </a:tc>
                <a:tc>
                  <a:txBody>
                    <a:bodyPr/>
                    <a:lstStyle/>
                    <a:p>
                      <a:pPr algn="ctr"/>
                      <a:r>
                        <a:rPr lang="en-US" sz="1100" b="1" dirty="0" smtClean="0"/>
                        <a:t>16%</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rowSpan="2">
                  <a:txBody>
                    <a:bodyPr/>
                    <a:lstStyle/>
                    <a:p>
                      <a:pPr algn="ctr"/>
                      <a:endParaRPr lang="en-US" sz="1100" b="1" dirty="0"/>
                    </a:p>
                  </a:txBody>
                  <a:tcPr anchor="ctr"/>
                </a:tc>
                <a:extLst>
                  <a:ext uri="{0D108BD9-81ED-4DB2-BD59-A6C34878D82A}">
                    <a16:rowId xmlns:a16="http://schemas.microsoft.com/office/drawing/2014/main" val="2798651109"/>
                  </a:ext>
                </a:extLst>
              </a:tr>
              <a:tr h="846260">
                <a:tc vMerge="1">
                  <a:txBody>
                    <a:bodyPr/>
                    <a:lstStyle/>
                    <a:p>
                      <a:endParaRPr lang="en-US" dirty="0"/>
                    </a:p>
                  </a:txBody>
                  <a:tcP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pervious</a:t>
                      </a:r>
                    </a:p>
                    <a:p>
                      <a:endParaRPr lang="en-US" b="1" dirty="0"/>
                    </a:p>
                  </a:txBody>
                  <a:tcPr/>
                </a:tc>
                <a:tc>
                  <a:txBody>
                    <a:bodyPr/>
                    <a:lstStyle/>
                    <a:p>
                      <a:pPr algn="ctr"/>
                      <a:r>
                        <a:rPr lang="en-US" sz="1100" b="1" dirty="0" smtClean="0"/>
                        <a:t>0.5</a:t>
                      </a:r>
                      <a:endParaRPr lang="en-US" sz="1100" b="1" dirty="0"/>
                    </a:p>
                  </a:txBody>
                  <a:tcPr anchor="ctr"/>
                </a:tc>
                <a:tc>
                  <a:txBody>
                    <a:bodyPr/>
                    <a:lstStyle/>
                    <a:p>
                      <a:pPr algn="ctr"/>
                      <a:endParaRPr lang="en-US" sz="1100" b="1"/>
                    </a:p>
                  </a:txBody>
                  <a:tcPr anchor="ctr"/>
                </a:tc>
                <a:tc>
                  <a:txBody>
                    <a:bodyPr/>
                    <a:lstStyle/>
                    <a:p>
                      <a:pPr algn="ctr"/>
                      <a:endParaRPr lang="en-US" sz="1100" b="1"/>
                    </a:p>
                  </a:txBody>
                  <a:tcPr anchor="ctr"/>
                </a:tc>
                <a:tc>
                  <a:txBody>
                    <a:bodyPr/>
                    <a:lstStyle/>
                    <a:p>
                      <a:pPr algn="ctr"/>
                      <a:r>
                        <a:rPr lang="en-US" sz="1100" b="1" dirty="0" smtClean="0"/>
                        <a:t>7.25%</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vMerge="1">
                  <a:txBody>
                    <a:bodyPr/>
                    <a:lstStyle/>
                    <a:p>
                      <a:pPr algn="ctr"/>
                      <a:endParaRPr lang="en-US" sz="1100" b="1" dirty="0"/>
                    </a:p>
                  </a:txBody>
                  <a:tcPr anchor="ctr"/>
                </a:tc>
                <a:extLst>
                  <a:ext uri="{0D108BD9-81ED-4DB2-BD59-A6C34878D82A}">
                    <a16:rowId xmlns:a16="http://schemas.microsoft.com/office/drawing/2014/main" val="3468463640"/>
                  </a:ext>
                </a:extLst>
              </a:tr>
              <a:tr h="846260">
                <a:tc rowSpan="2">
                  <a:txBody>
                    <a:bodyPr/>
                    <a:lstStyle/>
                    <a:p>
                      <a:pPr algn="ctr"/>
                      <a:r>
                        <a:rPr lang="en-US" sz="1100" b="1" dirty="0" smtClean="0"/>
                        <a:t>Total suspended</a:t>
                      </a:r>
                      <a:r>
                        <a:rPr lang="en-US" sz="1100" b="1" baseline="0" dirty="0" smtClean="0"/>
                        <a:t> solids</a:t>
                      </a:r>
                      <a:endParaRPr lang="en-US" sz="1100" b="1" dirty="0"/>
                    </a:p>
                  </a:txBody>
                  <a:tcPr vert="vert" anchor="ct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impervious</a:t>
                      </a:r>
                    </a:p>
                    <a:p>
                      <a:endParaRPr lang="en-US" b="1" dirty="0"/>
                    </a:p>
                  </a:txBody>
                  <a:tcPr/>
                </a:tc>
                <a:tc>
                  <a:txBody>
                    <a:bodyPr/>
                    <a:lstStyle/>
                    <a:p>
                      <a:pPr algn="ctr"/>
                      <a:r>
                        <a:rPr lang="en-US" sz="1100" b="1" dirty="0" smtClean="0"/>
                        <a:t>676.94</a:t>
                      </a:r>
                      <a:endParaRPr lang="en-US" sz="1100" b="1" dirty="0"/>
                    </a:p>
                  </a:txBody>
                  <a:tcPr anchor="ctr"/>
                </a:tc>
                <a:tc>
                  <a:txBody>
                    <a:bodyPr/>
                    <a:lstStyle/>
                    <a:p>
                      <a:pPr algn="ctr"/>
                      <a:endParaRPr lang="en-US" sz="1100" b="1"/>
                    </a:p>
                  </a:txBody>
                  <a:tcPr anchor="ctr"/>
                </a:tc>
                <a:tc>
                  <a:txBody>
                    <a:bodyPr/>
                    <a:lstStyle/>
                    <a:p>
                      <a:pPr algn="ctr"/>
                      <a:endParaRPr lang="en-US" sz="1100" b="1"/>
                    </a:p>
                  </a:txBody>
                  <a:tcPr anchor="ctr"/>
                </a:tc>
                <a:tc>
                  <a:txBody>
                    <a:bodyPr/>
                    <a:lstStyle/>
                    <a:p>
                      <a:pPr algn="ctr"/>
                      <a:r>
                        <a:rPr lang="en-US" sz="1100" b="1" dirty="0" smtClean="0"/>
                        <a:t>20%</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rowSpan="2">
                  <a:txBody>
                    <a:bodyPr/>
                    <a:lstStyle/>
                    <a:p>
                      <a:pPr algn="ctr"/>
                      <a:endParaRPr lang="en-US" sz="1100" b="1" dirty="0"/>
                    </a:p>
                  </a:txBody>
                  <a:tcPr anchor="ctr"/>
                </a:tc>
                <a:extLst>
                  <a:ext uri="{0D108BD9-81ED-4DB2-BD59-A6C34878D82A}">
                    <a16:rowId xmlns:a16="http://schemas.microsoft.com/office/drawing/2014/main" val="679295448"/>
                  </a:ext>
                </a:extLst>
              </a:tr>
              <a:tr h="846260">
                <a:tc vMerge="1">
                  <a:txBody>
                    <a:bodyPr/>
                    <a:lstStyle/>
                    <a:p>
                      <a:endParaRPr lang="en-US" dirty="0"/>
                    </a:p>
                  </a:txBody>
                  <a:tcP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pervious</a:t>
                      </a:r>
                    </a:p>
                    <a:p>
                      <a:endParaRPr lang="en-US" b="1" dirty="0"/>
                    </a:p>
                  </a:txBody>
                  <a:tcPr/>
                </a:tc>
                <a:tc>
                  <a:txBody>
                    <a:bodyPr/>
                    <a:lstStyle/>
                    <a:p>
                      <a:pPr algn="ctr"/>
                      <a:r>
                        <a:rPr lang="en-US" sz="1100" b="1" dirty="0" smtClean="0"/>
                        <a:t>101.08</a:t>
                      </a:r>
                      <a:endParaRPr lang="en-US" sz="1100" b="1" dirty="0"/>
                    </a:p>
                  </a:txBody>
                  <a:tcPr anchor="ctr"/>
                </a:tc>
                <a:tc>
                  <a:txBody>
                    <a:bodyPr/>
                    <a:lstStyle/>
                    <a:p>
                      <a:pPr algn="ctr"/>
                      <a:endParaRPr lang="en-US" sz="1100" b="1"/>
                    </a:p>
                  </a:txBody>
                  <a:tcPr anchor="ctr"/>
                </a:tc>
                <a:tc>
                  <a:txBody>
                    <a:bodyPr/>
                    <a:lstStyle/>
                    <a:p>
                      <a:pPr algn="ctr"/>
                      <a:endParaRPr lang="en-US" sz="1100" b="1"/>
                    </a:p>
                  </a:txBody>
                  <a:tcPr anchor="ctr"/>
                </a:tc>
                <a:tc>
                  <a:txBody>
                    <a:bodyPr/>
                    <a:lstStyle/>
                    <a:p>
                      <a:pPr algn="ctr"/>
                      <a:r>
                        <a:rPr lang="en-US" sz="1100" b="1" dirty="0" smtClean="0"/>
                        <a:t>8.75%</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vMerge="1">
                  <a:txBody>
                    <a:bodyPr/>
                    <a:lstStyle/>
                    <a:p>
                      <a:pPr algn="ctr"/>
                      <a:endParaRPr lang="en-US" sz="1100" b="1" dirty="0"/>
                    </a:p>
                  </a:txBody>
                  <a:tcPr anchor="ctr"/>
                </a:tc>
                <a:extLst>
                  <a:ext uri="{0D108BD9-81ED-4DB2-BD59-A6C34878D82A}">
                    <a16:rowId xmlns:a16="http://schemas.microsoft.com/office/drawing/2014/main" val="3356194282"/>
                  </a:ext>
                </a:extLst>
              </a:tr>
            </a:tbl>
          </a:graphicData>
        </a:graphic>
      </p:graphicFrame>
    </p:spTree>
    <p:extLst>
      <p:ext uri="{BB962C8B-B14F-4D97-AF65-F5344CB8AC3E}">
        <p14:creationId xmlns:p14="http://schemas.microsoft.com/office/powerpoint/2010/main" val="462198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76200"/>
            <a:ext cx="7055380" cy="1295400"/>
          </a:xfrm>
        </p:spPr>
        <p:txBody>
          <a:bodyPr/>
          <a:lstStyle/>
          <a:p>
            <a:pPr algn="ctr"/>
            <a:r>
              <a:rPr lang="en-US" dirty="0" smtClean="0"/>
              <a:t>Calculating Required Reductions</a:t>
            </a:r>
            <a:endParaRPr lang="en-US" dirty="0"/>
          </a:p>
        </p:txBody>
      </p:sp>
      <p:sp>
        <p:nvSpPr>
          <p:cNvPr id="6" name="Content Placeholder 5"/>
          <p:cNvSpPr>
            <a:spLocks noGrp="1"/>
          </p:cNvSpPr>
          <p:nvPr>
            <p:ph idx="1"/>
          </p:nvPr>
        </p:nvSpPr>
        <p:spPr>
          <a:xfrm>
            <a:off x="738387" y="1600200"/>
            <a:ext cx="6711654" cy="4791314"/>
          </a:xfrm>
        </p:spPr>
        <p:txBody>
          <a:bodyPr/>
          <a:lstStyle/>
          <a:p>
            <a:endParaRPr lang="en-US" dirty="0" smtClean="0"/>
          </a:p>
          <a:p>
            <a:r>
              <a:rPr lang="en-US" dirty="0" smtClean="0"/>
              <a:t>MS4 service area include the following</a:t>
            </a:r>
          </a:p>
          <a:p>
            <a:pPr lvl="1"/>
            <a:r>
              <a:rPr lang="en-US" dirty="0" smtClean="0"/>
              <a:t>986.6 Impervious Acres</a:t>
            </a:r>
          </a:p>
          <a:p>
            <a:pPr lvl="1"/>
            <a:r>
              <a:rPr lang="en-US" dirty="0" smtClean="0"/>
              <a:t>1645.7 Pervious Acres</a:t>
            </a:r>
          </a:p>
          <a:p>
            <a:pPr lvl="1"/>
            <a:r>
              <a:rPr lang="en-US" dirty="0" smtClean="0"/>
              <a:t>95.4 Forested Acres </a:t>
            </a:r>
            <a:r>
              <a:rPr lang="en-US" dirty="0" smtClean="0">
                <a:solidFill>
                  <a:srgbClr val="FF0000"/>
                </a:solidFill>
              </a:rPr>
              <a:t>*</a:t>
            </a:r>
          </a:p>
          <a:p>
            <a:pPr lvl="1"/>
            <a:r>
              <a:rPr lang="en-US" dirty="0" smtClean="0"/>
              <a:t>0 Agricultural Acres </a:t>
            </a:r>
            <a:r>
              <a:rPr lang="en-US" dirty="0" smtClean="0">
                <a:solidFill>
                  <a:srgbClr val="FF0000"/>
                </a:solidFill>
              </a:rPr>
              <a:t>*</a:t>
            </a:r>
          </a:p>
          <a:p>
            <a:pPr lvl="1"/>
            <a:r>
              <a:rPr lang="en-US" dirty="0" smtClean="0"/>
              <a:t>15.7 Open Water Acres </a:t>
            </a:r>
            <a:r>
              <a:rPr lang="en-US" dirty="0" smtClean="0">
                <a:solidFill>
                  <a:srgbClr val="FF0000"/>
                </a:solidFill>
              </a:rPr>
              <a:t>*</a:t>
            </a:r>
          </a:p>
          <a:p>
            <a:pPr lvl="1"/>
            <a:r>
              <a:rPr lang="en-US" dirty="0" smtClean="0"/>
              <a:t>11.3 Wetland Acres </a:t>
            </a:r>
            <a:r>
              <a:rPr lang="en-US" dirty="0" smtClean="0">
                <a:solidFill>
                  <a:srgbClr val="FF0000"/>
                </a:solidFill>
              </a:rPr>
              <a:t>*</a:t>
            </a:r>
          </a:p>
          <a:p>
            <a:pPr lvl="1"/>
            <a:r>
              <a:rPr lang="en-US" dirty="0" smtClean="0"/>
              <a:t>2754.7 Total Acres</a:t>
            </a:r>
          </a:p>
          <a:p>
            <a:pPr lvl="1"/>
            <a:r>
              <a:rPr lang="en-US" dirty="0" smtClean="0">
                <a:solidFill>
                  <a:srgbClr val="FF0000"/>
                </a:solidFill>
              </a:rPr>
              <a:t>2632.3 </a:t>
            </a:r>
            <a:r>
              <a:rPr lang="en-US" dirty="0" smtClean="0"/>
              <a:t>Regulated Acres</a:t>
            </a:r>
            <a:endParaRPr lang="en-US" dirty="0"/>
          </a:p>
        </p:txBody>
      </p:sp>
    </p:spTree>
    <p:extLst>
      <p:ext uri="{BB962C8B-B14F-4D97-AF65-F5344CB8AC3E}">
        <p14:creationId xmlns:p14="http://schemas.microsoft.com/office/powerpoint/2010/main" val="20693058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258C418-D23E-419F-BBA2-8F0B98EEA8BE}" type="slidenum">
              <a:rPr lang="en-US" smtClean="0"/>
              <a:pPr/>
              <a:t>23</a:t>
            </a:fld>
            <a:endParaRPr lang="en-US"/>
          </a:p>
        </p:txBody>
      </p:sp>
      <p:graphicFrame>
        <p:nvGraphicFramePr>
          <p:cNvPr id="15" name="Table 14"/>
          <p:cNvGraphicFramePr>
            <a:graphicFrameLocks noGrp="1"/>
          </p:cNvGraphicFramePr>
          <p:nvPr>
            <p:extLst>
              <p:ext uri="{D42A27DB-BD31-4B8C-83A1-F6EECF244321}">
                <p14:modId xmlns:p14="http://schemas.microsoft.com/office/powerpoint/2010/main" val="3046649764"/>
              </p:ext>
            </p:extLst>
          </p:nvPr>
        </p:nvGraphicFramePr>
        <p:xfrm>
          <a:off x="76199" y="76199"/>
          <a:ext cx="8991603" cy="6680642"/>
        </p:xfrm>
        <a:graphic>
          <a:graphicData uri="http://schemas.openxmlformats.org/drawingml/2006/table">
            <a:tbl>
              <a:tblPr firstRow="1" bandRow="1">
                <a:tableStyleId>{5C22544A-7EE6-4342-B048-85BDC9FD1C3A}</a:tableStyleId>
              </a:tblPr>
              <a:tblGrid>
                <a:gridCol w="999067">
                  <a:extLst>
                    <a:ext uri="{9D8B030D-6E8A-4147-A177-3AD203B41FA5}">
                      <a16:colId xmlns:a16="http://schemas.microsoft.com/office/drawing/2014/main" val="2855313055"/>
                    </a:ext>
                  </a:extLst>
                </a:gridCol>
                <a:gridCol w="982134">
                  <a:extLst>
                    <a:ext uri="{9D8B030D-6E8A-4147-A177-3AD203B41FA5}">
                      <a16:colId xmlns:a16="http://schemas.microsoft.com/office/drawing/2014/main" val="3334254020"/>
                    </a:ext>
                  </a:extLst>
                </a:gridCol>
                <a:gridCol w="1016000">
                  <a:extLst>
                    <a:ext uri="{9D8B030D-6E8A-4147-A177-3AD203B41FA5}">
                      <a16:colId xmlns:a16="http://schemas.microsoft.com/office/drawing/2014/main" val="3618186221"/>
                    </a:ext>
                  </a:extLst>
                </a:gridCol>
                <a:gridCol w="999067">
                  <a:extLst>
                    <a:ext uri="{9D8B030D-6E8A-4147-A177-3AD203B41FA5}">
                      <a16:colId xmlns:a16="http://schemas.microsoft.com/office/drawing/2014/main" val="3057494025"/>
                    </a:ext>
                  </a:extLst>
                </a:gridCol>
                <a:gridCol w="999067">
                  <a:extLst>
                    <a:ext uri="{9D8B030D-6E8A-4147-A177-3AD203B41FA5}">
                      <a16:colId xmlns:a16="http://schemas.microsoft.com/office/drawing/2014/main" val="2575672543"/>
                    </a:ext>
                  </a:extLst>
                </a:gridCol>
                <a:gridCol w="999067">
                  <a:extLst>
                    <a:ext uri="{9D8B030D-6E8A-4147-A177-3AD203B41FA5}">
                      <a16:colId xmlns:a16="http://schemas.microsoft.com/office/drawing/2014/main" val="2699387754"/>
                    </a:ext>
                  </a:extLst>
                </a:gridCol>
                <a:gridCol w="999067">
                  <a:extLst>
                    <a:ext uri="{9D8B030D-6E8A-4147-A177-3AD203B41FA5}">
                      <a16:colId xmlns:a16="http://schemas.microsoft.com/office/drawing/2014/main" val="1634703081"/>
                    </a:ext>
                  </a:extLst>
                </a:gridCol>
                <a:gridCol w="999067">
                  <a:extLst>
                    <a:ext uri="{9D8B030D-6E8A-4147-A177-3AD203B41FA5}">
                      <a16:colId xmlns:a16="http://schemas.microsoft.com/office/drawing/2014/main" val="2681617484"/>
                    </a:ext>
                  </a:extLst>
                </a:gridCol>
                <a:gridCol w="999067">
                  <a:extLst>
                    <a:ext uri="{9D8B030D-6E8A-4147-A177-3AD203B41FA5}">
                      <a16:colId xmlns:a16="http://schemas.microsoft.com/office/drawing/2014/main" val="1619706055"/>
                    </a:ext>
                  </a:extLst>
                </a:gridCol>
              </a:tblGrid>
              <a:tr h="359772">
                <a:tc gridSpan="9">
                  <a:txBody>
                    <a:bodyPr/>
                    <a:lstStyle/>
                    <a:p>
                      <a:pPr algn="ctr"/>
                      <a:r>
                        <a:rPr lang="en-US" sz="1600" dirty="0" smtClean="0"/>
                        <a:t>Table 3a</a:t>
                      </a:r>
                      <a:r>
                        <a:rPr lang="en-US" sz="1600" baseline="0" dirty="0" smtClean="0"/>
                        <a:t> – James River, </a:t>
                      </a:r>
                      <a:r>
                        <a:rPr lang="en-US" sz="1600" baseline="0" dirty="0" err="1" smtClean="0"/>
                        <a:t>Lynnhaven</a:t>
                      </a:r>
                      <a:r>
                        <a:rPr lang="en-US" sz="1600" baseline="0" dirty="0" smtClean="0"/>
                        <a:t> and Little Creek Basins</a:t>
                      </a:r>
                      <a:endParaRPr lang="en-US" sz="16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440490166"/>
                  </a:ext>
                </a:extLst>
              </a:tr>
              <a:tr h="356320">
                <a:tc>
                  <a:txBody>
                    <a:bodyPr/>
                    <a:lstStyle/>
                    <a:p>
                      <a:endParaRPr lang="en-US"/>
                    </a:p>
                  </a:txBody>
                  <a:tcPr/>
                </a:tc>
                <a:tc>
                  <a:txBody>
                    <a:bodyPr/>
                    <a:lstStyle/>
                    <a:p>
                      <a:endParaRPr lang="en-US" dirty="0"/>
                    </a:p>
                  </a:txBody>
                  <a:tcPr/>
                </a:tc>
                <a:tc>
                  <a:txBody>
                    <a:bodyPr/>
                    <a:lstStyle/>
                    <a:p>
                      <a:pPr algn="ctr"/>
                      <a:r>
                        <a:rPr lang="en-US" b="1" dirty="0" smtClean="0"/>
                        <a:t>A</a:t>
                      </a:r>
                      <a:endParaRPr lang="en-US" b="1" dirty="0"/>
                    </a:p>
                  </a:txBody>
                  <a:tcPr/>
                </a:tc>
                <a:tc>
                  <a:txBody>
                    <a:bodyPr/>
                    <a:lstStyle/>
                    <a:p>
                      <a:pPr algn="ctr"/>
                      <a:r>
                        <a:rPr lang="en-US" b="1" dirty="0" smtClean="0"/>
                        <a:t>B</a:t>
                      </a:r>
                      <a:endParaRPr lang="en-US" b="1" dirty="0"/>
                    </a:p>
                  </a:txBody>
                  <a:tcPr>
                    <a:solidFill>
                      <a:srgbClr val="FFFF00"/>
                    </a:solidFill>
                  </a:tcPr>
                </a:tc>
                <a:tc>
                  <a:txBody>
                    <a:bodyPr/>
                    <a:lstStyle/>
                    <a:p>
                      <a:pPr algn="ctr"/>
                      <a:r>
                        <a:rPr lang="en-US" b="1" dirty="0" smtClean="0"/>
                        <a:t>C</a:t>
                      </a:r>
                      <a:endParaRPr lang="en-US" b="1" dirty="0"/>
                    </a:p>
                  </a:txBody>
                  <a:tcPr/>
                </a:tc>
                <a:tc>
                  <a:txBody>
                    <a:bodyPr/>
                    <a:lstStyle/>
                    <a:p>
                      <a:pPr algn="ctr"/>
                      <a:r>
                        <a:rPr lang="en-US" b="1" dirty="0" smtClean="0"/>
                        <a:t>D</a:t>
                      </a:r>
                      <a:endParaRPr lang="en-US" b="1" dirty="0"/>
                    </a:p>
                  </a:txBody>
                  <a:tcPr/>
                </a:tc>
                <a:tc>
                  <a:txBody>
                    <a:bodyPr/>
                    <a:lstStyle/>
                    <a:p>
                      <a:pPr algn="ctr"/>
                      <a:r>
                        <a:rPr lang="en-US" b="1" dirty="0" smtClean="0"/>
                        <a:t>E</a:t>
                      </a:r>
                      <a:endParaRPr lang="en-US" b="1" dirty="0"/>
                    </a:p>
                  </a:txBody>
                  <a:tcPr/>
                </a:tc>
                <a:tc>
                  <a:txBody>
                    <a:bodyPr/>
                    <a:lstStyle/>
                    <a:p>
                      <a:pPr algn="ctr"/>
                      <a:r>
                        <a:rPr lang="en-US" b="1" dirty="0" smtClean="0"/>
                        <a:t>F</a:t>
                      </a:r>
                      <a:endParaRPr lang="en-US" b="1" dirty="0"/>
                    </a:p>
                  </a:txBody>
                  <a:tcPr/>
                </a:tc>
                <a:tc>
                  <a:txBody>
                    <a:bodyPr/>
                    <a:lstStyle/>
                    <a:p>
                      <a:pPr algn="ctr"/>
                      <a:r>
                        <a:rPr lang="en-US" b="1" dirty="0" smtClean="0"/>
                        <a:t>G</a:t>
                      </a:r>
                      <a:endParaRPr lang="en-US" b="1" dirty="0"/>
                    </a:p>
                  </a:txBody>
                  <a:tcPr/>
                </a:tc>
                <a:extLst>
                  <a:ext uri="{0D108BD9-81ED-4DB2-BD59-A6C34878D82A}">
                    <a16:rowId xmlns:a16="http://schemas.microsoft.com/office/drawing/2014/main" val="3481480001"/>
                  </a:ext>
                </a:extLst>
              </a:tr>
              <a:tr h="1068960">
                <a:tc>
                  <a:txBody>
                    <a:bodyPr/>
                    <a:lstStyle/>
                    <a:p>
                      <a:pPr algn="ctr"/>
                      <a:r>
                        <a:rPr lang="en-US" sz="1100" b="1" dirty="0" smtClean="0"/>
                        <a:t>Pollutant</a:t>
                      </a:r>
                      <a:endParaRPr lang="en-US" sz="1100" b="1" dirty="0"/>
                    </a:p>
                  </a:txBody>
                  <a:tcPr anchor="ctr"/>
                </a:tc>
                <a:tc>
                  <a:txBody>
                    <a:bodyPr/>
                    <a:lstStyle/>
                    <a:p>
                      <a:pPr algn="ctr"/>
                      <a:r>
                        <a:rPr lang="en-US" sz="1100" b="1" dirty="0" err="1" smtClean="0"/>
                        <a:t>Subsource</a:t>
                      </a:r>
                      <a:endParaRPr lang="en-US" sz="1100" b="1" dirty="0"/>
                    </a:p>
                  </a:txBody>
                  <a:tcPr anchor="ctr"/>
                </a:tc>
                <a:tc>
                  <a:txBody>
                    <a:bodyPr/>
                    <a:lstStyle/>
                    <a:p>
                      <a:pPr algn="ctr"/>
                      <a:r>
                        <a:rPr lang="en-US" sz="1100" b="1" dirty="0" smtClean="0"/>
                        <a:t>Loading rate (</a:t>
                      </a:r>
                      <a:r>
                        <a:rPr lang="en-US" sz="1100" b="1" dirty="0" err="1" smtClean="0"/>
                        <a:t>lbs</a:t>
                      </a:r>
                      <a:r>
                        <a:rPr lang="en-US" sz="1100" b="1" dirty="0" smtClean="0"/>
                        <a:t>/ac/</a:t>
                      </a:r>
                      <a:r>
                        <a:rPr lang="en-US" sz="1100" b="1" dirty="0" err="1" smtClean="0"/>
                        <a:t>yr</a:t>
                      </a:r>
                      <a:r>
                        <a:rPr lang="en-US" sz="1100" b="1" dirty="0" smtClean="0"/>
                        <a:t>)</a:t>
                      </a:r>
                      <a:endParaRPr lang="en-US" sz="1100" b="1" dirty="0"/>
                    </a:p>
                  </a:txBody>
                  <a:tcPr anchor="ctr"/>
                </a:tc>
                <a:tc>
                  <a:txBody>
                    <a:bodyPr/>
                    <a:lstStyle/>
                    <a:p>
                      <a:pPr algn="ctr"/>
                      <a:r>
                        <a:rPr lang="en-US" sz="1100" b="1" dirty="0" smtClean="0"/>
                        <a:t>Existing Developed Lands</a:t>
                      </a:r>
                      <a:r>
                        <a:rPr lang="en-US" sz="1100" b="1" baseline="0" dirty="0" smtClean="0"/>
                        <a:t> 6/30/09 (acres)</a:t>
                      </a:r>
                      <a:endParaRPr lang="en-US" sz="1100" b="1" dirty="0"/>
                    </a:p>
                  </a:txBody>
                  <a:tcPr anchor="ctr">
                    <a:solidFill>
                      <a:srgbClr val="FFFF00"/>
                    </a:solidFill>
                  </a:tcPr>
                </a:tc>
                <a:tc>
                  <a:txBody>
                    <a:bodyPr/>
                    <a:lstStyle/>
                    <a:p>
                      <a:pPr algn="ctr"/>
                      <a:r>
                        <a:rPr lang="en-US" sz="1100" b="1" dirty="0" smtClean="0"/>
                        <a:t>Load</a:t>
                      </a:r>
                      <a:r>
                        <a:rPr lang="en-US" b="1" dirty="0" smtClean="0"/>
                        <a:t> </a:t>
                      </a:r>
                      <a:r>
                        <a:rPr lang="en-US" sz="1100" b="1" dirty="0" smtClean="0"/>
                        <a:t>(</a:t>
                      </a:r>
                      <a:r>
                        <a:rPr lang="en-US" sz="1100" b="1" dirty="0" err="1" smtClean="0"/>
                        <a:t>lbs</a:t>
                      </a:r>
                      <a:r>
                        <a:rPr lang="en-US" sz="1100" b="1" dirty="0" smtClean="0"/>
                        <a:t>/</a:t>
                      </a:r>
                      <a:r>
                        <a:rPr lang="en-US" sz="1100" b="1" dirty="0" err="1" smtClean="0"/>
                        <a:t>yr</a:t>
                      </a:r>
                      <a:r>
                        <a:rPr lang="en-US" sz="1100" b="1" dirty="0" smtClean="0"/>
                        <a:t>)</a:t>
                      </a:r>
                      <a:endParaRPr lang="en-US" sz="1100" b="1" dirty="0"/>
                    </a:p>
                  </a:txBody>
                  <a:tcPr anchor="ctr"/>
                </a:tc>
                <a:tc>
                  <a:txBody>
                    <a:bodyPr/>
                    <a:lstStyle/>
                    <a:p>
                      <a:pPr algn="ctr"/>
                      <a:r>
                        <a:rPr lang="en-US" sz="1100" b="1" baseline="0" dirty="0" smtClean="0"/>
                        <a:t>Percent MS4 required CB total L2 loading</a:t>
                      </a:r>
                      <a:endParaRPr lang="en-US" sz="1100" b="1" dirty="0"/>
                    </a:p>
                  </a:txBody>
                  <a:tcPr anchor="ctr"/>
                </a:tc>
                <a:tc>
                  <a:txBody>
                    <a:bodyPr/>
                    <a:lstStyle/>
                    <a:p>
                      <a:pPr algn="ctr"/>
                      <a:r>
                        <a:rPr lang="en-US" sz="1100" b="1" dirty="0" smtClean="0"/>
                        <a:t>Percentage of L2 required reduction by 6/30/23</a:t>
                      </a:r>
                      <a:endParaRPr lang="en-US" sz="1100" b="1" dirty="0"/>
                    </a:p>
                  </a:txBody>
                  <a:tcPr anchor="ctr"/>
                </a:tc>
                <a:tc>
                  <a:txBody>
                    <a:bodyPr/>
                    <a:lstStyle/>
                    <a:p>
                      <a:pPr algn="ctr"/>
                      <a:r>
                        <a:rPr lang="en-US" sz="1100" b="1" dirty="0" smtClean="0"/>
                        <a:t>40% cumulative reduction required by 6/30/23 (</a:t>
                      </a:r>
                      <a:r>
                        <a:rPr lang="en-US" sz="1100" b="1" dirty="0" err="1" smtClean="0"/>
                        <a:t>lbs</a:t>
                      </a:r>
                      <a:r>
                        <a:rPr lang="en-US" sz="1100" b="1" dirty="0" smtClean="0"/>
                        <a:t>/</a:t>
                      </a:r>
                      <a:r>
                        <a:rPr lang="en-US" sz="1100" b="1" dirty="0" err="1" smtClean="0"/>
                        <a:t>yr</a:t>
                      </a:r>
                      <a:r>
                        <a:rPr lang="en-US" sz="1100" b="1" dirty="0" smtClean="0"/>
                        <a:t>)</a:t>
                      </a:r>
                      <a:endParaRPr lang="en-US" sz="1100" b="1" dirty="0"/>
                    </a:p>
                  </a:txBody>
                  <a:tcPr anchor="ctr"/>
                </a:tc>
                <a:tc>
                  <a:txBody>
                    <a:bodyPr/>
                    <a:lstStyle/>
                    <a:p>
                      <a:pPr algn="ctr"/>
                      <a:r>
                        <a:rPr lang="en-US" sz="1100" b="1" dirty="0" smtClean="0"/>
                        <a:t>Sum of 40% cumulative reduction</a:t>
                      </a:r>
                      <a:r>
                        <a:rPr lang="en-US" sz="1100" b="1" baseline="0" dirty="0" smtClean="0"/>
                        <a:t> (</a:t>
                      </a:r>
                      <a:r>
                        <a:rPr lang="en-US" sz="1100" b="1" baseline="0" dirty="0" err="1" smtClean="0"/>
                        <a:t>lb</a:t>
                      </a:r>
                      <a:r>
                        <a:rPr lang="en-US" sz="1100" b="1" baseline="0" dirty="0" smtClean="0"/>
                        <a:t>/</a:t>
                      </a:r>
                      <a:r>
                        <a:rPr lang="en-US" sz="1100" b="1" baseline="0" dirty="0" err="1" smtClean="0"/>
                        <a:t>yr</a:t>
                      </a:r>
                      <a:r>
                        <a:rPr lang="en-US" sz="1100" b="1" baseline="0" dirty="0" smtClean="0"/>
                        <a:t>)</a:t>
                      </a:r>
                      <a:endParaRPr lang="en-US" sz="1100" b="1" dirty="0"/>
                    </a:p>
                  </a:txBody>
                  <a:tcPr anchor="ctr"/>
                </a:tc>
                <a:extLst>
                  <a:ext uri="{0D108BD9-81ED-4DB2-BD59-A6C34878D82A}">
                    <a16:rowId xmlns:a16="http://schemas.microsoft.com/office/drawing/2014/main" val="1373329201"/>
                  </a:ext>
                </a:extLst>
              </a:tr>
              <a:tr h="691555">
                <a:tc rowSpan="2">
                  <a:txBody>
                    <a:bodyPr/>
                    <a:lstStyle/>
                    <a:p>
                      <a:pPr algn="ctr"/>
                      <a:r>
                        <a:rPr lang="en-US" sz="1100" b="1" dirty="0" smtClean="0"/>
                        <a:t>Nitrogen</a:t>
                      </a:r>
                      <a:endParaRPr lang="en-US" sz="1100" b="1" dirty="0"/>
                    </a:p>
                  </a:txBody>
                  <a:tcPr vert="vert" anchor="ctr"/>
                </a:tc>
                <a:tc>
                  <a:txBody>
                    <a:bodyPr/>
                    <a:lstStyle/>
                    <a:p>
                      <a:pPr algn="ctr"/>
                      <a:r>
                        <a:rPr lang="en-US" sz="1100" b="1" dirty="0" smtClean="0"/>
                        <a:t>Regulated urban impervious</a:t>
                      </a:r>
                      <a:endParaRPr lang="en-US" sz="1100" b="1" dirty="0"/>
                    </a:p>
                  </a:txBody>
                  <a:tcPr anchor="ctr"/>
                </a:tc>
                <a:tc>
                  <a:txBody>
                    <a:bodyPr/>
                    <a:lstStyle/>
                    <a:p>
                      <a:pPr algn="ctr"/>
                      <a:r>
                        <a:rPr lang="en-US" sz="1100" b="1" dirty="0" smtClean="0"/>
                        <a:t>9.39</a:t>
                      </a:r>
                      <a:endParaRPr lang="en-US" sz="1100" b="1" dirty="0"/>
                    </a:p>
                  </a:txBody>
                  <a:tcPr anchor="ctr"/>
                </a:tc>
                <a:tc>
                  <a:txBody>
                    <a:bodyPr/>
                    <a:lstStyle/>
                    <a:p>
                      <a:pPr algn="ctr"/>
                      <a:r>
                        <a:rPr lang="en-US" sz="1100" b="1" dirty="0" smtClean="0"/>
                        <a:t>986.6</a:t>
                      </a:r>
                      <a:endParaRPr lang="en-US" sz="1100" b="1" dirty="0"/>
                    </a:p>
                  </a:txBody>
                  <a:tcPr anchor="ctr">
                    <a:solidFill>
                      <a:srgbClr val="FFFF00"/>
                    </a:solidFill>
                  </a:tcPr>
                </a:tc>
                <a:tc>
                  <a:txBody>
                    <a:bodyPr/>
                    <a:lstStyle/>
                    <a:p>
                      <a:pPr algn="ctr"/>
                      <a:endParaRPr lang="en-US" sz="1100" b="1" dirty="0"/>
                    </a:p>
                  </a:txBody>
                  <a:tcPr anchor="ctr"/>
                </a:tc>
                <a:tc>
                  <a:txBody>
                    <a:bodyPr/>
                    <a:lstStyle/>
                    <a:p>
                      <a:pPr algn="ctr"/>
                      <a:r>
                        <a:rPr lang="en-US" sz="1100" b="1" dirty="0" smtClean="0"/>
                        <a:t>9%</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dirty="0"/>
                    </a:p>
                  </a:txBody>
                  <a:tcPr anchor="ctr"/>
                </a:tc>
                <a:tc rowSpan="2">
                  <a:txBody>
                    <a:bodyPr/>
                    <a:lstStyle/>
                    <a:p>
                      <a:pPr algn="ctr"/>
                      <a:endParaRPr lang="en-US" sz="1100" b="1" dirty="0"/>
                    </a:p>
                  </a:txBody>
                  <a:tcPr anchor="ctr"/>
                </a:tc>
                <a:extLst>
                  <a:ext uri="{0D108BD9-81ED-4DB2-BD59-A6C34878D82A}">
                    <a16:rowId xmlns:a16="http://schemas.microsoft.com/office/drawing/2014/main" val="3804935139"/>
                  </a:ext>
                </a:extLst>
              </a:tr>
              <a:tr h="691555">
                <a:tc vMerge="1">
                  <a:txBody>
                    <a:bodyPr/>
                    <a:lstStyle/>
                    <a:p>
                      <a:endParaRPr lang="en-US" dirty="0"/>
                    </a:p>
                  </a:txBody>
                  <a:tcPr/>
                </a:tc>
                <a:tc>
                  <a:txBody>
                    <a:bodyPr/>
                    <a:lstStyle/>
                    <a:p>
                      <a:pPr algn="ctr"/>
                      <a:r>
                        <a:rPr lang="en-US" sz="1100" b="1" dirty="0" smtClean="0"/>
                        <a:t>Regulated urban pervious</a:t>
                      </a:r>
                      <a:endParaRPr lang="en-US" sz="1100" b="1" dirty="0"/>
                    </a:p>
                  </a:txBody>
                  <a:tcPr anchor="ctr"/>
                </a:tc>
                <a:tc>
                  <a:txBody>
                    <a:bodyPr/>
                    <a:lstStyle/>
                    <a:p>
                      <a:pPr algn="ctr"/>
                      <a:r>
                        <a:rPr lang="en-US" sz="1100" b="1" dirty="0" smtClean="0"/>
                        <a:t>6.99</a:t>
                      </a:r>
                      <a:endParaRPr lang="en-US" sz="1100" b="1" dirty="0"/>
                    </a:p>
                  </a:txBody>
                  <a:tcPr anchor="ctr"/>
                </a:tc>
                <a:tc>
                  <a:txBody>
                    <a:bodyPr/>
                    <a:lstStyle/>
                    <a:p>
                      <a:pPr algn="ctr"/>
                      <a:r>
                        <a:rPr lang="en-US" sz="1100" b="1" dirty="0" smtClean="0"/>
                        <a:t>1645.7</a:t>
                      </a:r>
                      <a:endParaRPr lang="en-US" sz="1100" b="1" dirty="0"/>
                    </a:p>
                  </a:txBody>
                  <a:tcPr anchor="ctr">
                    <a:solidFill>
                      <a:srgbClr val="FFFF00"/>
                    </a:solidFill>
                  </a:tcPr>
                </a:tc>
                <a:tc>
                  <a:txBody>
                    <a:bodyPr/>
                    <a:lstStyle/>
                    <a:p>
                      <a:pPr algn="ctr"/>
                      <a:endParaRPr lang="en-US" sz="1100" b="1" dirty="0"/>
                    </a:p>
                  </a:txBody>
                  <a:tcPr anchor="ctr"/>
                </a:tc>
                <a:tc>
                  <a:txBody>
                    <a:bodyPr/>
                    <a:lstStyle/>
                    <a:p>
                      <a:pPr algn="ctr"/>
                      <a:r>
                        <a:rPr lang="en-US" sz="1100" b="1" dirty="0" smtClean="0"/>
                        <a:t>6%</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vMerge="1">
                  <a:txBody>
                    <a:bodyPr/>
                    <a:lstStyle/>
                    <a:p>
                      <a:pPr algn="ctr"/>
                      <a:endParaRPr lang="en-US" sz="1100" b="1" dirty="0"/>
                    </a:p>
                  </a:txBody>
                  <a:tcPr anchor="ctr"/>
                </a:tc>
                <a:extLst>
                  <a:ext uri="{0D108BD9-81ED-4DB2-BD59-A6C34878D82A}">
                    <a16:rowId xmlns:a16="http://schemas.microsoft.com/office/drawing/2014/main" val="328198198"/>
                  </a:ext>
                </a:extLst>
              </a:tr>
              <a:tr h="846260">
                <a:tc rowSpan="2">
                  <a:txBody>
                    <a:bodyPr/>
                    <a:lstStyle/>
                    <a:p>
                      <a:pPr algn="ctr"/>
                      <a:r>
                        <a:rPr lang="en-US" sz="1100" b="1" dirty="0" smtClean="0"/>
                        <a:t>Phosphorous</a:t>
                      </a:r>
                      <a:endParaRPr lang="en-US" sz="1100" b="1" dirty="0"/>
                    </a:p>
                  </a:txBody>
                  <a:tcPr vert="vert" anchor="ct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impervious</a:t>
                      </a:r>
                    </a:p>
                    <a:p>
                      <a:endParaRPr lang="en-US" b="1" dirty="0"/>
                    </a:p>
                  </a:txBody>
                  <a:tcPr/>
                </a:tc>
                <a:tc>
                  <a:txBody>
                    <a:bodyPr/>
                    <a:lstStyle/>
                    <a:p>
                      <a:pPr algn="ctr"/>
                      <a:r>
                        <a:rPr lang="en-US" sz="1100" b="1" dirty="0" smtClean="0"/>
                        <a:t>1.76</a:t>
                      </a:r>
                      <a:endParaRPr lang="en-US" sz="1100" b="1" dirty="0"/>
                    </a:p>
                  </a:txBody>
                  <a:tcPr anchor="ctr"/>
                </a:tc>
                <a:tc>
                  <a:txBody>
                    <a:bodyPr/>
                    <a:lstStyle/>
                    <a:p>
                      <a:pPr algn="ctr"/>
                      <a:r>
                        <a:rPr lang="en-US" sz="1100" b="1" dirty="0" smtClean="0"/>
                        <a:t>986.6</a:t>
                      </a:r>
                      <a:endParaRPr lang="en-US" sz="1100" b="1" dirty="0"/>
                    </a:p>
                  </a:txBody>
                  <a:tcPr anchor="ctr">
                    <a:solidFill>
                      <a:srgbClr val="FFFF00"/>
                    </a:solidFill>
                  </a:tcPr>
                </a:tc>
                <a:tc>
                  <a:txBody>
                    <a:bodyPr/>
                    <a:lstStyle/>
                    <a:p>
                      <a:pPr algn="ctr"/>
                      <a:endParaRPr lang="en-US" sz="1100" b="1"/>
                    </a:p>
                  </a:txBody>
                  <a:tcPr anchor="ctr"/>
                </a:tc>
                <a:tc>
                  <a:txBody>
                    <a:bodyPr/>
                    <a:lstStyle/>
                    <a:p>
                      <a:pPr algn="ctr"/>
                      <a:r>
                        <a:rPr lang="en-US" sz="1100" b="1" dirty="0" smtClean="0"/>
                        <a:t>16%</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rowSpan="2">
                  <a:txBody>
                    <a:bodyPr/>
                    <a:lstStyle/>
                    <a:p>
                      <a:pPr algn="ctr"/>
                      <a:endParaRPr lang="en-US" sz="1100" b="1" dirty="0"/>
                    </a:p>
                  </a:txBody>
                  <a:tcPr anchor="ctr"/>
                </a:tc>
                <a:extLst>
                  <a:ext uri="{0D108BD9-81ED-4DB2-BD59-A6C34878D82A}">
                    <a16:rowId xmlns:a16="http://schemas.microsoft.com/office/drawing/2014/main" val="2798651109"/>
                  </a:ext>
                </a:extLst>
              </a:tr>
              <a:tr h="846260">
                <a:tc vMerge="1">
                  <a:txBody>
                    <a:bodyPr/>
                    <a:lstStyle/>
                    <a:p>
                      <a:endParaRPr lang="en-US" dirty="0"/>
                    </a:p>
                  </a:txBody>
                  <a:tcP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pervious</a:t>
                      </a:r>
                    </a:p>
                    <a:p>
                      <a:endParaRPr lang="en-US" b="1" dirty="0"/>
                    </a:p>
                  </a:txBody>
                  <a:tcPr/>
                </a:tc>
                <a:tc>
                  <a:txBody>
                    <a:bodyPr/>
                    <a:lstStyle/>
                    <a:p>
                      <a:pPr algn="ctr"/>
                      <a:r>
                        <a:rPr lang="en-US" sz="1100" b="1" dirty="0" smtClean="0"/>
                        <a:t>0.5</a:t>
                      </a:r>
                      <a:endParaRPr lang="en-US" sz="1100" b="1" dirty="0"/>
                    </a:p>
                  </a:txBody>
                  <a:tcPr anchor="ctr"/>
                </a:tc>
                <a:tc>
                  <a:txBody>
                    <a:bodyPr/>
                    <a:lstStyle/>
                    <a:p>
                      <a:pPr algn="ctr"/>
                      <a:r>
                        <a:rPr lang="en-US" sz="1100" b="1" dirty="0" smtClean="0"/>
                        <a:t>1645.7</a:t>
                      </a:r>
                      <a:endParaRPr lang="en-US" sz="1100" b="1" dirty="0"/>
                    </a:p>
                  </a:txBody>
                  <a:tcPr anchor="ctr">
                    <a:solidFill>
                      <a:srgbClr val="FFFF00"/>
                    </a:solidFill>
                  </a:tcPr>
                </a:tc>
                <a:tc>
                  <a:txBody>
                    <a:bodyPr/>
                    <a:lstStyle/>
                    <a:p>
                      <a:pPr algn="ctr"/>
                      <a:endParaRPr lang="en-US" sz="1100" b="1"/>
                    </a:p>
                  </a:txBody>
                  <a:tcPr anchor="ctr"/>
                </a:tc>
                <a:tc>
                  <a:txBody>
                    <a:bodyPr/>
                    <a:lstStyle/>
                    <a:p>
                      <a:pPr algn="ctr"/>
                      <a:r>
                        <a:rPr lang="en-US" sz="1100" b="1" dirty="0" smtClean="0"/>
                        <a:t>7.25%</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vMerge="1">
                  <a:txBody>
                    <a:bodyPr/>
                    <a:lstStyle/>
                    <a:p>
                      <a:pPr algn="ctr"/>
                      <a:endParaRPr lang="en-US" sz="1100" b="1" dirty="0"/>
                    </a:p>
                  </a:txBody>
                  <a:tcPr anchor="ctr"/>
                </a:tc>
                <a:extLst>
                  <a:ext uri="{0D108BD9-81ED-4DB2-BD59-A6C34878D82A}">
                    <a16:rowId xmlns:a16="http://schemas.microsoft.com/office/drawing/2014/main" val="3468463640"/>
                  </a:ext>
                </a:extLst>
              </a:tr>
              <a:tr h="846260">
                <a:tc rowSpan="2">
                  <a:txBody>
                    <a:bodyPr/>
                    <a:lstStyle/>
                    <a:p>
                      <a:pPr algn="ctr"/>
                      <a:r>
                        <a:rPr lang="en-US" sz="1100" b="1" dirty="0" smtClean="0"/>
                        <a:t>Total suspended</a:t>
                      </a:r>
                      <a:r>
                        <a:rPr lang="en-US" sz="1100" b="1" baseline="0" dirty="0" smtClean="0"/>
                        <a:t> solids</a:t>
                      </a:r>
                      <a:endParaRPr lang="en-US" sz="1100" b="1" dirty="0"/>
                    </a:p>
                  </a:txBody>
                  <a:tcPr vert="vert" anchor="ct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impervious</a:t>
                      </a:r>
                    </a:p>
                    <a:p>
                      <a:endParaRPr lang="en-US" b="1" dirty="0"/>
                    </a:p>
                  </a:txBody>
                  <a:tcPr/>
                </a:tc>
                <a:tc>
                  <a:txBody>
                    <a:bodyPr/>
                    <a:lstStyle/>
                    <a:p>
                      <a:pPr algn="ctr"/>
                      <a:r>
                        <a:rPr lang="en-US" sz="1100" b="1" dirty="0" smtClean="0"/>
                        <a:t>676.94</a:t>
                      </a:r>
                      <a:endParaRPr lang="en-US" sz="1100" b="1" dirty="0"/>
                    </a:p>
                  </a:txBody>
                  <a:tcPr anchor="ctr"/>
                </a:tc>
                <a:tc>
                  <a:txBody>
                    <a:bodyPr/>
                    <a:lstStyle/>
                    <a:p>
                      <a:pPr algn="ctr"/>
                      <a:r>
                        <a:rPr lang="en-US" sz="1100" b="1" dirty="0" smtClean="0"/>
                        <a:t>986.6</a:t>
                      </a:r>
                      <a:endParaRPr lang="en-US" sz="1100" b="1" dirty="0"/>
                    </a:p>
                  </a:txBody>
                  <a:tcPr anchor="ctr">
                    <a:solidFill>
                      <a:srgbClr val="FFFF00"/>
                    </a:solidFill>
                  </a:tcPr>
                </a:tc>
                <a:tc>
                  <a:txBody>
                    <a:bodyPr/>
                    <a:lstStyle/>
                    <a:p>
                      <a:pPr algn="ctr"/>
                      <a:endParaRPr lang="en-US" sz="1100" b="1"/>
                    </a:p>
                  </a:txBody>
                  <a:tcPr anchor="ctr"/>
                </a:tc>
                <a:tc>
                  <a:txBody>
                    <a:bodyPr/>
                    <a:lstStyle/>
                    <a:p>
                      <a:pPr algn="ctr"/>
                      <a:r>
                        <a:rPr lang="en-US" sz="1100" b="1" dirty="0" smtClean="0"/>
                        <a:t>20%</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rowSpan="2">
                  <a:txBody>
                    <a:bodyPr/>
                    <a:lstStyle/>
                    <a:p>
                      <a:pPr algn="ctr"/>
                      <a:endParaRPr lang="en-US" sz="1100" b="1" dirty="0"/>
                    </a:p>
                  </a:txBody>
                  <a:tcPr anchor="ctr"/>
                </a:tc>
                <a:extLst>
                  <a:ext uri="{0D108BD9-81ED-4DB2-BD59-A6C34878D82A}">
                    <a16:rowId xmlns:a16="http://schemas.microsoft.com/office/drawing/2014/main" val="679295448"/>
                  </a:ext>
                </a:extLst>
              </a:tr>
              <a:tr h="846260">
                <a:tc vMerge="1">
                  <a:txBody>
                    <a:bodyPr/>
                    <a:lstStyle/>
                    <a:p>
                      <a:endParaRPr lang="en-US" dirty="0"/>
                    </a:p>
                  </a:txBody>
                  <a:tcP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pervious</a:t>
                      </a:r>
                    </a:p>
                    <a:p>
                      <a:endParaRPr lang="en-US" b="1" dirty="0"/>
                    </a:p>
                  </a:txBody>
                  <a:tcPr/>
                </a:tc>
                <a:tc>
                  <a:txBody>
                    <a:bodyPr/>
                    <a:lstStyle/>
                    <a:p>
                      <a:pPr algn="ctr"/>
                      <a:r>
                        <a:rPr lang="en-US" sz="1100" b="1" dirty="0" smtClean="0"/>
                        <a:t>101.08</a:t>
                      </a:r>
                      <a:endParaRPr lang="en-US" sz="1100" b="1" dirty="0"/>
                    </a:p>
                  </a:txBody>
                  <a:tcPr anchor="ctr"/>
                </a:tc>
                <a:tc>
                  <a:txBody>
                    <a:bodyPr/>
                    <a:lstStyle/>
                    <a:p>
                      <a:pPr algn="ctr"/>
                      <a:r>
                        <a:rPr lang="en-US" sz="1100" b="1" dirty="0" smtClean="0"/>
                        <a:t>1645.7</a:t>
                      </a:r>
                      <a:endParaRPr lang="en-US" sz="1100" b="1" dirty="0"/>
                    </a:p>
                  </a:txBody>
                  <a:tcPr anchor="ctr">
                    <a:solidFill>
                      <a:srgbClr val="FFFF00"/>
                    </a:solidFill>
                  </a:tcPr>
                </a:tc>
                <a:tc>
                  <a:txBody>
                    <a:bodyPr/>
                    <a:lstStyle/>
                    <a:p>
                      <a:pPr algn="ctr"/>
                      <a:endParaRPr lang="en-US" sz="1100" b="1"/>
                    </a:p>
                  </a:txBody>
                  <a:tcPr anchor="ctr"/>
                </a:tc>
                <a:tc>
                  <a:txBody>
                    <a:bodyPr/>
                    <a:lstStyle/>
                    <a:p>
                      <a:pPr algn="ctr"/>
                      <a:r>
                        <a:rPr lang="en-US" sz="1100" b="1" dirty="0" smtClean="0"/>
                        <a:t>8.75%</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vMerge="1">
                  <a:txBody>
                    <a:bodyPr/>
                    <a:lstStyle/>
                    <a:p>
                      <a:pPr algn="ctr"/>
                      <a:endParaRPr lang="en-US" sz="1100" b="1" dirty="0"/>
                    </a:p>
                  </a:txBody>
                  <a:tcPr anchor="ctr"/>
                </a:tc>
                <a:extLst>
                  <a:ext uri="{0D108BD9-81ED-4DB2-BD59-A6C34878D82A}">
                    <a16:rowId xmlns:a16="http://schemas.microsoft.com/office/drawing/2014/main" val="3356194282"/>
                  </a:ext>
                </a:extLst>
              </a:tr>
            </a:tbl>
          </a:graphicData>
        </a:graphic>
      </p:graphicFrame>
    </p:spTree>
    <p:extLst>
      <p:ext uri="{BB962C8B-B14F-4D97-AF65-F5344CB8AC3E}">
        <p14:creationId xmlns:p14="http://schemas.microsoft.com/office/powerpoint/2010/main" val="6407306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258C418-D23E-419F-BBA2-8F0B98EEA8BE}" type="slidenum">
              <a:rPr lang="en-US" smtClean="0"/>
              <a:pPr/>
              <a:t>24</a:t>
            </a:fld>
            <a:endParaRPr lang="en-US"/>
          </a:p>
        </p:txBody>
      </p:sp>
      <p:graphicFrame>
        <p:nvGraphicFramePr>
          <p:cNvPr id="15" name="Table 14"/>
          <p:cNvGraphicFramePr>
            <a:graphicFrameLocks noGrp="1"/>
          </p:cNvGraphicFramePr>
          <p:nvPr>
            <p:extLst>
              <p:ext uri="{D42A27DB-BD31-4B8C-83A1-F6EECF244321}">
                <p14:modId xmlns:p14="http://schemas.microsoft.com/office/powerpoint/2010/main" val="3622426938"/>
              </p:ext>
            </p:extLst>
          </p:nvPr>
        </p:nvGraphicFramePr>
        <p:xfrm>
          <a:off x="76199" y="76199"/>
          <a:ext cx="8991603" cy="6680642"/>
        </p:xfrm>
        <a:graphic>
          <a:graphicData uri="http://schemas.openxmlformats.org/drawingml/2006/table">
            <a:tbl>
              <a:tblPr firstRow="1" bandRow="1">
                <a:tableStyleId>{5C22544A-7EE6-4342-B048-85BDC9FD1C3A}</a:tableStyleId>
              </a:tblPr>
              <a:tblGrid>
                <a:gridCol w="999067">
                  <a:extLst>
                    <a:ext uri="{9D8B030D-6E8A-4147-A177-3AD203B41FA5}">
                      <a16:colId xmlns:a16="http://schemas.microsoft.com/office/drawing/2014/main" val="2855313055"/>
                    </a:ext>
                  </a:extLst>
                </a:gridCol>
                <a:gridCol w="982134">
                  <a:extLst>
                    <a:ext uri="{9D8B030D-6E8A-4147-A177-3AD203B41FA5}">
                      <a16:colId xmlns:a16="http://schemas.microsoft.com/office/drawing/2014/main" val="3334254020"/>
                    </a:ext>
                  </a:extLst>
                </a:gridCol>
                <a:gridCol w="1016000">
                  <a:extLst>
                    <a:ext uri="{9D8B030D-6E8A-4147-A177-3AD203B41FA5}">
                      <a16:colId xmlns:a16="http://schemas.microsoft.com/office/drawing/2014/main" val="3618186221"/>
                    </a:ext>
                  </a:extLst>
                </a:gridCol>
                <a:gridCol w="999067">
                  <a:extLst>
                    <a:ext uri="{9D8B030D-6E8A-4147-A177-3AD203B41FA5}">
                      <a16:colId xmlns:a16="http://schemas.microsoft.com/office/drawing/2014/main" val="3057494025"/>
                    </a:ext>
                  </a:extLst>
                </a:gridCol>
                <a:gridCol w="999067">
                  <a:extLst>
                    <a:ext uri="{9D8B030D-6E8A-4147-A177-3AD203B41FA5}">
                      <a16:colId xmlns:a16="http://schemas.microsoft.com/office/drawing/2014/main" val="2575672543"/>
                    </a:ext>
                  </a:extLst>
                </a:gridCol>
                <a:gridCol w="999067">
                  <a:extLst>
                    <a:ext uri="{9D8B030D-6E8A-4147-A177-3AD203B41FA5}">
                      <a16:colId xmlns:a16="http://schemas.microsoft.com/office/drawing/2014/main" val="2699387754"/>
                    </a:ext>
                  </a:extLst>
                </a:gridCol>
                <a:gridCol w="999067">
                  <a:extLst>
                    <a:ext uri="{9D8B030D-6E8A-4147-A177-3AD203B41FA5}">
                      <a16:colId xmlns:a16="http://schemas.microsoft.com/office/drawing/2014/main" val="1634703081"/>
                    </a:ext>
                  </a:extLst>
                </a:gridCol>
                <a:gridCol w="999067">
                  <a:extLst>
                    <a:ext uri="{9D8B030D-6E8A-4147-A177-3AD203B41FA5}">
                      <a16:colId xmlns:a16="http://schemas.microsoft.com/office/drawing/2014/main" val="2681617484"/>
                    </a:ext>
                  </a:extLst>
                </a:gridCol>
                <a:gridCol w="999067">
                  <a:extLst>
                    <a:ext uri="{9D8B030D-6E8A-4147-A177-3AD203B41FA5}">
                      <a16:colId xmlns:a16="http://schemas.microsoft.com/office/drawing/2014/main" val="1619706055"/>
                    </a:ext>
                  </a:extLst>
                </a:gridCol>
              </a:tblGrid>
              <a:tr h="359772">
                <a:tc gridSpan="9">
                  <a:txBody>
                    <a:bodyPr/>
                    <a:lstStyle/>
                    <a:p>
                      <a:pPr algn="ctr"/>
                      <a:r>
                        <a:rPr lang="en-US" sz="1600" dirty="0" smtClean="0"/>
                        <a:t>Table 3a</a:t>
                      </a:r>
                      <a:r>
                        <a:rPr lang="en-US" sz="1600" baseline="0" dirty="0" smtClean="0"/>
                        <a:t> – James River, </a:t>
                      </a:r>
                      <a:r>
                        <a:rPr lang="en-US" sz="1600" baseline="0" dirty="0" err="1" smtClean="0"/>
                        <a:t>Lynnhaven</a:t>
                      </a:r>
                      <a:r>
                        <a:rPr lang="en-US" sz="1600" baseline="0" dirty="0" smtClean="0"/>
                        <a:t> and Little Creek Basins</a:t>
                      </a:r>
                      <a:endParaRPr lang="en-US" sz="16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440490166"/>
                  </a:ext>
                </a:extLst>
              </a:tr>
              <a:tr h="356320">
                <a:tc>
                  <a:txBody>
                    <a:bodyPr/>
                    <a:lstStyle/>
                    <a:p>
                      <a:endParaRPr lang="en-US"/>
                    </a:p>
                  </a:txBody>
                  <a:tcPr/>
                </a:tc>
                <a:tc>
                  <a:txBody>
                    <a:bodyPr/>
                    <a:lstStyle/>
                    <a:p>
                      <a:endParaRPr lang="en-US" dirty="0"/>
                    </a:p>
                  </a:txBody>
                  <a:tcPr/>
                </a:tc>
                <a:tc>
                  <a:txBody>
                    <a:bodyPr/>
                    <a:lstStyle/>
                    <a:p>
                      <a:pPr algn="ctr"/>
                      <a:r>
                        <a:rPr lang="en-US" b="1" dirty="0" smtClean="0"/>
                        <a:t>A</a:t>
                      </a:r>
                      <a:endParaRPr lang="en-US" b="1" dirty="0"/>
                    </a:p>
                  </a:txBody>
                  <a:tcPr>
                    <a:solidFill>
                      <a:srgbClr val="FFFF00"/>
                    </a:solidFill>
                  </a:tcPr>
                </a:tc>
                <a:tc>
                  <a:txBody>
                    <a:bodyPr/>
                    <a:lstStyle/>
                    <a:p>
                      <a:pPr algn="ctr"/>
                      <a:r>
                        <a:rPr lang="en-US" b="1" dirty="0" smtClean="0"/>
                        <a:t>B</a:t>
                      </a:r>
                      <a:endParaRPr lang="en-US" b="1" dirty="0"/>
                    </a:p>
                  </a:txBody>
                  <a:tcPr>
                    <a:solidFill>
                      <a:srgbClr val="FFFF00"/>
                    </a:solidFill>
                  </a:tcPr>
                </a:tc>
                <a:tc>
                  <a:txBody>
                    <a:bodyPr/>
                    <a:lstStyle/>
                    <a:p>
                      <a:pPr algn="ctr"/>
                      <a:r>
                        <a:rPr lang="en-US" b="1" dirty="0" smtClean="0"/>
                        <a:t>C</a:t>
                      </a:r>
                      <a:endParaRPr lang="en-US" b="1" dirty="0"/>
                    </a:p>
                  </a:txBody>
                  <a:tcPr>
                    <a:solidFill>
                      <a:schemeClr val="bg2">
                        <a:lumMod val="20000"/>
                        <a:lumOff val="80000"/>
                      </a:schemeClr>
                    </a:solidFill>
                  </a:tcPr>
                </a:tc>
                <a:tc>
                  <a:txBody>
                    <a:bodyPr/>
                    <a:lstStyle/>
                    <a:p>
                      <a:pPr algn="ctr"/>
                      <a:r>
                        <a:rPr lang="en-US" b="1" dirty="0" smtClean="0"/>
                        <a:t>D</a:t>
                      </a:r>
                      <a:endParaRPr lang="en-US" b="1" dirty="0"/>
                    </a:p>
                  </a:txBody>
                  <a:tcPr/>
                </a:tc>
                <a:tc>
                  <a:txBody>
                    <a:bodyPr/>
                    <a:lstStyle/>
                    <a:p>
                      <a:pPr algn="ctr"/>
                      <a:r>
                        <a:rPr lang="en-US" b="1" dirty="0" smtClean="0"/>
                        <a:t>E</a:t>
                      </a:r>
                      <a:endParaRPr lang="en-US" b="1" dirty="0"/>
                    </a:p>
                  </a:txBody>
                  <a:tcPr/>
                </a:tc>
                <a:tc>
                  <a:txBody>
                    <a:bodyPr/>
                    <a:lstStyle/>
                    <a:p>
                      <a:pPr algn="ctr"/>
                      <a:r>
                        <a:rPr lang="en-US" b="1" dirty="0" smtClean="0"/>
                        <a:t>F</a:t>
                      </a:r>
                      <a:endParaRPr lang="en-US" b="1" dirty="0"/>
                    </a:p>
                  </a:txBody>
                  <a:tcPr/>
                </a:tc>
                <a:tc>
                  <a:txBody>
                    <a:bodyPr/>
                    <a:lstStyle/>
                    <a:p>
                      <a:pPr algn="ctr"/>
                      <a:r>
                        <a:rPr lang="en-US" b="1" dirty="0" smtClean="0"/>
                        <a:t>G</a:t>
                      </a:r>
                      <a:endParaRPr lang="en-US" b="1" dirty="0"/>
                    </a:p>
                  </a:txBody>
                  <a:tcPr/>
                </a:tc>
                <a:extLst>
                  <a:ext uri="{0D108BD9-81ED-4DB2-BD59-A6C34878D82A}">
                    <a16:rowId xmlns:a16="http://schemas.microsoft.com/office/drawing/2014/main" val="3481480001"/>
                  </a:ext>
                </a:extLst>
              </a:tr>
              <a:tr h="1068960">
                <a:tc>
                  <a:txBody>
                    <a:bodyPr/>
                    <a:lstStyle/>
                    <a:p>
                      <a:pPr algn="ctr"/>
                      <a:r>
                        <a:rPr lang="en-US" sz="1100" b="1" dirty="0" smtClean="0"/>
                        <a:t>Pollutant</a:t>
                      </a:r>
                      <a:endParaRPr lang="en-US" sz="1100" b="1" dirty="0"/>
                    </a:p>
                  </a:txBody>
                  <a:tcPr anchor="ctr"/>
                </a:tc>
                <a:tc>
                  <a:txBody>
                    <a:bodyPr/>
                    <a:lstStyle/>
                    <a:p>
                      <a:pPr algn="ctr"/>
                      <a:r>
                        <a:rPr lang="en-US" sz="1100" b="1" dirty="0" err="1" smtClean="0"/>
                        <a:t>Subsource</a:t>
                      </a:r>
                      <a:endParaRPr lang="en-US" sz="1100" b="1" dirty="0"/>
                    </a:p>
                  </a:txBody>
                  <a:tcPr anchor="ctr"/>
                </a:tc>
                <a:tc>
                  <a:txBody>
                    <a:bodyPr/>
                    <a:lstStyle/>
                    <a:p>
                      <a:pPr algn="ctr"/>
                      <a:r>
                        <a:rPr lang="en-US" sz="1100" b="1" dirty="0" smtClean="0"/>
                        <a:t>Loading rate (</a:t>
                      </a:r>
                      <a:r>
                        <a:rPr lang="en-US" sz="1100" b="1" dirty="0" err="1" smtClean="0"/>
                        <a:t>lbs</a:t>
                      </a:r>
                      <a:r>
                        <a:rPr lang="en-US" sz="1100" b="1" dirty="0" smtClean="0"/>
                        <a:t>/ac/</a:t>
                      </a:r>
                      <a:r>
                        <a:rPr lang="en-US" sz="1100" b="1" dirty="0" err="1" smtClean="0"/>
                        <a:t>yr</a:t>
                      </a:r>
                      <a:r>
                        <a:rPr lang="en-US" sz="1100" b="1" dirty="0" smtClean="0"/>
                        <a:t>)</a:t>
                      </a:r>
                      <a:endParaRPr lang="en-US" sz="1100" b="1" dirty="0"/>
                    </a:p>
                  </a:txBody>
                  <a:tcPr anchor="ctr">
                    <a:solidFill>
                      <a:srgbClr val="FFFF00"/>
                    </a:solidFill>
                  </a:tcPr>
                </a:tc>
                <a:tc>
                  <a:txBody>
                    <a:bodyPr/>
                    <a:lstStyle/>
                    <a:p>
                      <a:pPr algn="ctr"/>
                      <a:r>
                        <a:rPr lang="en-US" sz="1100" b="1" dirty="0" smtClean="0"/>
                        <a:t>Existing Developed Lands</a:t>
                      </a:r>
                      <a:r>
                        <a:rPr lang="en-US" sz="1100" b="1" baseline="0" dirty="0" smtClean="0"/>
                        <a:t> 6/30/09 (acres)</a:t>
                      </a:r>
                      <a:endParaRPr lang="en-US" sz="1100" b="1" dirty="0"/>
                    </a:p>
                  </a:txBody>
                  <a:tcPr anchor="ctr">
                    <a:solidFill>
                      <a:srgbClr val="FFFF00"/>
                    </a:solidFill>
                  </a:tcPr>
                </a:tc>
                <a:tc>
                  <a:txBody>
                    <a:bodyPr/>
                    <a:lstStyle/>
                    <a:p>
                      <a:pPr algn="ctr"/>
                      <a:r>
                        <a:rPr lang="en-US" sz="1100" b="1" dirty="0" smtClean="0"/>
                        <a:t>Load</a:t>
                      </a:r>
                      <a:r>
                        <a:rPr lang="en-US" b="1" dirty="0" smtClean="0"/>
                        <a:t> </a:t>
                      </a:r>
                      <a:r>
                        <a:rPr lang="en-US" sz="1100" b="1" dirty="0" smtClean="0"/>
                        <a:t>(</a:t>
                      </a:r>
                      <a:r>
                        <a:rPr lang="en-US" sz="1100" b="1" dirty="0" err="1" smtClean="0"/>
                        <a:t>lbs</a:t>
                      </a:r>
                      <a:r>
                        <a:rPr lang="en-US" sz="1100" b="1" dirty="0" smtClean="0"/>
                        <a:t>/</a:t>
                      </a:r>
                      <a:r>
                        <a:rPr lang="en-US" sz="1100" b="1" dirty="0" err="1" smtClean="0"/>
                        <a:t>yr</a:t>
                      </a:r>
                      <a:r>
                        <a:rPr lang="en-US" sz="1100" b="1" dirty="0" smtClean="0"/>
                        <a:t>)</a:t>
                      </a:r>
                      <a:endParaRPr lang="en-US" sz="1100" b="1" dirty="0"/>
                    </a:p>
                  </a:txBody>
                  <a:tcPr anchor="ctr">
                    <a:solidFill>
                      <a:schemeClr val="bg2">
                        <a:lumMod val="20000"/>
                        <a:lumOff val="80000"/>
                      </a:schemeClr>
                    </a:solidFill>
                  </a:tcPr>
                </a:tc>
                <a:tc>
                  <a:txBody>
                    <a:bodyPr/>
                    <a:lstStyle/>
                    <a:p>
                      <a:pPr algn="ctr"/>
                      <a:r>
                        <a:rPr lang="en-US" sz="1100" b="1" baseline="0" dirty="0" smtClean="0"/>
                        <a:t>Percent MS4 required CB total L2 loading</a:t>
                      </a:r>
                      <a:endParaRPr lang="en-US" sz="1100" b="1" dirty="0"/>
                    </a:p>
                  </a:txBody>
                  <a:tcPr anchor="ctr"/>
                </a:tc>
                <a:tc>
                  <a:txBody>
                    <a:bodyPr/>
                    <a:lstStyle/>
                    <a:p>
                      <a:pPr algn="ctr"/>
                      <a:r>
                        <a:rPr lang="en-US" sz="1100" b="1" dirty="0" smtClean="0"/>
                        <a:t>Percentage of L2 required reduction by 6/30/23</a:t>
                      </a:r>
                      <a:endParaRPr lang="en-US" sz="1100" b="1" dirty="0"/>
                    </a:p>
                  </a:txBody>
                  <a:tcPr anchor="ctr"/>
                </a:tc>
                <a:tc>
                  <a:txBody>
                    <a:bodyPr/>
                    <a:lstStyle/>
                    <a:p>
                      <a:pPr algn="ctr"/>
                      <a:r>
                        <a:rPr lang="en-US" sz="1100" b="1" dirty="0" smtClean="0"/>
                        <a:t>40% cumulative reduction required by 6/30/23 (</a:t>
                      </a:r>
                      <a:r>
                        <a:rPr lang="en-US" sz="1100" b="1" dirty="0" err="1" smtClean="0"/>
                        <a:t>lbs</a:t>
                      </a:r>
                      <a:r>
                        <a:rPr lang="en-US" sz="1100" b="1" dirty="0" smtClean="0"/>
                        <a:t>/</a:t>
                      </a:r>
                      <a:r>
                        <a:rPr lang="en-US" sz="1100" b="1" dirty="0" err="1" smtClean="0"/>
                        <a:t>yr</a:t>
                      </a:r>
                      <a:r>
                        <a:rPr lang="en-US" sz="1100" b="1" dirty="0" smtClean="0"/>
                        <a:t>)</a:t>
                      </a:r>
                      <a:endParaRPr lang="en-US" sz="1100" b="1" dirty="0"/>
                    </a:p>
                  </a:txBody>
                  <a:tcPr anchor="ctr"/>
                </a:tc>
                <a:tc>
                  <a:txBody>
                    <a:bodyPr/>
                    <a:lstStyle/>
                    <a:p>
                      <a:pPr algn="ctr"/>
                      <a:r>
                        <a:rPr lang="en-US" sz="1100" b="1" dirty="0" smtClean="0"/>
                        <a:t>Sum of 40% cumulative reduction</a:t>
                      </a:r>
                      <a:r>
                        <a:rPr lang="en-US" sz="1100" b="1" baseline="0" dirty="0" smtClean="0"/>
                        <a:t> (</a:t>
                      </a:r>
                      <a:r>
                        <a:rPr lang="en-US" sz="1100" b="1" baseline="0" dirty="0" err="1" smtClean="0"/>
                        <a:t>lb</a:t>
                      </a:r>
                      <a:r>
                        <a:rPr lang="en-US" sz="1100" b="1" baseline="0" dirty="0" smtClean="0"/>
                        <a:t>/</a:t>
                      </a:r>
                      <a:r>
                        <a:rPr lang="en-US" sz="1100" b="1" baseline="0" dirty="0" err="1" smtClean="0"/>
                        <a:t>yr</a:t>
                      </a:r>
                      <a:r>
                        <a:rPr lang="en-US" sz="1100" b="1" baseline="0" dirty="0" smtClean="0"/>
                        <a:t>)</a:t>
                      </a:r>
                      <a:endParaRPr lang="en-US" sz="1100" b="1" dirty="0"/>
                    </a:p>
                  </a:txBody>
                  <a:tcPr anchor="ctr"/>
                </a:tc>
                <a:extLst>
                  <a:ext uri="{0D108BD9-81ED-4DB2-BD59-A6C34878D82A}">
                    <a16:rowId xmlns:a16="http://schemas.microsoft.com/office/drawing/2014/main" val="1373329201"/>
                  </a:ext>
                </a:extLst>
              </a:tr>
              <a:tr h="691555">
                <a:tc rowSpan="2">
                  <a:txBody>
                    <a:bodyPr/>
                    <a:lstStyle/>
                    <a:p>
                      <a:pPr algn="ctr"/>
                      <a:r>
                        <a:rPr lang="en-US" sz="1100" b="1" dirty="0" smtClean="0"/>
                        <a:t>Nitrogen</a:t>
                      </a:r>
                      <a:endParaRPr lang="en-US" sz="1100" b="1" dirty="0"/>
                    </a:p>
                  </a:txBody>
                  <a:tcPr vert="vert" anchor="ctr"/>
                </a:tc>
                <a:tc>
                  <a:txBody>
                    <a:bodyPr/>
                    <a:lstStyle/>
                    <a:p>
                      <a:pPr algn="ctr"/>
                      <a:r>
                        <a:rPr lang="en-US" sz="1100" b="1" dirty="0" smtClean="0"/>
                        <a:t>Regulated urban impervious</a:t>
                      </a:r>
                      <a:endParaRPr lang="en-US" sz="1100" b="1" dirty="0"/>
                    </a:p>
                  </a:txBody>
                  <a:tcPr anchor="ctr"/>
                </a:tc>
                <a:tc>
                  <a:txBody>
                    <a:bodyPr/>
                    <a:lstStyle/>
                    <a:p>
                      <a:pPr algn="ctr"/>
                      <a:r>
                        <a:rPr lang="en-US" sz="1100" b="1" dirty="0" smtClean="0"/>
                        <a:t>9.39</a:t>
                      </a:r>
                      <a:endParaRPr lang="en-US" sz="1100" b="1" dirty="0"/>
                    </a:p>
                  </a:txBody>
                  <a:tcPr anchor="ctr">
                    <a:solidFill>
                      <a:srgbClr val="FFFF00"/>
                    </a:solidFill>
                  </a:tcPr>
                </a:tc>
                <a:tc>
                  <a:txBody>
                    <a:bodyPr/>
                    <a:lstStyle/>
                    <a:p>
                      <a:pPr algn="ctr"/>
                      <a:r>
                        <a:rPr lang="en-US" sz="1100" b="1" dirty="0" smtClean="0"/>
                        <a:t>986.6</a:t>
                      </a:r>
                      <a:endParaRPr lang="en-US" sz="1100" b="1" dirty="0"/>
                    </a:p>
                  </a:txBody>
                  <a:tcPr anchor="ctr">
                    <a:solidFill>
                      <a:srgbClr val="FFFF00"/>
                    </a:solidFill>
                  </a:tcPr>
                </a:tc>
                <a:tc>
                  <a:txBody>
                    <a:bodyPr/>
                    <a:lstStyle/>
                    <a:p>
                      <a:pPr algn="ctr"/>
                      <a:r>
                        <a:rPr lang="en-US" sz="1100" b="1" dirty="0" smtClean="0"/>
                        <a:t>9264.17</a:t>
                      </a:r>
                      <a:endParaRPr lang="en-US" sz="1100" b="1" dirty="0"/>
                    </a:p>
                  </a:txBody>
                  <a:tcPr anchor="ctr">
                    <a:solidFill>
                      <a:schemeClr val="bg2">
                        <a:lumMod val="20000"/>
                        <a:lumOff val="80000"/>
                      </a:schemeClr>
                    </a:solidFill>
                  </a:tcPr>
                </a:tc>
                <a:tc>
                  <a:txBody>
                    <a:bodyPr/>
                    <a:lstStyle/>
                    <a:p>
                      <a:pPr algn="ctr"/>
                      <a:r>
                        <a:rPr lang="en-US" sz="1100" b="1" dirty="0" smtClean="0"/>
                        <a:t>9%</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dirty="0"/>
                    </a:p>
                  </a:txBody>
                  <a:tcPr anchor="ctr"/>
                </a:tc>
                <a:tc rowSpan="2">
                  <a:txBody>
                    <a:bodyPr/>
                    <a:lstStyle/>
                    <a:p>
                      <a:pPr algn="ctr"/>
                      <a:endParaRPr lang="en-US" sz="1100" b="1" dirty="0"/>
                    </a:p>
                  </a:txBody>
                  <a:tcPr anchor="ctr"/>
                </a:tc>
                <a:extLst>
                  <a:ext uri="{0D108BD9-81ED-4DB2-BD59-A6C34878D82A}">
                    <a16:rowId xmlns:a16="http://schemas.microsoft.com/office/drawing/2014/main" val="3804935139"/>
                  </a:ext>
                </a:extLst>
              </a:tr>
              <a:tr h="691555">
                <a:tc vMerge="1">
                  <a:txBody>
                    <a:bodyPr/>
                    <a:lstStyle/>
                    <a:p>
                      <a:endParaRPr lang="en-US" dirty="0"/>
                    </a:p>
                  </a:txBody>
                  <a:tcPr/>
                </a:tc>
                <a:tc>
                  <a:txBody>
                    <a:bodyPr/>
                    <a:lstStyle/>
                    <a:p>
                      <a:pPr algn="ctr"/>
                      <a:r>
                        <a:rPr lang="en-US" sz="1100" b="1" dirty="0" smtClean="0"/>
                        <a:t>Regulated urban pervious</a:t>
                      </a:r>
                      <a:endParaRPr lang="en-US" sz="1100" b="1" dirty="0"/>
                    </a:p>
                  </a:txBody>
                  <a:tcPr anchor="ctr"/>
                </a:tc>
                <a:tc>
                  <a:txBody>
                    <a:bodyPr/>
                    <a:lstStyle/>
                    <a:p>
                      <a:pPr algn="ctr"/>
                      <a:r>
                        <a:rPr lang="en-US" sz="1100" b="1" dirty="0" smtClean="0"/>
                        <a:t>6.99</a:t>
                      </a:r>
                      <a:endParaRPr lang="en-US" sz="1100" b="1" dirty="0"/>
                    </a:p>
                  </a:txBody>
                  <a:tcPr anchor="ctr">
                    <a:solidFill>
                      <a:srgbClr val="FFFF00"/>
                    </a:solidFill>
                  </a:tcPr>
                </a:tc>
                <a:tc>
                  <a:txBody>
                    <a:bodyPr/>
                    <a:lstStyle/>
                    <a:p>
                      <a:pPr algn="ctr"/>
                      <a:r>
                        <a:rPr lang="en-US" sz="1100" b="1" dirty="0" smtClean="0"/>
                        <a:t>1645.7</a:t>
                      </a:r>
                      <a:endParaRPr lang="en-US" sz="1100" b="1" dirty="0"/>
                    </a:p>
                  </a:txBody>
                  <a:tcPr anchor="ctr">
                    <a:solidFill>
                      <a:srgbClr val="FFFF00"/>
                    </a:solidFill>
                  </a:tcPr>
                </a:tc>
                <a:tc>
                  <a:txBody>
                    <a:bodyPr/>
                    <a:lstStyle/>
                    <a:p>
                      <a:pPr algn="ctr"/>
                      <a:r>
                        <a:rPr lang="en-US" sz="1100" b="1" dirty="0" smtClean="0"/>
                        <a:t>11503.44</a:t>
                      </a:r>
                      <a:endParaRPr lang="en-US" sz="1100" b="1" dirty="0"/>
                    </a:p>
                  </a:txBody>
                  <a:tcPr anchor="ctr">
                    <a:solidFill>
                      <a:schemeClr val="bg2">
                        <a:lumMod val="20000"/>
                        <a:lumOff val="80000"/>
                      </a:schemeClr>
                    </a:solidFill>
                  </a:tcPr>
                </a:tc>
                <a:tc>
                  <a:txBody>
                    <a:bodyPr/>
                    <a:lstStyle/>
                    <a:p>
                      <a:pPr algn="ctr"/>
                      <a:r>
                        <a:rPr lang="en-US" sz="1100" b="1" dirty="0" smtClean="0"/>
                        <a:t>6%</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dirty="0"/>
                    </a:p>
                  </a:txBody>
                  <a:tcPr anchor="ctr"/>
                </a:tc>
                <a:tc vMerge="1">
                  <a:txBody>
                    <a:bodyPr/>
                    <a:lstStyle/>
                    <a:p>
                      <a:pPr algn="ctr"/>
                      <a:endParaRPr lang="en-US" sz="1100" b="1" dirty="0"/>
                    </a:p>
                  </a:txBody>
                  <a:tcPr anchor="ctr"/>
                </a:tc>
                <a:extLst>
                  <a:ext uri="{0D108BD9-81ED-4DB2-BD59-A6C34878D82A}">
                    <a16:rowId xmlns:a16="http://schemas.microsoft.com/office/drawing/2014/main" val="328198198"/>
                  </a:ext>
                </a:extLst>
              </a:tr>
              <a:tr h="846260">
                <a:tc rowSpan="2">
                  <a:txBody>
                    <a:bodyPr/>
                    <a:lstStyle/>
                    <a:p>
                      <a:pPr algn="ctr"/>
                      <a:r>
                        <a:rPr lang="en-US" sz="1100" b="1" dirty="0" smtClean="0"/>
                        <a:t>Phosphorous</a:t>
                      </a:r>
                      <a:endParaRPr lang="en-US" sz="1100" b="1" dirty="0"/>
                    </a:p>
                  </a:txBody>
                  <a:tcPr vert="vert" anchor="ct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impervious</a:t>
                      </a:r>
                    </a:p>
                    <a:p>
                      <a:endParaRPr lang="en-US" b="1" dirty="0"/>
                    </a:p>
                  </a:txBody>
                  <a:tcPr/>
                </a:tc>
                <a:tc>
                  <a:txBody>
                    <a:bodyPr/>
                    <a:lstStyle/>
                    <a:p>
                      <a:pPr algn="ctr"/>
                      <a:r>
                        <a:rPr lang="en-US" sz="1100" b="1" dirty="0" smtClean="0"/>
                        <a:t>1.76</a:t>
                      </a:r>
                      <a:endParaRPr lang="en-US" sz="1100" b="1" dirty="0"/>
                    </a:p>
                  </a:txBody>
                  <a:tcPr anchor="ctr">
                    <a:solidFill>
                      <a:srgbClr val="FFFF00"/>
                    </a:solidFill>
                  </a:tcPr>
                </a:tc>
                <a:tc>
                  <a:txBody>
                    <a:bodyPr/>
                    <a:lstStyle/>
                    <a:p>
                      <a:pPr algn="ctr"/>
                      <a:r>
                        <a:rPr lang="en-US" sz="1100" b="1" dirty="0" smtClean="0"/>
                        <a:t>986.6</a:t>
                      </a:r>
                      <a:endParaRPr lang="en-US" sz="1100" b="1" dirty="0"/>
                    </a:p>
                  </a:txBody>
                  <a:tcPr anchor="ctr">
                    <a:solidFill>
                      <a:srgbClr val="FFFF00"/>
                    </a:solidFill>
                  </a:tcPr>
                </a:tc>
                <a:tc>
                  <a:txBody>
                    <a:bodyPr/>
                    <a:lstStyle/>
                    <a:p>
                      <a:pPr algn="ctr"/>
                      <a:r>
                        <a:rPr lang="en-US" sz="1100" b="1" dirty="0" smtClean="0"/>
                        <a:t>1736.42</a:t>
                      </a:r>
                      <a:endParaRPr lang="en-US" sz="1100" b="1" dirty="0"/>
                    </a:p>
                  </a:txBody>
                  <a:tcPr anchor="ctr">
                    <a:solidFill>
                      <a:schemeClr val="bg2">
                        <a:lumMod val="20000"/>
                        <a:lumOff val="80000"/>
                      </a:schemeClr>
                    </a:solidFill>
                  </a:tcPr>
                </a:tc>
                <a:tc>
                  <a:txBody>
                    <a:bodyPr/>
                    <a:lstStyle/>
                    <a:p>
                      <a:pPr algn="ctr"/>
                      <a:r>
                        <a:rPr lang="en-US" sz="1100" b="1" dirty="0" smtClean="0"/>
                        <a:t>16%</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rowSpan="2">
                  <a:txBody>
                    <a:bodyPr/>
                    <a:lstStyle/>
                    <a:p>
                      <a:pPr algn="ctr"/>
                      <a:endParaRPr lang="en-US" sz="1100" b="1" dirty="0"/>
                    </a:p>
                  </a:txBody>
                  <a:tcPr anchor="ctr"/>
                </a:tc>
                <a:extLst>
                  <a:ext uri="{0D108BD9-81ED-4DB2-BD59-A6C34878D82A}">
                    <a16:rowId xmlns:a16="http://schemas.microsoft.com/office/drawing/2014/main" val="2798651109"/>
                  </a:ext>
                </a:extLst>
              </a:tr>
              <a:tr h="846260">
                <a:tc vMerge="1">
                  <a:txBody>
                    <a:bodyPr/>
                    <a:lstStyle/>
                    <a:p>
                      <a:endParaRPr lang="en-US" dirty="0"/>
                    </a:p>
                  </a:txBody>
                  <a:tcP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pervious</a:t>
                      </a:r>
                    </a:p>
                    <a:p>
                      <a:endParaRPr lang="en-US" b="1" dirty="0"/>
                    </a:p>
                  </a:txBody>
                  <a:tcPr/>
                </a:tc>
                <a:tc>
                  <a:txBody>
                    <a:bodyPr/>
                    <a:lstStyle/>
                    <a:p>
                      <a:pPr algn="ctr"/>
                      <a:r>
                        <a:rPr lang="en-US" sz="1100" b="1" dirty="0" smtClean="0"/>
                        <a:t>0.5</a:t>
                      </a:r>
                      <a:endParaRPr lang="en-US" sz="1100" b="1" dirty="0"/>
                    </a:p>
                  </a:txBody>
                  <a:tcPr anchor="ctr">
                    <a:solidFill>
                      <a:srgbClr val="FFFF00"/>
                    </a:solidFill>
                  </a:tcPr>
                </a:tc>
                <a:tc>
                  <a:txBody>
                    <a:bodyPr/>
                    <a:lstStyle/>
                    <a:p>
                      <a:pPr algn="ctr"/>
                      <a:r>
                        <a:rPr lang="en-US" sz="1100" b="1" dirty="0" smtClean="0"/>
                        <a:t>1645.7</a:t>
                      </a:r>
                      <a:endParaRPr lang="en-US" sz="1100" b="1" dirty="0"/>
                    </a:p>
                  </a:txBody>
                  <a:tcPr anchor="ctr">
                    <a:solidFill>
                      <a:srgbClr val="FFFF00"/>
                    </a:solidFill>
                  </a:tcPr>
                </a:tc>
                <a:tc>
                  <a:txBody>
                    <a:bodyPr/>
                    <a:lstStyle/>
                    <a:p>
                      <a:pPr algn="ctr"/>
                      <a:r>
                        <a:rPr lang="en-US" sz="1100" b="1" dirty="0" smtClean="0"/>
                        <a:t>822.85</a:t>
                      </a:r>
                      <a:endParaRPr lang="en-US" sz="1100" b="1" dirty="0"/>
                    </a:p>
                  </a:txBody>
                  <a:tcPr anchor="ctr">
                    <a:solidFill>
                      <a:schemeClr val="bg2">
                        <a:lumMod val="20000"/>
                        <a:lumOff val="80000"/>
                      </a:schemeClr>
                    </a:solidFill>
                  </a:tcPr>
                </a:tc>
                <a:tc>
                  <a:txBody>
                    <a:bodyPr/>
                    <a:lstStyle/>
                    <a:p>
                      <a:pPr algn="ctr"/>
                      <a:r>
                        <a:rPr lang="en-US" sz="1100" b="1" dirty="0" smtClean="0"/>
                        <a:t>7.25%</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vMerge="1">
                  <a:txBody>
                    <a:bodyPr/>
                    <a:lstStyle/>
                    <a:p>
                      <a:pPr algn="ctr"/>
                      <a:endParaRPr lang="en-US" sz="1100" b="1" dirty="0"/>
                    </a:p>
                  </a:txBody>
                  <a:tcPr anchor="ctr"/>
                </a:tc>
                <a:extLst>
                  <a:ext uri="{0D108BD9-81ED-4DB2-BD59-A6C34878D82A}">
                    <a16:rowId xmlns:a16="http://schemas.microsoft.com/office/drawing/2014/main" val="3468463640"/>
                  </a:ext>
                </a:extLst>
              </a:tr>
              <a:tr h="846260">
                <a:tc rowSpan="2">
                  <a:txBody>
                    <a:bodyPr/>
                    <a:lstStyle/>
                    <a:p>
                      <a:pPr algn="ctr"/>
                      <a:r>
                        <a:rPr lang="en-US" sz="1100" b="1" dirty="0" smtClean="0"/>
                        <a:t>Total suspended</a:t>
                      </a:r>
                      <a:r>
                        <a:rPr lang="en-US" sz="1100" b="1" baseline="0" dirty="0" smtClean="0"/>
                        <a:t> solids</a:t>
                      </a:r>
                      <a:endParaRPr lang="en-US" sz="1100" b="1" dirty="0"/>
                    </a:p>
                  </a:txBody>
                  <a:tcPr vert="vert" anchor="ct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impervious</a:t>
                      </a:r>
                    </a:p>
                    <a:p>
                      <a:endParaRPr lang="en-US" b="1" dirty="0"/>
                    </a:p>
                  </a:txBody>
                  <a:tcPr/>
                </a:tc>
                <a:tc>
                  <a:txBody>
                    <a:bodyPr/>
                    <a:lstStyle/>
                    <a:p>
                      <a:pPr algn="ctr"/>
                      <a:r>
                        <a:rPr lang="en-US" sz="1100" b="1" dirty="0" smtClean="0"/>
                        <a:t>676.94</a:t>
                      </a:r>
                      <a:endParaRPr lang="en-US" sz="1100" b="1" dirty="0"/>
                    </a:p>
                  </a:txBody>
                  <a:tcPr anchor="ctr">
                    <a:solidFill>
                      <a:srgbClr val="FFFF00"/>
                    </a:solidFill>
                  </a:tcPr>
                </a:tc>
                <a:tc>
                  <a:txBody>
                    <a:bodyPr/>
                    <a:lstStyle/>
                    <a:p>
                      <a:pPr algn="ctr"/>
                      <a:r>
                        <a:rPr lang="en-US" sz="1100" b="1" dirty="0" smtClean="0"/>
                        <a:t>986.6</a:t>
                      </a:r>
                      <a:endParaRPr lang="en-US" sz="1100" b="1" dirty="0"/>
                    </a:p>
                  </a:txBody>
                  <a:tcPr anchor="ctr">
                    <a:solidFill>
                      <a:srgbClr val="FFFF00"/>
                    </a:solidFill>
                  </a:tcPr>
                </a:tc>
                <a:tc>
                  <a:txBody>
                    <a:bodyPr/>
                    <a:lstStyle/>
                    <a:p>
                      <a:pPr algn="ctr"/>
                      <a:r>
                        <a:rPr lang="en-US" sz="1100" b="1" dirty="0" smtClean="0"/>
                        <a:t>667869.00</a:t>
                      </a:r>
                      <a:endParaRPr lang="en-US" sz="1100" b="1" dirty="0"/>
                    </a:p>
                  </a:txBody>
                  <a:tcPr anchor="ctr">
                    <a:solidFill>
                      <a:schemeClr val="bg2">
                        <a:lumMod val="20000"/>
                        <a:lumOff val="80000"/>
                      </a:schemeClr>
                    </a:solidFill>
                  </a:tcPr>
                </a:tc>
                <a:tc>
                  <a:txBody>
                    <a:bodyPr/>
                    <a:lstStyle/>
                    <a:p>
                      <a:pPr algn="ctr"/>
                      <a:r>
                        <a:rPr lang="en-US" sz="1100" b="1" dirty="0" smtClean="0"/>
                        <a:t>20%</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rowSpan="2">
                  <a:txBody>
                    <a:bodyPr/>
                    <a:lstStyle/>
                    <a:p>
                      <a:pPr algn="ctr"/>
                      <a:endParaRPr lang="en-US" sz="1100" b="1" dirty="0"/>
                    </a:p>
                  </a:txBody>
                  <a:tcPr anchor="ctr"/>
                </a:tc>
                <a:extLst>
                  <a:ext uri="{0D108BD9-81ED-4DB2-BD59-A6C34878D82A}">
                    <a16:rowId xmlns:a16="http://schemas.microsoft.com/office/drawing/2014/main" val="679295448"/>
                  </a:ext>
                </a:extLst>
              </a:tr>
              <a:tr h="846260">
                <a:tc vMerge="1">
                  <a:txBody>
                    <a:bodyPr/>
                    <a:lstStyle/>
                    <a:p>
                      <a:endParaRPr lang="en-US" dirty="0"/>
                    </a:p>
                  </a:txBody>
                  <a:tcP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pervious</a:t>
                      </a:r>
                    </a:p>
                    <a:p>
                      <a:endParaRPr lang="en-US" b="1" dirty="0"/>
                    </a:p>
                  </a:txBody>
                  <a:tcPr/>
                </a:tc>
                <a:tc>
                  <a:txBody>
                    <a:bodyPr/>
                    <a:lstStyle/>
                    <a:p>
                      <a:pPr algn="ctr"/>
                      <a:r>
                        <a:rPr lang="en-US" sz="1100" b="1" dirty="0" smtClean="0"/>
                        <a:t>101.08</a:t>
                      </a:r>
                      <a:endParaRPr lang="en-US" sz="1100" b="1" dirty="0"/>
                    </a:p>
                  </a:txBody>
                  <a:tcPr anchor="ctr">
                    <a:solidFill>
                      <a:srgbClr val="FFFF00"/>
                    </a:solidFill>
                  </a:tcPr>
                </a:tc>
                <a:tc>
                  <a:txBody>
                    <a:bodyPr/>
                    <a:lstStyle/>
                    <a:p>
                      <a:pPr algn="ctr"/>
                      <a:r>
                        <a:rPr lang="en-US" sz="1100" b="1" dirty="0" smtClean="0"/>
                        <a:t>1645.7</a:t>
                      </a:r>
                      <a:endParaRPr lang="en-US" sz="1100" b="1" dirty="0"/>
                    </a:p>
                  </a:txBody>
                  <a:tcPr anchor="ctr">
                    <a:solidFill>
                      <a:srgbClr val="FFFF00"/>
                    </a:solidFill>
                  </a:tcPr>
                </a:tc>
                <a:tc>
                  <a:txBody>
                    <a:bodyPr/>
                    <a:lstStyle/>
                    <a:p>
                      <a:pPr algn="ctr"/>
                      <a:r>
                        <a:rPr lang="en-US" sz="1100" b="1" dirty="0" smtClean="0"/>
                        <a:t>166347.36</a:t>
                      </a:r>
                      <a:endParaRPr lang="en-US" sz="1100" b="1" dirty="0"/>
                    </a:p>
                  </a:txBody>
                  <a:tcPr anchor="ctr">
                    <a:solidFill>
                      <a:schemeClr val="bg2">
                        <a:lumMod val="20000"/>
                        <a:lumOff val="80000"/>
                      </a:schemeClr>
                    </a:solidFill>
                  </a:tcPr>
                </a:tc>
                <a:tc>
                  <a:txBody>
                    <a:bodyPr/>
                    <a:lstStyle/>
                    <a:p>
                      <a:pPr algn="ctr"/>
                      <a:r>
                        <a:rPr lang="en-US" sz="1100" b="1" dirty="0" smtClean="0"/>
                        <a:t>8.75%</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endParaRPr lang="en-US" sz="1100" b="1"/>
                    </a:p>
                  </a:txBody>
                  <a:tcPr anchor="ctr"/>
                </a:tc>
                <a:tc vMerge="1">
                  <a:txBody>
                    <a:bodyPr/>
                    <a:lstStyle/>
                    <a:p>
                      <a:pPr algn="ctr"/>
                      <a:endParaRPr lang="en-US" sz="1100" b="1" dirty="0"/>
                    </a:p>
                  </a:txBody>
                  <a:tcPr anchor="ctr"/>
                </a:tc>
                <a:extLst>
                  <a:ext uri="{0D108BD9-81ED-4DB2-BD59-A6C34878D82A}">
                    <a16:rowId xmlns:a16="http://schemas.microsoft.com/office/drawing/2014/main" val="3356194282"/>
                  </a:ext>
                </a:extLst>
              </a:tr>
            </a:tbl>
          </a:graphicData>
        </a:graphic>
      </p:graphicFrame>
    </p:spTree>
    <p:extLst>
      <p:ext uri="{BB962C8B-B14F-4D97-AF65-F5344CB8AC3E}">
        <p14:creationId xmlns:p14="http://schemas.microsoft.com/office/powerpoint/2010/main" val="7076485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258C418-D23E-419F-BBA2-8F0B98EEA8BE}" type="slidenum">
              <a:rPr lang="en-US" smtClean="0"/>
              <a:pPr/>
              <a:t>25</a:t>
            </a:fld>
            <a:endParaRPr lang="en-US"/>
          </a:p>
        </p:txBody>
      </p:sp>
      <p:graphicFrame>
        <p:nvGraphicFramePr>
          <p:cNvPr id="15" name="Table 14"/>
          <p:cNvGraphicFramePr>
            <a:graphicFrameLocks noGrp="1"/>
          </p:cNvGraphicFramePr>
          <p:nvPr>
            <p:extLst>
              <p:ext uri="{D42A27DB-BD31-4B8C-83A1-F6EECF244321}">
                <p14:modId xmlns:p14="http://schemas.microsoft.com/office/powerpoint/2010/main" val="2088336215"/>
              </p:ext>
            </p:extLst>
          </p:nvPr>
        </p:nvGraphicFramePr>
        <p:xfrm>
          <a:off x="76199" y="76199"/>
          <a:ext cx="8991603" cy="6680642"/>
        </p:xfrm>
        <a:graphic>
          <a:graphicData uri="http://schemas.openxmlformats.org/drawingml/2006/table">
            <a:tbl>
              <a:tblPr firstRow="1" bandRow="1">
                <a:tableStyleId>{5C22544A-7EE6-4342-B048-85BDC9FD1C3A}</a:tableStyleId>
              </a:tblPr>
              <a:tblGrid>
                <a:gridCol w="999067">
                  <a:extLst>
                    <a:ext uri="{9D8B030D-6E8A-4147-A177-3AD203B41FA5}">
                      <a16:colId xmlns:a16="http://schemas.microsoft.com/office/drawing/2014/main" val="2855313055"/>
                    </a:ext>
                  </a:extLst>
                </a:gridCol>
                <a:gridCol w="982134">
                  <a:extLst>
                    <a:ext uri="{9D8B030D-6E8A-4147-A177-3AD203B41FA5}">
                      <a16:colId xmlns:a16="http://schemas.microsoft.com/office/drawing/2014/main" val="3334254020"/>
                    </a:ext>
                  </a:extLst>
                </a:gridCol>
                <a:gridCol w="1016000">
                  <a:extLst>
                    <a:ext uri="{9D8B030D-6E8A-4147-A177-3AD203B41FA5}">
                      <a16:colId xmlns:a16="http://schemas.microsoft.com/office/drawing/2014/main" val="3618186221"/>
                    </a:ext>
                  </a:extLst>
                </a:gridCol>
                <a:gridCol w="999067">
                  <a:extLst>
                    <a:ext uri="{9D8B030D-6E8A-4147-A177-3AD203B41FA5}">
                      <a16:colId xmlns:a16="http://schemas.microsoft.com/office/drawing/2014/main" val="3057494025"/>
                    </a:ext>
                  </a:extLst>
                </a:gridCol>
                <a:gridCol w="999067">
                  <a:extLst>
                    <a:ext uri="{9D8B030D-6E8A-4147-A177-3AD203B41FA5}">
                      <a16:colId xmlns:a16="http://schemas.microsoft.com/office/drawing/2014/main" val="2575672543"/>
                    </a:ext>
                  </a:extLst>
                </a:gridCol>
                <a:gridCol w="999067">
                  <a:extLst>
                    <a:ext uri="{9D8B030D-6E8A-4147-A177-3AD203B41FA5}">
                      <a16:colId xmlns:a16="http://schemas.microsoft.com/office/drawing/2014/main" val="2699387754"/>
                    </a:ext>
                  </a:extLst>
                </a:gridCol>
                <a:gridCol w="999067">
                  <a:extLst>
                    <a:ext uri="{9D8B030D-6E8A-4147-A177-3AD203B41FA5}">
                      <a16:colId xmlns:a16="http://schemas.microsoft.com/office/drawing/2014/main" val="1634703081"/>
                    </a:ext>
                  </a:extLst>
                </a:gridCol>
                <a:gridCol w="999067">
                  <a:extLst>
                    <a:ext uri="{9D8B030D-6E8A-4147-A177-3AD203B41FA5}">
                      <a16:colId xmlns:a16="http://schemas.microsoft.com/office/drawing/2014/main" val="2681617484"/>
                    </a:ext>
                  </a:extLst>
                </a:gridCol>
                <a:gridCol w="999067">
                  <a:extLst>
                    <a:ext uri="{9D8B030D-6E8A-4147-A177-3AD203B41FA5}">
                      <a16:colId xmlns:a16="http://schemas.microsoft.com/office/drawing/2014/main" val="1619706055"/>
                    </a:ext>
                  </a:extLst>
                </a:gridCol>
              </a:tblGrid>
              <a:tr h="359772">
                <a:tc gridSpan="9">
                  <a:txBody>
                    <a:bodyPr/>
                    <a:lstStyle/>
                    <a:p>
                      <a:pPr algn="ctr"/>
                      <a:r>
                        <a:rPr lang="en-US" sz="1600" dirty="0" smtClean="0"/>
                        <a:t>Table 3a</a:t>
                      </a:r>
                      <a:r>
                        <a:rPr lang="en-US" sz="1600" baseline="0" dirty="0" smtClean="0"/>
                        <a:t> – James River, </a:t>
                      </a:r>
                      <a:r>
                        <a:rPr lang="en-US" sz="1600" baseline="0" dirty="0" err="1" smtClean="0"/>
                        <a:t>Lynnhaven</a:t>
                      </a:r>
                      <a:r>
                        <a:rPr lang="en-US" sz="1600" baseline="0" dirty="0" smtClean="0"/>
                        <a:t> and Little Creek Basins</a:t>
                      </a:r>
                      <a:endParaRPr lang="en-US" sz="16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440490166"/>
                  </a:ext>
                </a:extLst>
              </a:tr>
              <a:tr h="356320">
                <a:tc>
                  <a:txBody>
                    <a:bodyPr/>
                    <a:lstStyle/>
                    <a:p>
                      <a:endParaRPr lang="en-US"/>
                    </a:p>
                  </a:txBody>
                  <a:tcPr/>
                </a:tc>
                <a:tc>
                  <a:txBody>
                    <a:bodyPr/>
                    <a:lstStyle/>
                    <a:p>
                      <a:endParaRPr lang="en-US" dirty="0"/>
                    </a:p>
                  </a:txBody>
                  <a:tcPr/>
                </a:tc>
                <a:tc>
                  <a:txBody>
                    <a:bodyPr/>
                    <a:lstStyle/>
                    <a:p>
                      <a:pPr algn="ctr"/>
                      <a:r>
                        <a:rPr lang="en-US" b="1" dirty="0" smtClean="0"/>
                        <a:t>A</a:t>
                      </a:r>
                      <a:endParaRPr lang="en-US" b="1" dirty="0"/>
                    </a:p>
                  </a:txBody>
                  <a:tcPr/>
                </a:tc>
                <a:tc>
                  <a:txBody>
                    <a:bodyPr/>
                    <a:lstStyle/>
                    <a:p>
                      <a:pPr algn="ctr"/>
                      <a:r>
                        <a:rPr lang="en-US" b="1" dirty="0" smtClean="0"/>
                        <a:t>B</a:t>
                      </a:r>
                      <a:endParaRPr lang="en-US" b="1" dirty="0"/>
                    </a:p>
                  </a:txBody>
                  <a:tcPr/>
                </a:tc>
                <a:tc>
                  <a:txBody>
                    <a:bodyPr/>
                    <a:lstStyle/>
                    <a:p>
                      <a:pPr algn="ctr"/>
                      <a:r>
                        <a:rPr lang="en-US" b="1" dirty="0" smtClean="0"/>
                        <a:t>C</a:t>
                      </a:r>
                      <a:endParaRPr lang="en-US" b="1" dirty="0"/>
                    </a:p>
                  </a:txBody>
                  <a:tcPr>
                    <a:solidFill>
                      <a:srgbClr val="FFFF00"/>
                    </a:solidFill>
                  </a:tcPr>
                </a:tc>
                <a:tc>
                  <a:txBody>
                    <a:bodyPr/>
                    <a:lstStyle/>
                    <a:p>
                      <a:pPr algn="ctr"/>
                      <a:r>
                        <a:rPr lang="en-US" b="1" dirty="0" smtClean="0"/>
                        <a:t>D</a:t>
                      </a:r>
                      <a:endParaRPr lang="en-US" b="1" dirty="0"/>
                    </a:p>
                  </a:txBody>
                  <a:tcPr>
                    <a:solidFill>
                      <a:srgbClr val="FFFF00"/>
                    </a:solidFill>
                  </a:tcPr>
                </a:tc>
                <a:tc>
                  <a:txBody>
                    <a:bodyPr/>
                    <a:lstStyle/>
                    <a:p>
                      <a:pPr algn="ctr"/>
                      <a:r>
                        <a:rPr lang="en-US" b="1" dirty="0" smtClean="0"/>
                        <a:t>E</a:t>
                      </a:r>
                      <a:endParaRPr lang="en-US" b="1" dirty="0"/>
                    </a:p>
                  </a:txBody>
                  <a:tcPr>
                    <a:solidFill>
                      <a:srgbClr val="FFFF00"/>
                    </a:solidFill>
                  </a:tcPr>
                </a:tc>
                <a:tc>
                  <a:txBody>
                    <a:bodyPr/>
                    <a:lstStyle/>
                    <a:p>
                      <a:pPr algn="ctr"/>
                      <a:r>
                        <a:rPr lang="en-US" b="1" dirty="0" smtClean="0"/>
                        <a:t>F</a:t>
                      </a:r>
                      <a:endParaRPr lang="en-US" b="1" dirty="0"/>
                    </a:p>
                  </a:txBody>
                  <a:tcPr>
                    <a:solidFill>
                      <a:schemeClr val="bg2">
                        <a:lumMod val="20000"/>
                        <a:lumOff val="80000"/>
                      </a:schemeClr>
                    </a:solidFill>
                  </a:tcPr>
                </a:tc>
                <a:tc>
                  <a:txBody>
                    <a:bodyPr/>
                    <a:lstStyle/>
                    <a:p>
                      <a:pPr algn="ctr"/>
                      <a:r>
                        <a:rPr lang="en-US" b="1" dirty="0" smtClean="0"/>
                        <a:t>G</a:t>
                      </a:r>
                      <a:endParaRPr lang="en-US" b="1" dirty="0"/>
                    </a:p>
                  </a:txBody>
                  <a:tcPr/>
                </a:tc>
                <a:extLst>
                  <a:ext uri="{0D108BD9-81ED-4DB2-BD59-A6C34878D82A}">
                    <a16:rowId xmlns:a16="http://schemas.microsoft.com/office/drawing/2014/main" val="3481480001"/>
                  </a:ext>
                </a:extLst>
              </a:tr>
              <a:tr h="1068960">
                <a:tc>
                  <a:txBody>
                    <a:bodyPr/>
                    <a:lstStyle/>
                    <a:p>
                      <a:pPr algn="ctr"/>
                      <a:r>
                        <a:rPr lang="en-US" sz="1100" b="1" dirty="0" smtClean="0"/>
                        <a:t>Pollutant</a:t>
                      </a:r>
                      <a:endParaRPr lang="en-US" sz="1100" b="1" dirty="0"/>
                    </a:p>
                  </a:txBody>
                  <a:tcPr anchor="ctr"/>
                </a:tc>
                <a:tc>
                  <a:txBody>
                    <a:bodyPr/>
                    <a:lstStyle/>
                    <a:p>
                      <a:pPr algn="ctr"/>
                      <a:r>
                        <a:rPr lang="en-US" sz="1100" b="1" dirty="0" err="1" smtClean="0"/>
                        <a:t>Subsource</a:t>
                      </a:r>
                      <a:endParaRPr lang="en-US" sz="1100" b="1" dirty="0"/>
                    </a:p>
                  </a:txBody>
                  <a:tcPr anchor="ctr"/>
                </a:tc>
                <a:tc>
                  <a:txBody>
                    <a:bodyPr/>
                    <a:lstStyle/>
                    <a:p>
                      <a:pPr algn="ctr"/>
                      <a:r>
                        <a:rPr lang="en-US" sz="1100" b="1" dirty="0" smtClean="0"/>
                        <a:t>Loading rate (</a:t>
                      </a:r>
                      <a:r>
                        <a:rPr lang="en-US" sz="1100" b="1" dirty="0" err="1" smtClean="0"/>
                        <a:t>lbs</a:t>
                      </a:r>
                      <a:r>
                        <a:rPr lang="en-US" sz="1100" b="1" dirty="0" smtClean="0"/>
                        <a:t>/ac/</a:t>
                      </a:r>
                      <a:r>
                        <a:rPr lang="en-US" sz="1100" b="1" dirty="0" err="1" smtClean="0"/>
                        <a:t>yr</a:t>
                      </a:r>
                      <a:r>
                        <a:rPr lang="en-US" sz="1100" b="1" dirty="0" smtClean="0"/>
                        <a:t>)</a:t>
                      </a:r>
                      <a:endParaRPr lang="en-US" sz="1100" b="1" dirty="0"/>
                    </a:p>
                  </a:txBody>
                  <a:tcPr anchor="ctr"/>
                </a:tc>
                <a:tc>
                  <a:txBody>
                    <a:bodyPr/>
                    <a:lstStyle/>
                    <a:p>
                      <a:pPr algn="ctr"/>
                      <a:r>
                        <a:rPr lang="en-US" sz="1100" b="1" dirty="0" smtClean="0"/>
                        <a:t>Existing Developed Lands</a:t>
                      </a:r>
                      <a:r>
                        <a:rPr lang="en-US" sz="1100" b="1" baseline="0" dirty="0" smtClean="0"/>
                        <a:t> 6/30/09 (acres)</a:t>
                      </a:r>
                      <a:endParaRPr lang="en-US" sz="1100" b="1" dirty="0"/>
                    </a:p>
                  </a:txBody>
                  <a:tcPr anchor="ctr"/>
                </a:tc>
                <a:tc>
                  <a:txBody>
                    <a:bodyPr/>
                    <a:lstStyle/>
                    <a:p>
                      <a:pPr algn="ctr"/>
                      <a:r>
                        <a:rPr lang="en-US" sz="1100" b="1" dirty="0" smtClean="0"/>
                        <a:t>Load</a:t>
                      </a:r>
                      <a:r>
                        <a:rPr lang="en-US" b="1" dirty="0" smtClean="0"/>
                        <a:t> </a:t>
                      </a:r>
                      <a:r>
                        <a:rPr lang="en-US" sz="1100" b="1" dirty="0" smtClean="0"/>
                        <a:t>(</a:t>
                      </a:r>
                      <a:r>
                        <a:rPr lang="en-US" sz="1100" b="1" dirty="0" err="1" smtClean="0"/>
                        <a:t>lbs</a:t>
                      </a:r>
                      <a:r>
                        <a:rPr lang="en-US" sz="1100" b="1" dirty="0" smtClean="0"/>
                        <a:t>/</a:t>
                      </a:r>
                      <a:r>
                        <a:rPr lang="en-US" sz="1100" b="1" dirty="0" err="1" smtClean="0"/>
                        <a:t>yr</a:t>
                      </a:r>
                      <a:r>
                        <a:rPr lang="en-US" sz="1100" b="1" dirty="0" smtClean="0"/>
                        <a:t>)</a:t>
                      </a:r>
                      <a:endParaRPr lang="en-US" sz="1100" b="1" dirty="0"/>
                    </a:p>
                  </a:txBody>
                  <a:tcPr anchor="ctr">
                    <a:solidFill>
                      <a:srgbClr val="FFFF00"/>
                    </a:solidFill>
                  </a:tcPr>
                </a:tc>
                <a:tc>
                  <a:txBody>
                    <a:bodyPr/>
                    <a:lstStyle/>
                    <a:p>
                      <a:pPr algn="ctr"/>
                      <a:r>
                        <a:rPr lang="en-US" sz="1100" b="1" baseline="0" dirty="0" smtClean="0"/>
                        <a:t>Percent MS4 required CB total L2 loading</a:t>
                      </a:r>
                      <a:endParaRPr lang="en-US" sz="1100" b="1" dirty="0"/>
                    </a:p>
                  </a:txBody>
                  <a:tcPr anchor="ctr">
                    <a:solidFill>
                      <a:srgbClr val="FFFF00"/>
                    </a:solidFill>
                  </a:tcPr>
                </a:tc>
                <a:tc>
                  <a:txBody>
                    <a:bodyPr/>
                    <a:lstStyle/>
                    <a:p>
                      <a:pPr algn="ctr"/>
                      <a:r>
                        <a:rPr lang="en-US" sz="1100" b="1" dirty="0" smtClean="0"/>
                        <a:t>Percentage of L2 required reduction by 6/30/23</a:t>
                      </a:r>
                      <a:endParaRPr lang="en-US" sz="1100" b="1" dirty="0"/>
                    </a:p>
                  </a:txBody>
                  <a:tcPr anchor="ctr">
                    <a:solidFill>
                      <a:srgbClr val="FFFF00"/>
                    </a:solidFill>
                  </a:tcPr>
                </a:tc>
                <a:tc>
                  <a:txBody>
                    <a:bodyPr/>
                    <a:lstStyle/>
                    <a:p>
                      <a:pPr algn="ctr"/>
                      <a:r>
                        <a:rPr lang="en-US" sz="1100" b="1" dirty="0" smtClean="0"/>
                        <a:t>40% cumulative reduction required by 6/30/23 (</a:t>
                      </a:r>
                      <a:r>
                        <a:rPr lang="en-US" sz="1100" b="1" dirty="0" err="1" smtClean="0"/>
                        <a:t>lbs</a:t>
                      </a:r>
                      <a:r>
                        <a:rPr lang="en-US" sz="1100" b="1" dirty="0" smtClean="0"/>
                        <a:t>/</a:t>
                      </a:r>
                      <a:r>
                        <a:rPr lang="en-US" sz="1100" b="1" dirty="0" err="1" smtClean="0"/>
                        <a:t>yr</a:t>
                      </a:r>
                      <a:r>
                        <a:rPr lang="en-US" sz="1100" b="1" dirty="0" smtClean="0"/>
                        <a:t>)</a:t>
                      </a:r>
                      <a:endParaRPr lang="en-US" sz="1100" b="1" dirty="0"/>
                    </a:p>
                  </a:txBody>
                  <a:tcPr anchor="ctr">
                    <a:solidFill>
                      <a:schemeClr val="bg2">
                        <a:lumMod val="20000"/>
                        <a:lumOff val="80000"/>
                      </a:schemeClr>
                    </a:solidFill>
                  </a:tcPr>
                </a:tc>
                <a:tc>
                  <a:txBody>
                    <a:bodyPr/>
                    <a:lstStyle/>
                    <a:p>
                      <a:pPr algn="ctr"/>
                      <a:r>
                        <a:rPr lang="en-US" sz="1100" b="1" dirty="0" smtClean="0"/>
                        <a:t>Sum of 40% cumulative reduction</a:t>
                      </a:r>
                      <a:r>
                        <a:rPr lang="en-US" sz="1100" b="1" baseline="0" dirty="0" smtClean="0"/>
                        <a:t> (</a:t>
                      </a:r>
                      <a:r>
                        <a:rPr lang="en-US" sz="1100" b="1" baseline="0" dirty="0" err="1" smtClean="0"/>
                        <a:t>lb</a:t>
                      </a:r>
                      <a:r>
                        <a:rPr lang="en-US" sz="1100" b="1" baseline="0" dirty="0" smtClean="0"/>
                        <a:t>/</a:t>
                      </a:r>
                      <a:r>
                        <a:rPr lang="en-US" sz="1100" b="1" baseline="0" dirty="0" err="1" smtClean="0"/>
                        <a:t>yr</a:t>
                      </a:r>
                      <a:r>
                        <a:rPr lang="en-US" sz="1100" b="1" baseline="0" dirty="0" smtClean="0"/>
                        <a:t>)</a:t>
                      </a:r>
                      <a:endParaRPr lang="en-US" sz="1100" b="1" dirty="0"/>
                    </a:p>
                  </a:txBody>
                  <a:tcPr anchor="ctr"/>
                </a:tc>
                <a:extLst>
                  <a:ext uri="{0D108BD9-81ED-4DB2-BD59-A6C34878D82A}">
                    <a16:rowId xmlns:a16="http://schemas.microsoft.com/office/drawing/2014/main" val="1373329201"/>
                  </a:ext>
                </a:extLst>
              </a:tr>
              <a:tr h="691555">
                <a:tc rowSpan="2">
                  <a:txBody>
                    <a:bodyPr/>
                    <a:lstStyle/>
                    <a:p>
                      <a:pPr algn="ctr"/>
                      <a:r>
                        <a:rPr lang="en-US" sz="1100" b="1" dirty="0" smtClean="0"/>
                        <a:t>Nitrogen</a:t>
                      </a:r>
                      <a:endParaRPr lang="en-US" sz="1100" b="1" dirty="0"/>
                    </a:p>
                  </a:txBody>
                  <a:tcPr vert="vert" anchor="ctr"/>
                </a:tc>
                <a:tc>
                  <a:txBody>
                    <a:bodyPr/>
                    <a:lstStyle/>
                    <a:p>
                      <a:pPr algn="ctr"/>
                      <a:r>
                        <a:rPr lang="en-US" sz="1100" b="1" dirty="0" smtClean="0"/>
                        <a:t>Regulated urban impervious</a:t>
                      </a:r>
                      <a:endParaRPr lang="en-US" sz="1100" b="1" dirty="0"/>
                    </a:p>
                  </a:txBody>
                  <a:tcPr anchor="ctr"/>
                </a:tc>
                <a:tc>
                  <a:txBody>
                    <a:bodyPr/>
                    <a:lstStyle/>
                    <a:p>
                      <a:pPr algn="ctr"/>
                      <a:r>
                        <a:rPr lang="en-US" sz="1100" b="1" dirty="0" smtClean="0"/>
                        <a:t>9.39</a:t>
                      </a:r>
                      <a:endParaRPr lang="en-US" sz="1100" b="1" dirty="0"/>
                    </a:p>
                  </a:txBody>
                  <a:tcPr anchor="ctr"/>
                </a:tc>
                <a:tc>
                  <a:txBody>
                    <a:bodyPr/>
                    <a:lstStyle/>
                    <a:p>
                      <a:pPr algn="ctr"/>
                      <a:r>
                        <a:rPr lang="en-US" sz="1100" b="1" dirty="0" smtClean="0"/>
                        <a:t>986.6</a:t>
                      </a:r>
                      <a:endParaRPr lang="en-US" sz="1100" b="1" dirty="0"/>
                    </a:p>
                  </a:txBody>
                  <a:tcPr anchor="ctr"/>
                </a:tc>
                <a:tc>
                  <a:txBody>
                    <a:bodyPr/>
                    <a:lstStyle/>
                    <a:p>
                      <a:pPr algn="ctr"/>
                      <a:r>
                        <a:rPr lang="en-US" sz="1100" b="1" dirty="0" smtClean="0"/>
                        <a:t>9264.17</a:t>
                      </a:r>
                      <a:endParaRPr lang="en-US" sz="1100" b="1" dirty="0"/>
                    </a:p>
                  </a:txBody>
                  <a:tcPr anchor="ctr">
                    <a:solidFill>
                      <a:srgbClr val="FFFF00"/>
                    </a:solidFill>
                  </a:tcPr>
                </a:tc>
                <a:tc>
                  <a:txBody>
                    <a:bodyPr/>
                    <a:lstStyle/>
                    <a:p>
                      <a:pPr algn="ctr"/>
                      <a:r>
                        <a:rPr lang="en-US" sz="1100" b="1" dirty="0" smtClean="0"/>
                        <a:t>9%</a:t>
                      </a:r>
                      <a:endParaRPr lang="en-US" sz="1100" b="1" dirty="0"/>
                    </a:p>
                  </a:txBody>
                  <a:tcPr anchor="ctr">
                    <a:solidFill>
                      <a:srgbClr val="FFFF00"/>
                    </a:solidFill>
                  </a:tcPr>
                </a:tc>
                <a:tc>
                  <a:txBody>
                    <a:bodyPr/>
                    <a:lstStyle/>
                    <a:p>
                      <a:pPr algn="ctr"/>
                      <a:r>
                        <a:rPr lang="en-US" sz="1100" b="1" dirty="0" smtClean="0"/>
                        <a:t>40%</a:t>
                      </a:r>
                      <a:endParaRPr lang="en-US" sz="1100" b="1" dirty="0"/>
                    </a:p>
                  </a:txBody>
                  <a:tcPr anchor="ctr">
                    <a:solidFill>
                      <a:srgbClr val="FFFF00"/>
                    </a:solidFill>
                  </a:tcPr>
                </a:tc>
                <a:tc>
                  <a:txBody>
                    <a:bodyPr/>
                    <a:lstStyle/>
                    <a:p>
                      <a:pPr algn="ctr"/>
                      <a:r>
                        <a:rPr lang="en-US" sz="1100" b="1" dirty="0" smtClean="0"/>
                        <a:t>333.51</a:t>
                      </a:r>
                      <a:endParaRPr lang="en-US" sz="1100" b="1" dirty="0"/>
                    </a:p>
                  </a:txBody>
                  <a:tcPr anchor="ctr">
                    <a:solidFill>
                      <a:schemeClr val="bg2">
                        <a:lumMod val="20000"/>
                        <a:lumOff val="80000"/>
                      </a:schemeClr>
                    </a:solidFill>
                  </a:tcPr>
                </a:tc>
                <a:tc rowSpan="2">
                  <a:txBody>
                    <a:bodyPr/>
                    <a:lstStyle/>
                    <a:p>
                      <a:pPr algn="ctr"/>
                      <a:endParaRPr lang="en-US" sz="1100" b="1" dirty="0"/>
                    </a:p>
                  </a:txBody>
                  <a:tcPr anchor="ctr"/>
                </a:tc>
                <a:extLst>
                  <a:ext uri="{0D108BD9-81ED-4DB2-BD59-A6C34878D82A}">
                    <a16:rowId xmlns:a16="http://schemas.microsoft.com/office/drawing/2014/main" val="3804935139"/>
                  </a:ext>
                </a:extLst>
              </a:tr>
              <a:tr h="691555">
                <a:tc vMerge="1">
                  <a:txBody>
                    <a:bodyPr/>
                    <a:lstStyle/>
                    <a:p>
                      <a:endParaRPr lang="en-US" dirty="0"/>
                    </a:p>
                  </a:txBody>
                  <a:tcPr/>
                </a:tc>
                <a:tc>
                  <a:txBody>
                    <a:bodyPr/>
                    <a:lstStyle/>
                    <a:p>
                      <a:pPr algn="ctr"/>
                      <a:r>
                        <a:rPr lang="en-US" sz="1100" b="1" dirty="0" smtClean="0"/>
                        <a:t>Regulated urban pervious</a:t>
                      </a:r>
                      <a:endParaRPr lang="en-US" sz="1100" b="1" dirty="0"/>
                    </a:p>
                  </a:txBody>
                  <a:tcPr anchor="ctr"/>
                </a:tc>
                <a:tc>
                  <a:txBody>
                    <a:bodyPr/>
                    <a:lstStyle/>
                    <a:p>
                      <a:pPr algn="ctr"/>
                      <a:r>
                        <a:rPr lang="en-US" sz="1100" b="1" dirty="0" smtClean="0"/>
                        <a:t>6.99</a:t>
                      </a:r>
                      <a:endParaRPr lang="en-US" sz="1100" b="1" dirty="0"/>
                    </a:p>
                  </a:txBody>
                  <a:tcPr anchor="ctr"/>
                </a:tc>
                <a:tc>
                  <a:txBody>
                    <a:bodyPr/>
                    <a:lstStyle/>
                    <a:p>
                      <a:pPr algn="ctr"/>
                      <a:r>
                        <a:rPr lang="en-US" sz="1100" b="1" dirty="0" smtClean="0"/>
                        <a:t>1645.7</a:t>
                      </a:r>
                      <a:endParaRPr lang="en-US" sz="1100" b="1" dirty="0"/>
                    </a:p>
                  </a:txBody>
                  <a:tcPr anchor="ctr"/>
                </a:tc>
                <a:tc>
                  <a:txBody>
                    <a:bodyPr/>
                    <a:lstStyle/>
                    <a:p>
                      <a:pPr algn="ctr"/>
                      <a:r>
                        <a:rPr lang="en-US" sz="1100" b="1" dirty="0" smtClean="0"/>
                        <a:t>11503.44</a:t>
                      </a:r>
                      <a:endParaRPr lang="en-US" sz="1100" b="1" dirty="0"/>
                    </a:p>
                  </a:txBody>
                  <a:tcPr anchor="ctr">
                    <a:solidFill>
                      <a:srgbClr val="FFFF00"/>
                    </a:solidFill>
                  </a:tcPr>
                </a:tc>
                <a:tc>
                  <a:txBody>
                    <a:bodyPr/>
                    <a:lstStyle/>
                    <a:p>
                      <a:pPr algn="ctr"/>
                      <a:r>
                        <a:rPr lang="en-US" sz="1100" b="1" dirty="0" smtClean="0"/>
                        <a:t>6%</a:t>
                      </a:r>
                      <a:endParaRPr lang="en-US" sz="1100" b="1" dirty="0"/>
                    </a:p>
                  </a:txBody>
                  <a:tcPr anchor="ctr">
                    <a:solidFill>
                      <a:srgbClr val="FFFF00"/>
                    </a:solidFill>
                  </a:tcPr>
                </a:tc>
                <a:tc>
                  <a:txBody>
                    <a:bodyPr/>
                    <a:lstStyle/>
                    <a:p>
                      <a:pPr algn="ctr"/>
                      <a:r>
                        <a:rPr lang="en-US" sz="1100" b="1" dirty="0" smtClean="0"/>
                        <a:t>40%</a:t>
                      </a:r>
                      <a:endParaRPr lang="en-US" sz="1100" b="1" dirty="0"/>
                    </a:p>
                  </a:txBody>
                  <a:tcPr anchor="ctr">
                    <a:solidFill>
                      <a:srgbClr val="FFFF00"/>
                    </a:solidFill>
                  </a:tcPr>
                </a:tc>
                <a:tc>
                  <a:txBody>
                    <a:bodyPr/>
                    <a:lstStyle/>
                    <a:p>
                      <a:pPr algn="ctr"/>
                      <a:r>
                        <a:rPr lang="en-US" sz="1100" b="1" dirty="0" smtClean="0"/>
                        <a:t>276.08</a:t>
                      </a:r>
                      <a:endParaRPr lang="en-US" sz="1100" b="1" dirty="0"/>
                    </a:p>
                  </a:txBody>
                  <a:tcPr anchor="ctr">
                    <a:solidFill>
                      <a:schemeClr val="bg2">
                        <a:lumMod val="20000"/>
                        <a:lumOff val="80000"/>
                      </a:schemeClr>
                    </a:solidFill>
                  </a:tcPr>
                </a:tc>
                <a:tc vMerge="1">
                  <a:txBody>
                    <a:bodyPr/>
                    <a:lstStyle/>
                    <a:p>
                      <a:pPr algn="ctr"/>
                      <a:endParaRPr lang="en-US" sz="1100" b="1" dirty="0"/>
                    </a:p>
                  </a:txBody>
                  <a:tcPr anchor="ctr"/>
                </a:tc>
                <a:extLst>
                  <a:ext uri="{0D108BD9-81ED-4DB2-BD59-A6C34878D82A}">
                    <a16:rowId xmlns:a16="http://schemas.microsoft.com/office/drawing/2014/main" val="328198198"/>
                  </a:ext>
                </a:extLst>
              </a:tr>
              <a:tr h="846260">
                <a:tc rowSpan="2">
                  <a:txBody>
                    <a:bodyPr/>
                    <a:lstStyle/>
                    <a:p>
                      <a:pPr algn="ctr"/>
                      <a:r>
                        <a:rPr lang="en-US" sz="1100" b="1" dirty="0" smtClean="0"/>
                        <a:t>Phosphorous</a:t>
                      </a:r>
                      <a:endParaRPr lang="en-US" sz="1100" b="1" dirty="0"/>
                    </a:p>
                  </a:txBody>
                  <a:tcPr vert="vert" anchor="ct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impervious</a:t>
                      </a:r>
                    </a:p>
                    <a:p>
                      <a:endParaRPr lang="en-US" b="1" dirty="0"/>
                    </a:p>
                  </a:txBody>
                  <a:tcPr/>
                </a:tc>
                <a:tc>
                  <a:txBody>
                    <a:bodyPr/>
                    <a:lstStyle/>
                    <a:p>
                      <a:pPr algn="ctr"/>
                      <a:r>
                        <a:rPr lang="en-US" sz="1100" b="1" dirty="0" smtClean="0"/>
                        <a:t>1.76</a:t>
                      </a:r>
                      <a:endParaRPr lang="en-US" sz="1100" b="1" dirty="0"/>
                    </a:p>
                  </a:txBody>
                  <a:tcPr anchor="ctr"/>
                </a:tc>
                <a:tc>
                  <a:txBody>
                    <a:bodyPr/>
                    <a:lstStyle/>
                    <a:p>
                      <a:pPr algn="ctr"/>
                      <a:r>
                        <a:rPr lang="en-US" sz="1100" b="1" dirty="0" smtClean="0"/>
                        <a:t>986.6</a:t>
                      </a:r>
                      <a:endParaRPr lang="en-US" sz="1100" b="1" dirty="0"/>
                    </a:p>
                  </a:txBody>
                  <a:tcPr anchor="ctr"/>
                </a:tc>
                <a:tc>
                  <a:txBody>
                    <a:bodyPr/>
                    <a:lstStyle/>
                    <a:p>
                      <a:pPr algn="ctr"/>
                      <a:r>
                        <a:rPr lang="en-US" sz="1100" b="1" dirty="0" smtClean="0"/>
                        <a:t>1736.42</a:t>
                      </a:r>
                      <a:endParaRPr lang="en-US" sz="1100" b="1" dirty="0"/>
                    </a:p>
                  </a:txBody>
                  <a:tcPr anchor="ctr">
                    <a:solidFill>
                      <a:srgbClr val="FFFF00"/>
                    </a:solidFill>
                  </a:tcPr>
                </a:tc>
                <a:tc>
                  <a:txBody>
                    <a:bodyPr/>
                    <a:lstStyle/>
                    <a:p>
                      <a:pPr algn="ctr"/>
                      <a:r>
                        <a:rPr lang="en-US" sz="1100" b="1" dirty="0" smtClean="0"/>
                        <a:t>16%</a:t>
                      </a:r>
                      <a:endParaRPr lang="en-US" sz="1100" b="1" dirty="0"/>
                    </a:p>
                  </a:txBody>
                  <a:tcPr anchor="ctr">
                    <a:solidFill>
                      <a:srgbClr val="FFFF00"/>
                    </a:solidFill>
                  </a:tcPr>
                </a:tc>
                <a:tc>
                  <a:txBody>
                    <a:bodyPr/>
                    <a:lstStyle/>
                    <a:p>
                      <a:pPr algn="ctr"/>
                      <a:r>
                        <a:rPr lang="en-US" sz="1100" b="1" dirty="0" smtClean="0"/>
                        <a:t>40%</a:t>
                      </a:r>
                      <a:endParaRPr lang="en-US" sz="1100" b="1" dirty="0"/>
                    </a:p>
                  </a:txBody>
                  <a:tcPr anchor="ctr">
                    <a:solidFill>
                      <a:srgbClr val="FFFF00"/>
                    </a:solidFill>
                  </a:tcPr>
                </a:tc>
                <a:tc>
                  <a:txBody>
                    <a:bodyPr/>
                    <a:lstStyle/>
                    <a:p>
                      <a:pPr algn="ctr"/>
                      <a:r>
                        <a:rPr lang="en-US" sz="1100" b="1" dirty="0" smtClean="0"/>
                        <a:t>111.13</a:t>
                      </a:r>
                      <a:endParaRPr lang="en-US" sz="1100" b="1" dirty="0"/>
                    </a:p>
                  </a:txBody>
                  <a:tcPr anchor="ctr">
                    <a:solidFill>
                      <a:schemeClr val="bg2">
                        <a:lumMod val="20000"/>
                        <a:lumOff val="80000"/>
                      </a:schemeClr>
                    </a:solidFill>
                  </a:tcPr>
                </a:tc>
                <a:tc rowSpan="2">
                  <a:txBody>
                    <a:bodyPr/>
                    <a:lstStyle/>
                    <a:p>
                      <a:pPr algn="ctr"/>
                      <a:endParaRPr lang="en-US" sz="1100" b="1" dirty="0"/>
                    </a:p>
                  </a:txBody>
                  <a:tcPr anchor="ctr"/>
                </a:tc>
                <a:extLst>
                  <a:ext uri="{0D108BD9-81ED-4DB2-BD59-A6C34878D82A}">
                    <a16:rowId xmlns:a16="http://schemas.microsoft.com/office/drawing/2014/main" val="2798651109"/>
                  </a:ext>
                </a:extLst>
              </a:tr>
              <a:tr h="846260">
                <a:tc vMerge="1">
                  <a:txBody>
                    <a:bodyPr/>
                    <a:lstStyle/>
                    <a:p>
                      <a:endParaRPr lang="en-US" dirty="0"/>
                    </a:p>
                  </a:txBody>
                  <a:tcP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pervious</a:t>
                      </a:r>
                    </a:p>
                    <a:p>
                      <a:endParaRPr lang="en-US" b="1" dirty="0"/>
                    </a:p>
                  </a:txBody>
                  <a:tcPr/>
                </a:tc>
                <a:tc>
                  <a:txBody>
                    <a:bodyPr/>
                    <a:lstStyle/>
                    <a:p>
                      <a:pPr algn="ctr"/>
                      <a:r>
                        <a:rPr lang="en-US" sz="1100" b="1" dirty="0" smtClean="0"/>
                        <a:t>0.5</a:t>
                      </a:r>
                      <a:endParaRPr lang="en-US" sz="1100" b="1" dirty="0"/>
                    </a:p>
                  </a:txBody>
                  <a:tcPr anchor="ctr"/>
                </a:tc>
                <a:tc>
                  <a:txBody>
                    <a:bodyPr/>
                    <a:lstStyle/>
                    <a:p>
                      <a:pPr algn="ctr"/>
                      <a:r>
                        <a:rPr lang="en-US" sz="1100" b="1" dirty="0" smtClean="0"/>
                        <a:t>1645.7</a:t>
                      </a:r>
                      <a:endParaRPr lang="en-US" sz="1100" b="1" dirty="0"/>
                    </a:p>
                  </a:txBody>
                  <a:tcPr anchor="ctr"/>
                </a:tc>
                <a:tc>
                  <a:txBody>
                    <a:bodyPr/>
                    <a:lstStyle/>
                    <a:p>
                      <a:pPr algn="ctr"/>
                      <a:r>
                        <a:rPr lang="en-US" sz="1100" b="1" dirty="0" smtClean="0"/>
                        <a:t>822.85</a:t>
                      </a:r>
                      <a:endParaRPr lang="en-US" sz="1100" b="1" dirty="0"/>
                    </a:p>
                  </a:txBody>
                  <a:tcPr anchor="ctr">
                    <a:solidFill>
                      <a:srgbClr val="FFFF00"/>
                    </a:solidFill>
                  </a:tcPr>
                </a:tc>
                <a:tc>
                  <a:txBody>
                    <a:bodyPr/>
                    <a:lstStyle/>
                    <a:p>
                      <a:pPr algn="ctr"/>
                      <a:r>
                        <a:rPr lang="en-US" sz="1100" b="1" dirty="0" smtClean="0"/>
                        <a:t>7.25%</a:t>
                      </a:r>
                      <a:endParaRPr lang="en-US" sz="1100" b="1" dirty="0"/>
                    </a:p>
                  </a:txBody>
                  <a:tcPr anchor="ctr">
                    <a:solidFill>
                      <a:srgbClr val="FFFF00"/>
                    </a:solidFill>
                  </a:tcPr>
                </a:tc>
                <a:tc>
                  <a:txBody>
                    <a:bodyPr/>
                    <a:lstStyle/>
                    <a:p>
                      <a:pPr algn="ctr"/>
                      <a:r>
                        <a:rPr lang="en-US" sz="1100" b="1" dirty="0" smtClean="0"/>
                        <a:t>40%</a:t>
                      </a:r>
                      <a:endParaRPr lang="en-US" sz="1100" b="1" dirty="0"/>
                    </a:p>
                  </a:txBody>
                  <a:tcPr anchor="ctr">
                    <a:solidFill>
                      <a:srgbClr val="FFFF00"/>
                    </a:solidFill>
                  </a:tcPr>
                </a:tc>
                <a:tc>
                  <a:txBody>
                    <a:bodyPr/>
                    <a:lstStyle/>
                    <a:p>
                      <a:pPr algn="ctr"/>
                      <a:r>
                        <a:rPr lang="en-US" sz="1100" b="1" dirty="0" smtClean="0"/>
                        <a:t>23.86</a:t>
                      </a:r>
                      <a:endParaRPr lang="en-US" sz="1100" b="1" dirty="0"/>
                    </a:p>
                  </a:txBody>
                  <a:tcPr anchor="ctr">
                    <a:solidFill>
                      <a:schemeClr val="bg2">
                        <a:lumMod val="20000"/>
                        <a:lumOff val="80000"/>
                      </a:schemeClr>
                    </a:solidFill>
                  </a:tcPr>
                </a:tc>
                <a:tc vMerge="1">
                  <a:txBody>
                    <a:bodyPr/>
                    <a:lstStyle/>
                    <a:p>
                      <a:pPr algn="ctr"/>
                      <a:endParaRPr lang="en-US" sz="1100" b="1" dirty="0"/>
                    </a:p>
                  </a:txBody>
                  <a:tcPr anchor="ctr"/>
                </a:tc>
                <a:extLst>
                  <a:ext uri="{0D108BD9-81ED-4DB2-BD59-A6C34878D82A}">
                    <a16:rowId xmlns:a16="http://schemas.microsoft.com/office/drawing/2014/main" val="3468463640"/>
                  </a:ext>
                </a:extLst>
              </a:tr>
              <a:tr h="846260">
                <a:tc rowSpan="2">
                  <a:txBody>
                    <a:bodyPr/>
                    <a:lstStyle/>
                    <a:p>
                      <a:pPr algn="ctr"/>
                      <a:r>
                        <a:rPr lang="en-US" sz="1100" b="1" dirty="0" smtClean="0"/>
                        <a:t>Total suspended</a:t>
                      </a:r>
                      <a:r>
                        <a:rPr lang="en-US" sz="1100" b="1" baseline="0" dirty="0" smtClean="0"/>
                        <a:t> solids</a:t>
                      </a:r>
                      <a:endParaRPr lang="en-US" sz="1100" b="1" dirty="0"/>
                    </a:p>
                  </a:txBody>
                  <a:tcPr vert="vert" anchor="ct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impervious</a:t>
                      </a:r>
                    </a:p>
                    <a:p>
                      <a:endParaRPr lang="en-US" b="1" dirty="0"/>
                    </a:p>
                  </a:txBody>
                  <a:tcPr/>
                </a:tc>
                <a:tc>
                  <a:txBody>
                    <a:bodyPr/>
                    <a:lstStyle/>
                    <a:p>
                      <a:pPr algn="ctr"/>
                      <a:r>
                        <a:rPr lang="en-US" sz="1100" b="1" dirty="0" smtClean="0"/>
                        <a:t>676.94</a:t>
                      </a:r>
                      <a:endParaRPr lang="en-US" sz="1100" b="1" dirty="0"/>
                    </a:p>
                  </a:txBody>
                  <a:tcPr anchor="ctr"/>
                </a:tc>
                <a:tc>
                  <a:txBody>
                    <a:bodyPr/>
                    <a:lstStyle/>
                    <a:p>
                      <a:pPr algn="ctr"/>
                      <a:r>
                        <a:rPr lang="en-US" sz="1100" b="1" dirty="0" smtClean="0"/>
                        <a:t>986.6</a:t>
                      </a:r>
                      <a:endParaRPr lang="en-US" sz="1100" b="1" dirty="0"/>
                    </a:p>
                  </a:txBody>
                  <a:tcPr anchor="ctr"/>
                </a:tc>
                <a:tc>
                  <a:txBody>
                    <a:bodyPr/>
                    <a:lstStyle/>
                    <a:p>
                      <a:pPr algn="ctr"/>
                      <a:r>
                        <a:rPr lang="en-US" sz="1100" b="1" dirty="0" smtClean="0"/>
                        <a:t>667869.00</a:t>
                      </a:r>
                      <a:endParaRPr lang="en-US" sz="1100" b="1" dirty="0"/>
                    </a:p>
                  </a:txBody>
                  <a:tcPr anchor="ctr">
                    <a:solidFill>
                      <a:srgbClr val="FFFF00"/>
                    </a:solidFill>
                  </a:tcPr>
                </a:tc>
                <a:tc>
                  <a:txBody>
                    <a:bodyPr/>
                    <a:lstStyle/>
                    <a:p>
                      <a:pPr algn="ctr"/>
                      <a:r>
                        <a:rPr lang="en-US" sz="1100" b="1" dirty="0" smtClean="0"/>
                        <a:t>20%</a:t>
                      </a:r>
                      <a:endParaRPr lang="en-US" sz="1100" b="1" dirty="0"/>
                    </a:p>
                  </a:txBody>
                  <a:tcPr anchor="ctr">
                    <a:solidFill>
                      <a:srgbClr val="FFFF00"/>
                    </a:solidFill>
                  </a:tcPr>
                </a:tc>
                <a:tc>
                  <a:txBody>
                    <a:bodyPr/>
                    <a:lstStyle/>
                    <a:p>
                      <a:pPr algn="ctr"/>
                      <a:r>
                        <a:rPr lang="en-US" sz="1100" b="1" dirty="0" smtClean="0"/>
                        <a:t>40%</a:t>
                      </a:r>
                      <a:endParaRPr lang="en-US" sz="1100" b="1" dirty="0"/>
                    </a:p>
                  </a:txBody>
                  <a:tcPr anchor="ctr">
                    <a:solidFill>
                      <a:srgbClr val="FFFF00"/>
                    </a:solidFill>
                  </a:tcPr>
                </a:tc>
                <a:tc>
                  <a:txBody>
                    <a:bodyPr/>
                    <a:lstStyle/>
                    <a:p>
                      <a:pPr algn="ctr"/>
                      <a:r>
                        <a:rPr lang="en-US" sz="1100" b="1" dirty="0" smtClean="0"/>
                        <a:t>53429.52</a:t>
                      </a:r>
                      <a:endParaRPr lang="en-US" sz="1100" b="1" dirty="0"/>
                    </a:p>
                  </a:txBody>
                  <a:tcPr anchor="ctr">
                    <a:solidFill>
                      <a:schemeClr val="bg2">
                        <a:lumMod val="20000"/>
                        <a:lumOff val="80000"/>
                      </a:schemeClr>
                    </a:solidFill>
                  </a:tcPr>
                </a:tc>
                <a:tc rowSpan="2">
                  <a:txBody>
                    <a:bodyPr/>
                    <a:lstStyle/>
                    <a:p>
                      <a:pPr algn="ctr"/>
                      <a:endParaRPr lang="en-US" sz="1100" b="1" dirty="0"/>
                    </a:p>
                  </a:txBody>
                  <a:tcPr anchor="ctr"/>
                </a:tc>
                <a:extLst>
                  <a:ext uri="{0D108BD9-81ED-4DB2-BD59-A6C34878D82A}">
                    <a16:rowId xmlns:a16="http://schemas.microsoft.com/office/drawing/2014/main" val="679295448"/>
                  </a:ext>
                </a:extLst>
              </a:tr>
              <a:tr h="846260">
                <a:tc vMerge="1">
                  <a:txBody>
                    <a:bodyPr/>
                    <a:lstStyle/>
                    <a:p>
                      <a:endParaRPr lang="en-US" dirty="0"/>
                    </a:p>
                  </a:txBody>
                  <a:tcP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pervious</a:t>
                      </a:r>
                    </a:p>
                    <a:p>
                      <a:endParaRPr lang="en-US" b="1" dirty="0"/>
                    </a:p>
                  </a:txBody>
                  <a:tcPr/>
                </a:tc>
                <a:tc>
                  <a:txBody>
                    <a:bodyPr/>
                    <a:lstStyle/>
                    <a:p>
                      <a:pPr algn="ctr"/>
                      <a:r>
                        <a:rPr lang="en-US" sz="1100" b="1" dirty="0" smtClean="0"/>
                        <a:t>101.08</a:t>
                      </a:r>
                      <a:endParaRPr lang="en-US" sz="1100" b="1" dirty="0"/>
                    </a:p>
                  </a:txBody>
                  <a:tcPr anchor="ctr"/>
                </a:tc>
                <a:tc>
                  <a:txBody>
                    <a:bodyPr/>
                    <a:lstStyle/>
                    <a:p>
                      <a:pPr algn="ctr"/>
                      <a:r>
                        <a:rPr lang="en-US" sz="1100" b="1" dirty="0" smtClean="0"/>
                        <a:t>1645.7</a:t>
                      </a:r>
                      <a:endParaRPr lang="en-US" sz="1100" b="1" dirty="0"/>
                    </a:p>
                  </a:txBody>
                  <a:tcPr anchor="ctr"/>
                </a:tc>
                <a:tc>
                  <a:txBody>
                    <a:bodyPr/>
                    <a:lstStyle/>
                    <a:p>
                      <a:pPr algn="ctr"/>
                      <a:r>
                        <a:rPr lang="en-US" sz="1100" b="1" dirty="0" smtClean="0"/>
                        <a:t>166347.36</a:t>
                      </a:r>
                      <a:endParaRPr lang="en-US" sz="1100" b="1" dirty="0"/>
                    </a:p>
                  </a:txBody>
                  <a:tcPr anchor="ctr">
                    <a:solidFill>
                      <a:srgbClr val="FFFF00"/>
                    </a:solidFill>
                  </a:tcPr>
                </a:tc>
                <a:tc>
                  <a:txBody>
                    <a:bodyPr/>
                    <a:lstStyle/>
                    <a:p>
                      <a:pPr algn="ctr"/>
                      <a:r>
                        <a:rPr lang="en-US" sz="1100" b="1" dirty="0" smtClean="0"/>
                        <a:t>8.75%</a:t>
                      </a:r>
                      <a:endParaRPr lang="en-US" sz="1100" b="1" dirty="0"/>
                    </a:p>
                  </a:txBody>
                  <a:tcPr anchor="ctr">
                    <a:solidFill>
                      <a:srgbClr val="FFFF00"/>
                    </a:solidFill>
                  </a:tcPr>
                </a:tc>
                <a:tc>
                  <a:txBody>
                    <a:bodyPr/>
                    <a:lstStyle/>
                    <a:p>
                      <a:pPr algn="ctr"/>
                      <a:r>
                        <a:rPr lang="en-US" sz="1100" b="1" dirty="0" smtClean="0"/>
                        <a:t>40%</a:t>
                      </a:r>
                      <a:endParaRPr lang="en-US" sz="1100" b="1" dirty="0"/>
                    </a:p>
                  </a:txBody>
                  <a:tcPr anchor="ctr">
                    <a:solidFill>
                      <a:srgbClr val="FFFF00"/>
                    </a:solidFill>
                  </a:tcPr>
                </a:tc>
                <a:tc>
                  <a:txBody>
                    <a:bodyPr/>
                    <a:lstStyle/>
                    <a:p>
                      <a:pPr algn="ctr"/>
                      <a:r>
                        <a:rPr lang="en-US" sz="1100" b="1" dirty="0" smtClean="0"/>
                        <a:t>5822.16</a:t>
                      </a:r>
                      <a:endParaRPr lang="en-US" sz="1100" b="1" dirty="0"/>
                    </a:p>
                  </a:txBody>
                  <a:tcPr anchor="ctr">
                    <a:solidFill>
                      <a:schemeClr val="bg2">
                        <a:lumMod val="20000"/>
                        <a:lumOff val="80000"/>
                      </a:schemeClr>
                    </a:solidFill>
                  </a:tcPr>
                </a:tc>
                <a:tc vMerge="1">
                  <a:txBody>
                    <a:bodyPr/>
                    <a:lstStyle/>
                    <a:p>
                      <a:pPr algn="ctr"/>
                      <a:endParaRPr lang="en-US" sz="1100" b="1" dirty="0"/>
                    </a:p>
                  </a:txBody>
                  <a:tcPr anchor="ctr"/>
                </a:tc>
                <a:extLst>
                  <a:ext uri="{0D108BD9-81ED-4DB2-BD59-A6C34878D82A}">
                    <a16:rowId xmlns:a16="http://schemas.microsoft.com/office/drawing/2014/main" val="3356194282"/>
                  </a:ext>
                </a:extLst>
              </a:tr>
            </a:tbl>
          </a:graphicData>
        </a:graphic>
      </p:graphicFrame>
    </p:spTree>
    <p:extLst>
      <p:ext uri="{BB962C8B-B14F-4D97-AF65-F5344CB8AC3E}">
        <p14:creationId xmlns:p14="http://schemas.microsoft.com/office/powerpoint/2010/main" val="7769944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258C418-D23E-419F-BBA2-8F0B98EEA8BE}" type="slidenum">
              <a:rPr lang="en-US" smtClean="0"/>
              <a:pPr/>
              <a:t>26</a:t>
            </a:fld>
            <a:endParaRPr lang="en-US"/>
          </a:p>
        </p:txBody>
      </p:sp>
      <p:graphicFrame>
        <p:nvGraphicFramePr>
          <p:cNvPr id="15" name="Table 14"/>
          <p:cNvGraphicFramePr>
            <a:graphicFrameLocks noGrp="1"/>
          </p:cNvGraphicFramePr>
          <p:nvPr>
            <p:extLst>
              <p:ext uri="{D42A27DB-BD31-4B8C-83A1-F6EECF244321}">
                <p14:modId xmlns:p14="http://schemas.microsoft.com/office/powerpoint/2010/main" val="992953119"/>
              </p:ext>
            </p:extLst>
          </p:nvPr>
        </p:nvGraphicFramePr>
        <p:xfrm>
          <a:off x="76199" y="76199"/>
          <a:ext cx="8991603" cy="6680642"/>
        </p:xfrm>
        <a:graphic>
          <a:graphicData uri="http://schemas.openxmlformats.org/drawingml/2006/table">
            <a:tbl>
              <a:tblPr firstRow="1" bandRow="1">
                <a:tableStyleId>{5C22544A-7EE6-4342-B048-85BDC9FD1C3A}</a:tableStyleId>
              </a:tblPr>
              <a:tblGrid>
                <a:gridCol w="999067">
                  <a:extLst>
                    <a:ext uri="{9D8B030D-6E8A-4147-A177-3AD203B41FA5}">
                      <a16:colId xmlns:a16="http://schemas.microsoft.com/office/drawing/2014/main" val="2855313055"/>
                    </a:ext>
                  </a:extLst>
                </a:gridCol>
                <a:gridCol w="982134">
                  <a:extLst>
                    <a:ext uri="{9D8B030D-6E8A-4147-A177-3AD203B41FA5}">
                      <a16:colId xmlns:a16="http://schemas.microsoft.com/office/drawing/2014/main" val="3334254020"/>
                    </a:ext>
                  </a:extLst>
                </a:gridCol>
                <a:gridCol w="1016000">
                  <a:extLst>
                    <a:ext uri="{9D8B030D-6E8A-4147-A177-3AD203B41FA5}">
                      <a16:colId xmlns:a16="http://schemas.microsoft.com/office/drawing/2014/main" val="3618186221"/>
                    </a:ext>
                  </a:extLst>
                </a:gridCol>
                <a:gridCol w="999067">
                  <a:extLst>
                    <a:ext uri="{9D8B030D-6E8A-4147-A177-3AD203B41FA5}">
                      <a16:colId xmlns:a16="http://schemas.microsoft.com/office/drawing/2014/main" val="3057494025"/>
                    </a:ext>
                  </a:extLst>
                </a:gridCol>
                <a:gridCol w="999067">
                  <a:extLst>
                    <a:ext uri="{9D8B030D-6E8A-4147-A177-3AD203B41FA5}">
                      <a16:colId xmlns:a16="http://schemas.microsoft.com/office/drawing/2014/main" val="2575672543"/>
                    </a:ext>
                  </a:extLst>
                </a:gridCol>
                <a:gridCol w="999067">
                  <a:extLst>
                    <a:ext uri="{9D8B030D-6E8A-4147-A177-3AD203B41FA5}">
                      <a16:colId xmlns:a16="http://schemas.microsoft.com/office/drawing/2014/main" val="2699387754"/>
                    </a:ext>
                  </a:extLst>
                </a:gridCol>
                <a:gridCol w="999067">
                  <a:extLst>
                    <a:ext uri="{9D8B030D-6E8A-4147-A177-3AD203B41FA5}">
                      <a16:colId xmlns:a16="http://schemas.microsoft.com/office/drawing/2014/main" val="1634703081"/>
                    </a:ext>
                  </a:extLst>
                </a:gridCol>
                <a:gridCol w="999067">
                  <a:extLst>
                    <a:ext uri="{9D8B030D-6E8A-4147-A177-3AD203B41FA5}">
                      <a16:colId xmlns:a16="http://schemas.microsoft.com/office/drawing/2014/main" val="2681617484"/>
                    </a:ext>
                  </a:extLst>
                </a:gridCol>
                <a:gridCol w="999067">
                  <a:extLst>
                    <a:ext uri="{9D8B030D-6E8A-4147-A177-3AD203B41FA5}">
                      <a16:colId xmlns:a16="http://schemas.microsoft.com/office/drawing/2014/main" val="1619706055"/>
                    </a:ext>
                  </a:extLst>
                </a:gridCol>
              </a:tblGrid>
              <a:tr h="359772">
                <a:tc gridSpan="9">
                  <a:txBody>
                    <a:bodyPr/>
                    <a:lstStyle/>
                    <a:p>
                      <a:pPr algn="ctr"/>
                      <a:r>
                        <a:rPr lang="en-US" sz="1600" dirty="0" smtClean="0"/>
                        <a:t>Table 3a</a:t>
                      </a:r>
                      <a:r>
                        <a:rPr lang="en-US" sz="1600" baseline="0" dirty="0" smtClean="0"/>
                        <a:t> – James River, </a:t>
                      </a:r>
                      <a:r>
                        <a:rPr lang="en-US" sz="1600" baseline="0" dirty="0" err="1" smtClean="0"/>
                        <a:t>Lynnhaven</a:t>
                      </a:r>
                      <a:r>
                        <a:rPr lang="en-US" sz="1600" baseline="0" dirty="0" smtClean="0"/>
                        <a:t> and Little Creek Basins</a:t>
                      </a:r>
                      <a:endParaRPr lang="en-US" sz="16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440490166"/>
                  </a:ext>
                </a:extLst>
              </a:tr>
              <a:tr h="356320">
                <a:tc>
                  <a:txBody>
                    <a:bodyPr/>
                    <a:lstStyle/>
                    <a:p>
                      <a:endParaRPr lang="en-US"/>
                    </a:p>
                  </a:txBody>
                  <a:tcPr/>
                </a:tc>
                <a:tc>
                  <a:txBody>
                    <a:bodyPr/>
                    <a:lstStyle/>
                    <a:p>
                      <a:endParaRPr lang="en-US" dirty="0"/>
                    </a:p>
                  </a:txBody>
                  <a:tcPr/>
                </a:tc>
                <a:tc>
                  <a:txBody>
                    <a:bodyPr/>
                    <a:lstStyle/>
                    <a:p>
                      <a:pPr algn="ctr"/>
                      <a:r>
                        <a:rPr lang="en-US" b="1" dirty="0" smtClean="0"/>
                        <a:t>A</a:t>
                      </a:r>
                      <a:endParaRPr lang="en-US" b="1" dirty="0"/>
                    </a:p>
                  </a:txBody>
                  <a:tcPr/>
                </a:tc>
                <a:tc>
                  <a:txBody>
                    <a:bodyPr/>
                    <a:lstStyle/>
                    <a:p>
                      <a:pPr algn="ctr"/>
                      <a:r>
                        <a:rPr lang="en-US" b="1" dirty="0" smtClean="0"/>
                        <a:t>B</a:t>
                      </a:r>
                      <a:endParaRPr lang="en-US" b="1" dirty="0"/>
                    </a:p>
                  </a:txBody>
                  <a:tcPr/>
                </a:tc>
                <a:tc>
                  <a:txBody>
                    <a:bodyPr/>
                    <a:lstStyle/>
                    <a:p>
                      <a:pPr algn="ctr"/>
                      <a:r>
                        <a:rPr lang="en-US" b="1" dirty="0" smtClean="0"/>
                        <a:t>C</a:t>
                      </a:r>
                      <a:endParaRPr lang="en-US" b="1" dirty="0"/>
                    </a:p>
                  </a:txBody>
                  <a:tcPr/>
                </a:tc>
                <a:tc>
                  <a:txBody>
                    <a:bodyPr/>
                    <a:lstStyle/>
                    <a:p>
                      <a:pPr algn="ctr"/>
                      <a:r>
                        <a:rPr lang="en-US" b="1" dirty="0" smtClean="0"/>
                        <a:t>D</a:t>
                      </a:r>
                      <a:endParaRPr lang="en-US" b="1" dirty="0"/>
                    </a:p>
                  </a:txBody>
                  <a:tcPr/>
                </a:tc>
                <a:tc>
                  <a:txBody>
                    <a:bodyPr/>
                    <a:lstStyle/>
                    <a:p>
                      <a:pPr algn="ctr"/>
                      <a:r>
                        <a:rPr lang="en-US" b="1" dirty="0" smtClean="0"/>
                        <a:t>E</a:t>
                      </a:r>
                      <a:endParaRPr lang="en-US" b="1" dirty="0"/>
                    </a:p>
                  </a:txBody>
                  <a:tcPr/>
                </a:tc>
                <a:tc>
                  <a:txBody>
                    <a:bodyPr/>
                    <a:lstStyle/>
                    <a:p>
                      <a:pPr algn="ctr"/>
                      <a:r>
                        <a:rPr lang="en-US" b="1" dirty="0" smtClean="0"/>
                        <a:t>F</a:t>
                      </a:r>
                      <a:endParaRPr lang="en-US" b="1" dirty="0"/>
                    </a:p>
                  </a:txBody>
                  <a:tcPr/>
                </a:tc>
                <a:tc>
                  <a:txBody>
                    <a:bodyPr/>
                    <a:lstStyle/>
                    <a:p>
                      <a:pPr algn="ctr"/>
                      <a:r>
                        <a:rPr lang="en-US" b="1" dirty="0" smtClean="0"/>
                        <a:t>G</a:t>
                      </a:r>
                      <a:endParaRPr lang="en-US" b="1" dirty="0"/>
                    </a:p>
                  </a:txBody>
                  <a:tcPr/>
                </a:tc>
                <a:extLst>
                  <a:ext uri="{0D108BD9-81ED-4DB2-BD59-A6C34878D82A}">
                    <a16:rowId xmlns:a16="http://schemas.microsoft.com/office/drawing/2014/main" val="3481480001"/>
                  </a:ext>
                </a:extLst>
              </a:tr>
              <a:tr h="1068960">
                <a:tc>
                  <a:txBody>
                    <a:bodyPr/>
                    <a:lstStyle/>
                    <a:p>
                      <a:pPr algn="ctr"/>
                      <a:r>
                        <a:rPr lang="en-US" sz="1100" b="1" dirty="0" smtClean="0"/>
                        <a:t>Pollutant</a:t>
                      </a:r>
                      <a:endParaRPr lang="en-US" sz="1100" b="1" dirty="0"/>
                    </a:p>
                  </a:txBody>
                  <a:tcPr anchor="ctr"/>
                </a:tc>
                <a:tc>
                  <a:txBody>
                    <a:bodyPr/>
                    <a:lstStyle/>
                    <a:p>
                      <a:pPr algn="ctr"/>
                      <a:r>
                        <a:rPr lang="en-US" sz="1100" b="1" dirty="0" err="1" smtClean="0"/>
                        <a:t>Subsource</a:t>
                      </a:r>
                      <a:endParaRPr lang="en-US" sz="1100" b="1" dirty="0"/>
                    </a:p>
                  </a:txBody>
                  <a:tcPr anchor="ctr"/>
                </a:tc>
                <a:tc>
                  <a:txBody>
                    <a:bodyPr/>
                    <a:lstStyle/>
                    <a:p>
                      <a:pPr algn="ctr"/>
                      <a:r>
                        <a:rPr lang="en-US" sz="1100" b="1" dirty="0" smtClean="0"/>
                        <a:t>Loading rate (</a:t>
                      </a:r>
                      <a:r>
                        <a:rPr lang="en-US" sz="1100" b="1" dirty="0" err="1" smtClean="0"/>
                        <a:t>lbs</a:t>
                      </a:r>
                      <a:r>
                        <a:rPr lang="en-US" sz="1100" b="1" dirty="0" smtClean="0"/>
                        <a:t>/ac/</a:t>
                      </a:r>
                      <a:r>
                        <a:rPr lang="en-US" sz="1100" b="1" dirty="0" err="1" smtClean="0"/>
                        <a:t>yr</a:t>
                      </a:r>
                      <a:r>
                        <a:rPr lang="en-US" sz="1100" b="1" dirty="0" smtClean="0"/>
                        <a:t>)</a:t>
                      </a:r>
                      <a:endParaRPr lang="en-US" sz="1100" b="1" dirty="0"/>
                    </a:p>
                  </a:txBody>
                  <a:tcPr anchor="ctr"/>
                </a:tc>
                <a:tc>
                  <a:txBody>
                    <a:bodyPr/>
                    <a:lstStyle/>
                    <a:p>
                      <a:pPr algn="ctr"/>
                      <a:r>
                        <a:rPr lang="en-US" sz="1100" b="1" dirty="0" smtClean="0"/>
                        <a:t>Existing Developed Lands</a:t>
                      </a:r>
                      <a:r>
                        <a:rPr lang="en-US" sz="1100" b="1" baseline="0" dirty="0" smtClean="0"/>
                        <a:t> 6/30/09 (acres)</a:t>
                      </a:r>
                      <a:endParaRPr lang="en-US" sz="1100" b="1" dirty="0"/>
                    </a:p>
                  </a:txBody>
                  <a:tcPr anchor="ctr"/>
                </a:tc>
                <a:tc>
                  <a:txBody>
                    <a:bodyPr/>
                    <a:lstStyle/>
                    <a:p>
                      <a:pPr algn="ctr"/>
                      <a:r>
                        <a:rPr lang="en-US" sz="1100" b="1" dirty="0" smtClean="0"/>
                        <a:t>Load</a:t>
                      </a:r>
                      <a:r>
                        <a:rPr lang="en-US" b="1" dirty="0" smtClean="0"/>
                        <a:t> </a:t>
                      </a:r>
                      <a:r>
                        <a:rPr lang="en-US" sz="1100" b="1" dirty="0" smtClean="0"/>
                        <a:t>(</a:t>
                      </a:r>
                      <a:r>
                        <a:rPr lang="en-US" sz="1100" b="1" dirty="0" err="1" smtClean="0"/>
                        <a:t>lbs</a:t>
                      </a:r>
                      <a:r>
                        <a:rPr lang="en-US" sz="1100" b="1" dirty="0" smtClean="0"/>
                        <a:t>/</a:t>
                      </a:r>
                      <a:r>
                        <a:rPr lang="en-US" sz="1100" b="1" dirty="0" err="1" smtClean="0"/>
                        <a:t>yr</a:t>
                      </a:r>
                      <a:r>
                        <a:rPr lang="en-US" sz="1100" b="1" dirty="0" smtClean="0"/>
                        <a:t>)</a:t>
                      </a:r>
                      <a:endParaRPr lang="en-US" sz="1100" b="1" dirty="0"/>
                    </a:p>
                  </a:txBody>
                  <a:tcPr anchor="ctr"/>
                </a:tc>
                <a:tc>
                  <a:txBody>
                    <a:bodyPr/>
                    <a:lstStyle/>
                    <a:p>
                      <a:pPr algn="ctr"/>
                      <a:r>
                        <a:rPr lang="en-US" sz="1100" b="1" baseline="0" dirty="0" smtClean="0"/>
                        <a:t>Percent MS4 required CB total L2 loading</a:t>
                      </a:r>
                      <a:endParaRPr lang="en-US" sz="1100" b="1" dirty="0"/>
                    </a:p>
                  </a:txBody>
                  <a:tcPr anchor="ctr"/>
                </a:tc>
                <a:tc>
                  <a:txBody>
                    <a:bodyPr/>
                    <a:lstStyle/>
                    <a:p>
                      <a:pPr algn="ctr"/>
                      <a:r>
                        <a:rPr lang="en-US" sz="1100" b="1" dirty="0" smtClean="0"/>
                        <a:t>Percentage of L2 required reduction by 6/30/23</a:t>
                      </a:r>
                      <a:endParaRPr lang="en-US" sz="1100" b="1" dirty="0"/>
                    </a:p>
                  </a:txBody>
                  <a:tcPr anchor="ctr"/>
                </a:tc>
                <a:tc>
                  <a:txBody>
                    <a:bodyPr/>
                    <a:lstStyle/>
                    <a:p>
                      <a:pPr algn="ctr"/>
                      <a:r>
                        <a:rPr lang="en-US" sz="1100" b="1" dirty="0" smtClean="0"/>
                        <a:t>40% cumulative reduction required by 6/30/23 (</a:t>
                      </a:r>
                      <a:r>
                        <a:rPr lang="en-US" sz="1100" b="1" dirty="0" err="1" smtClean="0"/>
                        <a:t>lbs</a:t>
                      </a:r>
                      <a:r>
                        <a:rPr lang="en-US" sz="1100" b="1" dirty="0" smtClean="0"/>
                        <a:t>/</a:t>
                      </a:r>
                      <a:r>
                        <a:rPr lang="en-US" sz="1100" b="1" dirty="0" err="1" smtClean="0"/>
                        <a:t>yr</a:t>
                      </a:r>
                      <a:r>
                        <a:rPr lang="en-US" sz="1100" b="1" dirty="0" smtClean="0"/>
                        <a:t>)</a:t>
                      </a:r>
                      <a:endParaRPr lang="en-US" sz="1100" b="1" dirty="0"/>
                    </a:p>
                  </a:txBody>
                  <a:tcPr anchor="ctr"/>
                </a:tc>
                <a:tc>
                  <a:txBody>
                    <a:bodyPr/>
                    <a:lstStyle/>
                    <a:p>
                      <a:pPr algn="ctr"/>
                      <a:r>
                        <a:rPr lang="en-US" sz="1100" b="1" dirty="0" smtClean="0"/>
                        <a:t>Sum of 40% cumulative reduction</a:t>
                      </a:r>
                      <a:r>
                        <a:rPr lang="en-US" sz="1100" b="1" baseline="0" dirty="0" smtClean="0"/>
                        <a:t> (</a:t>
                      </a:r>
                      <a:r>
                        <a:rPr lang="en-US" sz="1100" b="1" baseline="0" dirty="0" err="1" smtClean="0"/>
                        <a:t>lb</a:t>
                      </a:r>
                      <a:r>
                        <a:rPr lang="en-US" sz="1100" b="1" baseline="0" dirty="0" smtClean="0"/>
                        <a:t>/</a:t>
                      </a:r>
                      <a:r>
                        <a:rPr lang="en-US" sz="1100" b="1" baseline="0" dirty="0" err="1" smtClean="0"/>
                        <a:t>yr</a:t>
                      </a:r>
                      <a:r>
                        <a:rPr lang="en-US" sz="1100" b="1" baseline="0" dirty="0" smtClean="0"/>
                        <a:t>)</a:t>
                      </a:r>
                      <a:endParaRPr lang="en-US" sz="1100" b="1" dirty="0"/>
                    </a:p>
                  </a:txBody>
                  <a:tcPr anchor="ctr"/>
                </a:tc>
                <a:extLst>
                  <a:ext uri="{0D108BD9-81ED-4DB2-BD59-A6C34878D82A}">
                    <a16:rowId xmlns:a16="http://schemas.microsoft.com/office/drawing/2014/main" val="1373329201"/>
                  </a:ext>
                </a:extLst>
              </a:tr>
              <a:tr h="691555">
                <a:tc rowSpan="2">
                  <a:txBody>
                    <a:bodyPr/>
                    <a:lstStyle/>
                    <a:p>
                      <a:pPr algn="ctr"/>
                      <a:r>
                        <a:rPr lang="en-US" sz="1100" b="1" dirty="0" smtClean="0"/>
                        <a:t>Nitrogen</a:t>
                      </a:r>
                      <a:endParaRPr lang="en-US" sz="1100" b="1" dirty="0"/>
                    </a:p>
                  </a:txBody>
                  <a:tcPr vert="vert" anchor="ctr"/>
                </a:tc>
                <a:tc>
                  <a:txBody>
                    <a:bodyPr/>
                    <a:lstStyle/>
                    <a:p>
                      <a:pPr algn="ctr"/>
                      <a:r>
                        <a:rPr lang="en-US" sz="1100" b="1" dirty="0" smtClean="0"/>
                        <a:t>Regulated urban impervious</a:t>
                      </a:r>
                      <a:endParaRPr lang="en-US" sz="1100" b="1" dirty="0"/>
                    </a:p>
                  </a:txBody>
                  <a:tcPr anchor="ctr"/>
                </a:tc>
                <a:tc>
                  <a:txBody>
                    <a:bodyPr/>
                    <a:lstStyle/>
                    <a:p>
                      <a:pPr algn="ctr"/>
                      <a:r>
                        <a:rPr lang="en-US" sz="1100" b="1" dirty="0" smtClean="0"/>
                        <a:t>9.39</a:t>
                      </a:r>
                      <a:endParaRPr lang="en-US" sz="1100" b="1" dirty="0"/>
                    </a:p>
                  </a:txBody>
                  <a:tcPr anchor="ctr"/>
                </a:tc>
                <a:tc>
                  <a:txBody>
                    <a:bodyPr/>
                    <a:lstStyle/>
                    <a:p>
                      <a:pPr algn="ctr"/>
                      <a:r>
                        <a:rPr lang="en-US" sz="1100" b="1" dirty="0" smtClean="0"/>
                        <a:t>986.6</a:t>
                      </a:r>
                      <a:endParaRPr lang="en-US" sz="1100" b="1" dirty="0"/>
                    </a:p>
                  </a:txBody>
                  <a:tcPr anchor="ctr"/>
                </a:tc>
                <a:tc>
                  <a:txBody>
                    <a:bodyPr/>
                    <a:lstStyle/>
                    <a:p>
                      <a:pPr algn="ctr"/>
                      <a:r>
                        <a:rPr lang="en-US" sz="1100" b="1" dirty="0" smtClean="0"/>
                        <a:t>9264.17</a:t>
                      </a:r>
                      <a:endParaRPr lang="en-US" sz="1100" b="1" dirty="0"/>
                    </a:p>
                  </a:txBody>
                  <a:tcPr anchor="ctr"/>
                </a:tc>
                <a:tc>
                  <a:txBody>
                    <a:bodyPr/>
                    <a:lstStyle/>
                    <a:p>
                      <a:pPr algn="ctr"/>
                      <a:r>
                        <a:rPr lang="en-US" sz="1100" b="1" dirty="0" smtClean="0"/>
                        <a:t>9%</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r>
                        <a:rPr lang="en-US" sz="1100" b="1" dirty="0" smtClean="0"/>
                        <a:t>333.51</a:t>
                      </a:r>
                      <a:endParaRPr lang="en-US" sz="1100" b="1" dirty="0"/>
                    </a:p>
                  </a:txBody>
                  <a:tcPr anchor="ctr">
                    <a:solidFill>
                      <a:srgbClr val="FFFF00"/>
                    </a:solidFill>
                  </a:tcPr>
                </a:tc>
                <a:tc rowSpan="2">
                  <a:txBody>
                    <a:bodyPr/>
                    <a:lstStyle/>
                    <a:p>
                      <a:pPr algn="ctr"/>
                      <a:r>
                        <a:rPr lang="en-US" sz="1100" b="1" dirty="0" smtClean="0"/>
                        <a:t>609.59</a:t>
                      </a:r>
                      <a:endParaRPr lang="en-US" sz="1100" b="1" dirty="0"/>
                    </a:p>
                  </a:txBody>
                  <a:tcPr anchor="ctr">
                    <a:solidFill>
                      <a:schemeClr val="bg2">
                        <a:lumMod val="20000"/>
                        <a:lumOff val="80000"/>
                      </a:schemeClr>
                    </a:solidFill>
                  </a:tcPr>
                </a:tc>
                <a:extLst>
                  <a:ext uri="{0D108BD9-81ED-4DB2-BD59-A6C34878D82A}">
                    <a16:rowId xmlns:a16="http://schemas.microsoft.com/office/drawing/2014/main" val="3804935139"/>
                  </a:ext>
                </a:extLst>
              </a:tr>
              <a:tr h="691555">
                <a:tc vMerge="1">
                  <a:txBody>
                    <a:bodyPr/>
                    <a:lstStyle/>
                    <a:p>
                      <a:endParaRPr lang="en-US" dirty="0"/>
                    </a:p>
                  </a:txBody>
                  <a:tcPr/>
                </a:tc>
                <a:tc>
                  <a:txBody>
                    <a:bodyPr/>
                    <a:lstStyle/>
                    <a:p>
                      <a:pPr algn="ctr"/>
                      <a:r>
                        <a:rPr lang="en-US" sz="1100" b="1" dirty="0" smtClean="0"/>
                        <a:t>Regulated urban pervious</a:t>
                      </a:r>
                      <a:endParaRPr lang="en-US" sz="1100" b="1" dirty="0"/>
                    </a:p>
                  </a:txBody>
                  <a:tcPr anchor="ctr"/>
                </a:tc>
                <a:tc>
                  <a:txBody>
                    <a:bodyPr/>
                    <a:lstStyle/>
                    <a:p>
                      <a:pPr algn="ctr"/>
                      <a:r>
                        <a:rPr lang="en-US" sz="1100" b="1" dirty="0" smtClean="0"/>
                        <a:t>6.99</a:t>
                      </a:r>
                      <a:endParaRPr lang="en-US" sz="1100" b="1" dirty="0"/>
                    </a:p>
                  </a:txBody>
                  <a:tcPr anchor="ctr"/>
                </a:tc>
                <a:tc>
                  <a:txBody>
                    <a:bodyPr/>
                    <a:lstStyle/>
                    <a:p>
                      <a:pPr algn="ctr"/>
                      <a:r>
                        <a:rPr lang="en-US" sz="1100" b="1" dirty="0" smtClean="0"/>
                        <a:t>1645.7</a:t>
                      </a:r>
                      <a:endParaRPr lang="en-US" sz="1100" b="1" dirty="0"/>
                    </a:p>
                  </a:txBody>
                  <a:tcPr anchor="ctr"/>
                </a:tc>
                <a:tc>
                  <a:txBody>
                    <a:bodyPr/>
                    <a:lstStyle/>
                    <a:p>
                      <a:pPr algn="ctr"/>
                      <a:r>
                        <a:rPr lang="en-US" sz="1100" b="1" dirty="0" smtClean="0"/>
                        <a:t>11503.44</a:t>
                      </a:r>
                      <a:endParaRPr lang="en-US" sz="1100" b="1" dirty="0"/>
                    </a:p>
                  </a:txBody>
                  <a:tcPr anchor="ctr"/>
                </a:tc>
                <a:tc>
                  <a:txBody>
                    <a:bodyPr/>
                    <a:lstStyle/>
                    <a:p>
                      <a:pPr algn="ctr"/>
                      <a:r>
                        <a:rPr lang="en-US" sz="1100" b="1" dirty="0" smtClean="0"/>
                        <a:t>6%</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r>
                        <a:rPr lang="en-US" sz="1100" b="1" dirty="0" smtClean="0"/>
                        <a:t>276.08</a:t>
                      </a:r>
                      <a:endParaRPr lang="en-US" sz="1100" b="1" dirty="0"/>
                    </a:p>
                  </a:txBody>
                  <a:tcPr anchor="ctr">
                    <a:solidFill>
                      <a:srgbClr val="FFFF00"/>
                    </a:solidFill>
                  </a:tcPr>
                </a:tc>
                <a:tc vMerge="1">
                  <a:txBody>
                    <a:bodyPr/>
                    <a:lstStyle/>
                    <a:p>
                      <a:pPr algn="ctr"/>
                      <a:endParaRPr lang="en-US" sz="1100" b="1" dirty="0"/>
                    </a:p>
                  </a:txBody>
                  <a:tcPr anchor="ctr"/>
                </a:tc>
                <a:extLst>
                  <a:ext uri="{0D108BD9-81ED-4DB2-BD59-A6C34878D82A}">
                    <a16:rowId xmlns:a16="http://schemas.microsoft.com/office/drawing/2014/main" val="328198198"/>
                  </a:ext>
                </a:extLst>
              </a:tr>
              <a:tr h="846260">
                <a:tc rowSpan="2">
                  <a:txBody>
                    <a:bodyPr/>
                    <a:lstStyle/>
                    <a:p>
                      <a:pPr algn="ctr"/>
                      <a:r>
                        <a:rPr lang="en-US" sz="1100" b="1" dirty="0" smtClean="0"/>
                        <a:t>Phosphorous</a:t>
                      </a:r>
                      <a:endParaRPr lang="en-US" sz="1100" b="1" dirty="0"/>
                    </a:p>
                  </a:txBody>
                  <a:tcPr vert="vert" anchor="ct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impervious</a:t>
                      </a:r>
                    </a:p>
                    <a:p>
                      <a:endParaRPr lang="en-US" b="1" dirty="0"/>
                    </a:p>
                  </a:txBody>
                  <a:tcPr/>
                </a:tc>
                <a:tc>
                  <a:txBody>
                    <a:bodyPr/>
                    <a:lstStyle/>
                    <a:p>
                      <a:pPr algn="ctr"/>
                      <a:r>
                        <a:rPr lang="en-US" sz="1100" b="1" dirty="0" smtClean="0"/>
                        <a:t>1.76</a:t>
                      </a:r>
                      <a:endParaRPr lang="en-US" sz="1100" b="1" dirty="0"/>
                    </a:p>
                  </a:txBody>
                  <a:tcPr anchor="ctr"/>
                </a:tc>
                <a:tc>
                  <a:txBody>
                    <a:bodyPr/>
                    <a:lstStyle/>
                    <a:p>
                      <a:pPr algn="ctr"/>
                      <a:r>
                        <a:rPr lang="en-US" sz="1100" b="1" dirty="0" smtClean="0"/>
                        <a:t>986.6</a:t>
                      </a:r>
                      <a:endParaRPr lang="en-US" sz="1100" b="1" dirty="0"/>
                    </a:p>
                  </a:txBody>
                  <a:tcPr anchor="ctr"/>
                </a:tc>
                <a:tc>
                  <a:txBody>
                    <a:bodyPr/>
                    <a:lstStyle/>
                    <a:p>
                      <a:pPr algn="ctr"/>
                      <a:r>
                        <a:rPr lang="en-US" sz="1100" b="1" dirty="0" smtClean="0"/>
                        <a:t>1736.42</a:t>
                      </a:r>
                      <a:endParaRPr lang="en-US" sz="1100" b="1" dirty="0"/>
                    </a:p>
                  </a:txBody>
                  <a:tcPr anchor="ctr"/>
                </a:tc>
                <a:tc>
                  <a:txBody>
                    <a:bodyPr/>
                    <a:lstStyle/>
                    <a:p>
                      <a:pPr algn="ctr"/>
                      <a:r>
                        <a:rPr lang="en-US" sz="1100" b="1" dirty="0" smtClean="0"/>
                        <a:t>16%</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r>
                        <a:rPr lang="en-US" sz="1100" b="1" dirty="0" smtClean="0"/>
                        <a:t>111.13</a:t>
                      </a:r>
                      <a:endParaRPr lang="en-US" sz="1100" b="1" dirty="0"/>
                    </a:p>
                  </a:txBody>
                  <a:tcPr anchor="ctr"/>
                </a:tc>
                <a:tc rowSpan="2">
                  <a:txBody>
                    <a:bodyPr/>
                    <a:lstStyle/>
                    <a:p>
                      <a:pPr algn="ctr"/>
                      <a:endParaRPr lang="en-US" sz="1100" b="1" dirty="0"/>
                    </a:p>
                  </a:txBody>
                  <a:tcPr anchor="ctr"/>
                </a:tc>
                <a:extLst>
                  <a:ext uri="{0D108BD9-81ED-4DB2-BD59-A6C34878D82A}">
                    <a16:rowId xmlns:a16="http://schemas.microsoft.com/office/drawing/2014/main" val="2798651109"/>
                  </a:ext>
                </a:extLst>
              </a:tr>
              <a:tr h="846260">
                <a:tc vMerge="1">
                  <a:txBody>
                    <a:bodyPr/>
                    <a:lstStyle/>
                    <a:p>
                      <a:endParaRPr lang="en-US" dirty="0"/>
                    </a:p>
                  </a:txBody>
                  <a:tcP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pervious</a:t>
                      </a:r>
                    </a:p>
                    <a:p>
                      <a:endParaRPr lang="en-US" b="1" dirty="0"/>
                    </a:p>
                  </a:txBody>
                  <a:tcPr/>
                </a:tc>
                <a:tc>
                  <a:txBody>
                    <a:bodyPr/>
                    <a:lstStyle/>
                    <a:p>
                      <a:pPr algn="ctr"/>
                      <a:r>
                        <a:rPr lang="en-US" sz="1100" b="1" dirty="0" smtClean="0"/>
                        <a:t>0.5</a:t>
                      </a:r>
                      <a:endParaRPr lang="en-US" sz="1100" b="1" dirty="0"/>
                    </a:p>
                  </a:txBody>
                  <a:tcPr anchor="ctr"/>
                </a:tc>
                <a:tc>
                  <a:txBody>
                    <a:bodyPr/>
                    <a:lstStyle/>
                    <a:p>
                      <a:pPr algn="ctr"/>
                      <a:r>
                        <a:rPr lang="en-US" sz="1100" b="1" dirty="0" smtClean="0"/>
                        <a:t>1645.7</a:t>
                      </a:r>
                      <a:endParaRPr lang="en-US" sz="1100" b="1" dirty="0"/>
                    </a:p>
                  </a:txBody>
                  <a:tcPr anchor="ctr"/>
                </a:tc>
                <a:tc>
                  <a:txBody>
                    <a:bodyPr/>
                    <a:lstStyle/>
                    <a:p>
                      <a:pPr algn="ctr"/>
                      <a:r>
                        <a:rPr lang="en-US" sz="1100" b="1" dirty="0" smtClean="0"/>
                        <a:t>822.85</a:t>
                      </a:r>
                      <a:endParaRPr lang="en-US" sz="1100" b="1" dirty="0"/>
                    </a:p>
                  </a:txBody>
                  <a:tcPr anchor="ctr"/>
                </a:tc>
                <a:tc>
                  <a:txBody>
                    <a:bodyPr/>
                    <a:lstStyle/>
                    <a:p>
                      <a:pPr algn="ctr"/>
                      <a:r>
                        <a:rPr lang="en-US" sz="1100" b="1" dirty="0" smtClean="0"/>
                        <a:t>7.25%</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r>
                        <a:rPr lang="en-US" sz="1100" b="1" dirty="0" smtClean="0"/>
                        <a:t>23.86</a:t>
                      </a:r>
                      <a:endParaRPr lang="en-US" sz="1100" b="1" dirty="0"/>
                    </a:p>
                  </a:txBody>
                  <a:tcPr anchor="ctr"/>
                </a:tc>
                <a:tc vMerge="1">
                  <a:txBody>
                    <a:bodyPr/>
                    <a:lstStyle/>
                    <a:p>
                      <a:pPr algn="ctr"/>
                      <a:endParaRPr lang="en-US" sz="1100" b="1" dirty="0"/>
                    </a:p>
                  </a:txBody>
                  <a:tcPr anchor="ctr"/>
                </a:tc>
                <a:extLst>
                  <a:ext uri="{0D108BD9-81ED-4DB2-BD59-A6C34878D82A}">
                    <a16:rowId xmlns:a16="http://schemas.microsoft.com/office/drawing/2014/main" val="3468463640"/>
                  </a:ext>
                </a:extLst>
              </a:tr>
              <a:tr h="846260">
                <a:tc rowSpan="2">
                  <a:txBody>
                    <a:bodyPr/>
                    <a:lstStyle/>
                    <a:p>
                      <a:pPr algn="ctr"/>
                      <a:r>
                        <a:rPr lang="en-US" sz="1100" b="1" dirty="0" smtClean="0"/>
                        <a:t>Total suspended</a:t>
                      </a:r>
                      <a:r>
                        <a:rPr lang="en-US" sz="1100" b="1" baseline="0" dirty="0" smtClean="0"/>
                        <a:t> solids</a:t>
                      </a:r>
                      <a:endParaRPr lang="en-US" sz="1100" b="1" dirty="0"/>
                    </a:p>
                  </a:txBody>
                  <a:tcPr vert="vert" anchor="ct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impervious</a:t>
                      </a:r>
                    </a:p>
                    <a:p>
                      <a:endParaRPr lang="en-US" b="1" dirty="0"/>
                    </a:p>
                  </a:txBody>
                  <a:tcPr/>
                </a:tc>
                <a:tc>
                  <a:txBody>
                    <a:bodyPr/>
                    <a:lstStyle/>
                    <a:p>
                      <a:pPr algn="ctr"/>
                      <a:r>
                        <a:rPr lang="en-US" sz="1100" b="1" dirty="0" smtClean="0"/>
                        <a:t>676.94</a:t>
                      </a:r>
                      <a:endParaRPr lang="en-US" sz="1100" b="1" dirty="0"/>
                    </a:p>
                  </a:txBody>
                  <a:tcPr anchor="ctr"/>
                </a:tc>
                <a:tc>
                  <a:txBody>
                    <a:bodyPr/>
                    <a:lstStyle/>
                    <a:p>
                      <a:pPr algn="ctr"/>
                      <a:r>
                        <a:rPr lang="en-US" sz="1100" b="1" dirty="0" smtClean="0"/>
                        <a:t>986.6</a:t>
                      </a:r>
                      <a:endParaRPr lang="en-US" sz="1100" b="1" dirty="0"/>
                    </a:p>
                  </a:txBody>
                  <a:tcPr anchor="ctr"/>
                </a:tc>
                <a:tc>
                  <a:txBody>
                    <a:bodyPr/>
                    <a:lstStyle/>
                    <a:p>
                      <a:pPr algn="ctr"/>
                      <a:r>
                        <a:rPr lang="en-US" sz="1100" b="1" dirty="0" smtClean="0"/>
                        <a:t>667869.00</a:t>
                      </a:r>
                      <a:endParaRPr lang="en-US" sz="1100" b="1" dirty="0"/>
                    </a:p>
                  </a:txBody>
                  <a:tcPr anchor="ctr"/>
                </a:tc>
                <a:tc>
                  <a:txBody>
                    <a:bodyPr/>
                    <a:lstStyle/>
                    <a:p>
                      <a:pPr algn="ctr"/>
                      <a:r>
                        <a:rPr lang="en-US" sz="1100" b="1" dirty="0" smtClean="0"/>
                        <a:t>20%</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r>
                        <a:rPr lang="en-US" sz="1100" b="1" dirty="0" smtClean="0"/>
                        <a:t>53429.52</a:t>
                      </a:r>
                      <a:endParaRPr lang="en-US" sz="1100" b="1" dirty="0"/>
                    </a:p>
                  </a:txBody>
                  <a:tcPr anchor="ctr"/>
                </a:tc>
                <a:tc rowSpan="2">
                  <a:txBody>
                    <a:bodyPr/>
                    <a:lstStyle/>
                    <a:p>
                      <a:pPr algn="ctr"/>
                      <a:endParaRPr lang="en-US" sz="1100" b="1" dirty="0"/>
                    </a:p>
                  </a:txBody>
                  <a:tcPr anchor="ctr"/>
                </a:tc>
                <a:extLst>
                  <a:ext uri="{0D108BD9-81ED-4DB2-BD59-A6C34878D82A}">
                    <a16:rowId xmlns:a16="http://schemas.microsoft.com/office/drawing/2014/main" val="679295448"/>
                  </a:ext>
                </a:extLst>
              </a:tr>
              <a:tr h="846260">
                <a:tc vMerge="1">
                  <a:txBody>
                    <a:bodyPr/>
                    <a:lstStyle/>
                    <a:p>
                      <a:endParaRPr lang="en-US" dirty="0"/>
                    </a:p>
                  </a:txBody>
                  <a:tcP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pervious</a:t>
                      </a:r>
                    </a:p>
                    <a:p>
                      <a:endParaRPr lang="en-US" b="1" dirty="0"/>
                    </a:p>
                  </a:txBody>
                  <a:tcPr/>
                </a:tc>
                <a:tc>
                  <a:txBody>
                    <a:bodyPr/>
                    <a:lstStyle/>
                    <a:p>
                      <a:pPr algn="ctr"/>
                      <a:r>
                        <a:rPr lang="en-US" sz="1100" b="1" dirty="0" smtClean="0"/>
                        <a:t>101.08</a:t>
                      </a:r>
                      <a:endParaRPr lang="en-US" sz="1100" b="1" dirty="0"/>
                    </a:p>
                  </a:txBody>
                  <a:tcPr anchor="ctr"/>
                </a:tc>
                <a:tc>
                  <a:txBody>
                    <a:bodyPr/>
                    <a:lstStyle/>
                    <a:p>
                      <a:pPr algn="ctr"/>
                      <a:r>
                        <a:rPr lang="en-US" sz="1100" b="1" dirty="0" smtClean="0"/>
                        <a:t>1645.7</a:t>
                      </a:r>
                      <a:endParaRPr lang="en-US" sz="1100" b="1" dirty="0"/>
                    </a:p>
                  </a:txBody>
                  <a:tcPr anchor="ctr"/>
                </a:tc>
                <a:tc>
                  <a:txBody>
                    <a:bodyPr/>
                    <a:lstStyle/>
                    <a:p>
                      <a:pPr algn="ctr"/>
                      <a:r>
                        <a:rPr lang="en-US" sz="1100" b="1" dirty="0" smtClean="0"/>
                        <a:t>166347.36</a:t>
                      </a:r>
                      <a:endParaRPr lang="en-US" sz="1100" b="1" dirty="0"/>
                    </a:p>
                  </a:txBody>
                  <a:tcPr anchor="ctr"/>
                </a:tc>
                <a:tc>
                  <a:txBody>
                    <a:bodyPr/>
                    <a:lstStyle/>
                    <a:p>
                      <a:pPr algn="ctr"/>
                      <a:r>
                        <a:rPr lang="en-US" sz="1100" b="1" dirty="0" smtClean="0"/>
                        <a:t>8.75%</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r>
                        <a:rPr lang="en-US" sz="1100" b="1" dirty="0" smtClean="0"/>
                        <a:t>5822.16</a:t>
                      </a:r>
                      <a:endParaRPr lang="en-US" sz="1100" b="1" dirty="0"/>
                    </a:p>
                  </a:txBody>
                  <a:tcPr anchor="ctr"/>
                </a:tc>
                <a:tc vMerge="1">
                  <a:txBody>
                    <a:bodyPr/>
                    <a:lstStyle/>
                    <a:p>
                      <a:pPr algn="ctr"/>
                      <a:endParaRPr lang="en-US" sz="1100" b="1" dirty="0"/>
                    </a:p>
                  </a:txBody>
                  <a:tcPr anchor="ctr"/>
                </a:tc>
                <a:extLst>
                  <a:ext uri="{0D108BD9-81ED-4DB2-BD59-A6C34878D82A}">
                    <a16:rowId xmlns:a16="http://schemas.microsoft.com/office/drawing/2014/main" val="3356194282"/>
                  </a:ext>
                </a:extLst>
              </a:tr>
            </a:tbl>
          </a:graphicData>
        </a:graphic>
      </p:graphicFrame>
    </p:spTree>
    <p:extLst>
      <p:ext uri="{BB962C8B-B14F-4D97-AF65-F5344CB8AC3E}">
        <p14:creationId xmlns:p14="http://schemas.microsoft.com/office/powerpoint/2010/main" val="22193577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258C418-D23E-419F-BBA2-8F0B98EEA8BE}" type="slidenum">
              <a:rPr lang="en-US" smtClean="0"/>
              <a:pPr/>
              <a:t>27</a:t>
            </a:fld>
            <a:endParaRPr lang="en-US"/>
          </a:p>
        </p:txBody>
      </p:sp>
      <p:graphicFrame>
        <p:nvGraphicFramePr>
          <p:cNvPr id="15" name="Table 14"/>
          <p:cNvGraphicFramePr>
            <a:graphicFrameLocks noGrp="1"/>
          </p:cNvGraphicFramePr>
          <p:nvPr>
            <p:extLst>
              <p:ext uri="{D42A27DB-BD31-4B8C-83A1-F6EECF244321}">
                <p14:modId xmlns:p14="http://schemas.microsoft.com/office/powerpoint/2010/main" val="54560788"/>
              </p:ext>
            </p:extLst>
          </p:nvPr>
        </p:nvGraphicFramePr>
        <p:xfrm>
          <a:off x="76199" y="76199"/>
          <a:ext cx="8991603" cy="6680642"/>
        </p:xfrm>
        <a:graphic>
          <a:graphicData uri="http://schemas.openxmlformats.org/drawingml/2006/table">
            <a:tbl>
              <a:tblPr firstRow="1" bandRow="1">
                <a:tableStyleId>{5C22544A-7EE6-4342-B048-85BDC9FD1C3A}</a:tableStyleId>
              </a:tblPr>
              <a:tblGrid>
                <a:gridCol w="999067">
                  <a:extLst>
                    <a:ext uri="{9D8B030D-6E8A-4147-A177-3AD203B41FA5}">
                      <a16:colId xmlns:a16="http://schemas.microsoft.com/office/drawing/2014/main" val="2855313055"/>
                    </a:ext>
                  </a:extLst>
                </a:gridCol>
                <a:gridCol w="982134">
                  <a:extLst>
                    <a:ext uri="{9D8B030D-6E8A-4147-A177-3AD203B41FA5}">
                      <a16:colId xmlns:a16="http://schemas.microsoft.com/office/drawing/2014/main" val="3334254020"/>
                    </a:ext>
                  </a:extLst>
                </a:gridCol>
                <a:gridCol w="1016000">
                  <a:extLst>
                    <a:ext uri="{9D8B030D-6E8A-4147-A177-3AD203B41FA5}">
                      <a16:colId xmlns:a16="http://schemas.microsoft.com/office/drawing/2014/main" val="3618186221"/>
                    </a:ext>
                  </a:extLst>
                </a:gridCol>
                <a:gridCol w="999067">
                  <a:extLst>
                    <a:ext uri="{9D8B030D-6E8A-4147-A177-3AD203B41FA5}">
                      <a16:colId xmlns:a16="http://schemas.microsoft.com/office/drawing/2014/main" val="3057494025"/>
                    </a:ext>
                  </a:extLst>
                </a:gridCol>
                <a:gridCol w="999067">
                  <a:extLst>
                    <a:ext uri="{9D8B030D-6E8A-4147-A177-3AD203B41FA5}">
                      <a16:colId xmlns:a16="http://schemas.microsoft.com/office/drawing/2014/main" val="2575672543"/>
                    </a:ext>
                  </a:extLst>
                </a:gridCol>
                <a:gridCol w="999067">
                  <a:extLst>
                    <a:ext uri="{9D8B030D-6E8A-4147-A177-3AD203B41FA5}">
                      <a16:colId xmlns:a16="http://schemas.microsoft.com/office/drawing/2014/main" val="2699387754"/>
                    </a:ext>
                  </a:extLst>
                </a:gridCol>
                <a:gridCol w="999067">
                  <a:extLst>
                    <a:ext uri="{9D8B030D-6E8A-4147-A177-3AD203B41FA5}">
                      <a16:colId xmlns:a16="http://schemas.microsoft.com/office/drawing/2014/main" val="1634703081"/>
                    </a:ext>
                  </a:extLst>
                </a:gridCol>
                <a:gridCol w="999067">
                  <a:extLst>
                    <a:ext uri="{9D8B030D-6E8A-4147-A177-3AD203B41FA5}">
                      <a16:colId xmlns:a16="http://schemas.microsoft.com/office/drawing/2014/main" val="2681617484"/>
                    </a:ext>
                  </a:extLst>
                </a:gridCol>
                <a:gridCol w="999067">
                  <a:extLst>
                    <a:ext uri="{9D8B030D-6E8A-4147-A177-3AD203B41FA5}">
                      <a16:colId xmlns:a16="http://schemas.microsoft.com/office/drawing/2014/main" val="1619706055"/>
                    </a:ext>
                  </a:extLst>
                </a:gridCol>
              </a:tblGrid>
              <a:tr h="359772">
                <a:tc gridSpan="9">
                  <a:txBody>
                    <a:bodyPr/>
                    <a:lstStyle/>
                    <a:p>
                      <a:pPr algn="ctr"/>
                      <a:r>
                        <a:rPr lang="en-US" sz="1600" dirty="0" smtClean="0"/>
                        <a:t>Table 3a</a:t>
                      </a:r>
                      <a:r>
                        <a:rPr lang="en-US" sz="1600" baseline="0" dirty="0" smtClean="0"/>
                        <a:t> – James River, </a:t>
                      </a:r>
                      <a:r>
                        <a:rPr lang="en-US" sz="1600" baseline="0" dirty="0" err="1" smtClean="0"/>
                        <a:t>Lynnhaven</a:t>
                      </a:r>
                      <a:r>
                        <a:rPr lang="en-US" sz="1600" baseline="0" dirty="0" smtClean="0"/>
                        <a:t> and Little Creek Basins</a:t>
                      </a:r>
                      <a:endParaRPr lang="en-US" sz="16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440490166"/>
                  </a:ext>
                </a:extLst>
              </a:tr>
              <a:tr h="356320">
                <a:tc>
                  <a:txBody>
                    <a:bodyPr/>
                    <a:lstStyle/>
                    <a:p>
                      <a:endParaRPr lang="en-US"/>
                    </a:p>
                  </a:txBody>
                  <a:tcPr/>
                </a:tc>
                <a:tc>
                  <a:txBody>
                    <a:bodyPr/>
                    <a:lstStyle/>
                    <a:p>
                      <a:endParaRPr lang="en-US" dirty="0"/>
                    </a:p>
                  </a:txBody>
                  <a:tcPr/>
                </a:tc>
                <a:tc>
                  <a:txBody>
                    <a:bodyPr/>
                    <a:lstStyle/>
                    <a:p>
                      <a:pPr algn="ctr"/>
                      <a:r>
                        <a:rPr lang="en-US" b="1" dirty="0" smtClean="0"/>
                        <a:t>A</a:t>
                      </a:r>
                      <a:endParaRPr lang="en-US" b="1" dirty="0"/>
                    </a:p>
                  </a:txBody>
                  <a:tcPr/>
                </a:tc>
                <a:tc>
                  <a:txBody>
                    <a:bodyPr/>
                    <a:lstStyle/>
                    <a:p>
                      <a:pPr algn="ctr"/>
                      <a:r>
                        <a:rPr lang="en-US" b="1" dirty="0" smtClean="0"/>
                        <a:t>B</a:t>
                      </a:r>
                      <a:endParaRPr lang="en-US" b="1" dirty="0"/>
                    </a:p>
                  </a:txBody>
                  <a:tcPr/>
                </a:tc>
                <a:tc>
                  <a:txBody>
                    <a:bodyPr/>
                    <a:lstStyle/>
                    <a:p>
                      <a:pPr algn="ctr"/>
                      <a:r>
                        <a:rPr lang="en-US" b="1" dirty="0" smtClean="0"/>
                        <a:t>C</a:t>
                      </a:r>
                      <a:endParaRPr lang="en-US" b="1" dirty="0"/>
                    </a:p>
                  </a:txBody>
                  <a:tcPr/>
                </a:tc>
                <a:tc>
                  <a:txBody>
                    <a:bodyPr/>
                    <a:lstStyle/>
                    <a:p>
                      <a:pPr algn="ctr"/>
                      <a:r>
                        <a:rPr lang="en-US" b="1" dirty="0" smtClean="0"/>
                        <a:t>D</a:t>
                      </a:r>
                      <a:endParaRPr lang="en-US" b="1" dirty="0"/>
                    </a:p>
                  </a:txBody>
                  <a:tcPr/>
                </a:tc>
                <a:tc>
                  <a:txBody>
                    <a:bodyPr/>
                    <a:lstStyle/>
                    <a:p>
                      <a:pPr algn="ctr"/>
                      <a:r>
                        <a:rPr lang="en-US" b="1" dirty="0" smtClean="0"/>
                        <a:t>E</a:t>
                      </a:r>
                      <a:endParaRPr lang="en-US" b="1" dirty="0"/>
                    </a:p>
                  </a:txBody>
                  <a:tcPr/>
                </a:tc>
                <a:tc>
                  <a:txBody>
                    <a:bodyPr/>
                    <a:lstStyle/>
                    <a:p>
                      <a:pPr algn="ctr"/>
                      <a:r>
                        <a:rPr lang="en-US" b="1" dirty="0" smtClean="0"/>
                        <a:t>F</a:t>
                      </a:r>
                      <a:endParaRPr lang="en-US" b="1" dirty="0"/>
                    </a:p>
                  </a:txBody>
                  <a:tcPr/>
                </a:tc>
                <a:tc>
                  <a:txBody>
                    <a:bodyPr/>
                    <a:lstStyle/>
                    <a:p>
                      <a:pPr algn="ctr"/>
                      <a:r>
                        <a:rPr lang="en-US" b="1" dirty="0" smtClean="0"/>
                        <a:t>G</a:t>
                      </a:r>
                      <a:endParaRPr lang="en-US" b="1" dirty="0"/>
                    </a:p>
                  </a:txBody>
                  <a:tcPr/>
                </a:tc>
                <a:extLst>
                  <a:ext uri="{0D108BD9-81ED-4DB2-BD59-A6C34878D82A}">
                    <a16:rowId xmlns:a16="http://schemas.microsoft.com/office/drawing/2014/main" val="3481480001"/>
                  </a:ext>
                </a:extLst>
              </a:tr>
              <a:tr h="1068960">
                <a:tc>
                  <a:txBody>
                    <a:bodyPr/>
                    <a:lstStyle/>
                    <a:p>
                      <a:pPr algn="ctr"/>
                      <a:r>
                        <a:rPr lang="en-US" sz="1100" b="1" dirty="0" smtClean="0"/>
                        <a:t>Pollutant</a:t>
                      </a:r>
                      <a:endParaRPr lang="en-US" sz="1100" b="1" dirty="0"/>
                    </a:p>
                  </a:txBody>
                  <a:tcPr anchor="ctr"/>
                </a:tc>
                <a:tc>
                  <a:txBody>
                    <a:bodyPr/>
                    <a:lstStyle/>
                    <a:p>
                      <a:pPr algn="ctr"/>
                      <a:r>
                        <a:rPr lang="en-US" sz="1100" b="1" dirty="0" err="1" smtClean="0"/>
                        <a:t>Subsource</a:t>
                      </a:r>
                      <a:endParaRPr lang="en-US" sz="1100" b="1" dirty="0"/>
                    </a:p>
                  </a:txBody>
                  <a:tcPr anchor="ctr"/>
                </a:tc>
                <a:tc>
                  <a:txBody>
                    <a:bodyPr/>
                    <a:lstStyle/>
                    <a:p>
                      <a:pPr algn="ctr"/>
                      <a:r>
                        <a:rPr lang="en-US" sz="1100" b="1" dirty="0" smtClean="0"/>
                        <a:t>Loading rate (</a:t>
                      </a:r>
                      <a:r>
                        <a:rPr lang="en-US" sz="1100" b="1" dirty="0" err="1" smtClean="0"/>
                        <a:t>lbs</a:t>
                      </a:r>
                      <a:r>
                        <a:rPr lang="en-US" sz="1100" b="1" dirty="0" smtClean="0"/>
                        <a:t>/ac/</a:t>
                      </a:r>
                      <a:r>
                        <a:rPr lang="en-US" sz="1100" b="1" dirty="0" err="1" smtClean="0"/>
                        <a:t>yr</a:t>
                      </a:r>
                      <a:r>
                        <a:rPr lang="en-US" sz="1100" b="1" dirty="0" smtClean="0"/>
                        <a:t>)</a:t>
                      </a:r>
                      <a:endParaRPr lang="en-US" sz="1100" b="1" dirty="0"/>
                    </a:p>
                  </a:txBody>
                  <a:tcPr anchor="ctr"/>
                </a:tc>
                <a:tc>
                  <a:txBody>
                    <a:bodyPr/>
                    <a:lstStyle/>
                    <a:p>
                      <a:pPr algn="ctr"/>
                      <a:r>
                        <a:rPr lang="en-US" sz="1100" b="1" dirty="0" smtClean="0"/>
                        <a:t>Existing Developed Lands</a:t>
                      </a:r>
                      <a:r>
                        <a:rPr lang="en-US" sz="1100" b="1" baseline="0" dirty="0" smtClean="0"/>
                        <a:t> 6/30/09 (acres)</a:t>
                      </a:r>
                      <a:endParaRPr lang="en-US" sz="1100" b="1" dirty="0"/>
                    </a:p>
                  </a:txBody>
                  <a:tcPr anchor="ctr"/>
                </a:tc>
                <a:tc>
                  <a:txBody>
                    <a:bodyPr/>
                    <a:lstStyle/>
                    <a:p>
                      <a:pPr algn="ctr"/>
                      <a:r>
                        <a:rPr lang="en-US" sz="1100" b="1" dirty="0" smtClean="0"/>
                        <a:t>Load</a:t>
                      </a:r>
                      <a:r>
                        <a:rPr lang="en-US" b="1" dirty="0" smtClean="0"/>
                        <a:t> </a:t>
                      </a:r>
                      <a:r>
                        <a:rPr lang="en-US" sz="1100" b="1" dirty="0" smtClean="0"/>
                        <a:t>(</a:t>
                      </a:r>
                      <a:r>
                        <a:rPr lang="en-US" sz="1100" b="1" dirty="0" err="1" smtClean="0"/>
                        <a:t>lbs</a:t>
                      </a:r>
                      <a:r>
                        <a:rPr lang="en-US" sz="1100" b="1" dirty="0" smtClean="0"/>
                        <a:t>/</a:t>
                      </a:r>
                      <a:r>
                        <a:rPr lang="en-US" sz="1100" b="1" dirty="0" err="1" smtClean="0"/>
                        <a:t>yr</a:t>
                      </a:r>
                      <a:r>
                        <a:rPr lang="en-US" sz="1100" b="1" dirty="0" smtClean="0"/>
                        <a:t>)</a:t>
                      </a:r>
                      <a:endParaRPr lang="en-US" sz="1100" b="1" dirty="0"/>
                    </a:p>
                  </a:txBody>
                  <a:tcPr anchor="ctr"/>
                </a:tc>
                <a:tc>
                  <a:txBody>
                    <a:bodyPr/>
                    <a:lstStyle/>
                    <a:p>
                      <a:pPr algn="ctr"/>
                      <a:r>
                        <a:rPr lang="en-US" sz="1100" b="1" baseline="0" dirty="0" smtClean="0"/>
                        <a:t>Percent MS4 required CB total L2 loading</a:t>
                      </a:r>
                      <a:endParaRPr lang="en-US" sz="1100" b="1" dirty="0"/>
                    </a:p>
                  </a:txBody>
                  <a:tcPr anchor="ctr"/>
                </a:tc>
                <a:tc>
                  <a:txBody>
                    <a:bodyPr/>
                    <a:lstStyle/>
                    <a:p>
                      <a:pPr algn="ctr"/>
                      <a:r>
                        <a:rPr lang="en-US" sz="1100" b="1" dirty="0" smtClean="0"/>
                        <a:t>Percentage of L2 required reduction by 6/30/23</a:t>
                      </a:r>
                      <a:endParaRPr lang="en-US" sz="1100" b="1" dirty="0"/>
                    </a:p>
                  </a:txBody>
                  <a:tcPr anchor="ctr"/>
                </a:tc>
                <a:tc>
                  <a:txBody>
                    <a:bodyPr/>
                    <a:lstStyle/>
                    <a:p>
                      <a:pPr algn="ctr"/>
                      <a:r>
                        <a:rPr lang="en-US" sz="1100" b="1" dirty="0" smtClean="0"/>
                        <a:t>40% cumulative reduction required by 6/30/23 (</a:t>
                      </a:r>
                      <a:r>
                        <a:rPr lang="en-US" sz="1100" b="1" dirty="0" err="1" smtClean="0"/>
                        <a:t>lbs</a:t>
                      </a:r>
                      <a:r>
                        <a:rPr lang="en-US" sz="1100" b="1" dirty="0" smtClean="0"/>
                        <a:t>/</a:t>
                      </a:r>
                      <a:r>
                        <a:rPr lang="en-US" sz="1100" b="1" dirty="0" err="1" smtClean="0"/>
                        <a:t>yr</a:t>
                      </a:r>
                      <a:r>
                        <a:rPr lang="en-US" sz="1100" b="1" dirty="0" smtClean="0"/>
                        <a:t>)</a:t>
                      </a:r>
                      <a:endParaRPr lang="en-US" sz="1100" b="1" dirty="0"/>
                    </a:p>
                  </a:txBody>
                  <a:tcPr anchor="ctr"/>
                </a:tc>
                <a:tc>
                  <a:txBody>
                    <a:bodyPr/>
                    <a:lstStyle/>
                    <a:p>
                      <a:pPr algn="ctr"/>
                      <a:r>
                        <a:rPr lang="en-US" sz="1100" b="1" dirty="0" smtClean="0"/>
                        <a:t>Sum of 40% cumulative reduction</a:t>
                      </a:r>
                      <a:r>
                        <a:rPr lang="en-US" sz="1100" b="1" baseline="0" dirty="0" smtClean="0"/>
                        <a:t> (</a:t>
                      </a:r>
                      <a:r>
                        <a:rPr lang="en-US" sz="1100" b="1" baseline="0" dirty="0" err="1" smtClean="0"/>
                        <a:t>lb</a:t>
                      </a:r>
                      <a:r>
                        <a:rPr lang="en-US" sz="1100" b="1" baseline="0" dirty="0" smtClean="0"/>
                        <a:t>/</a:t>
                      </a:r>
                      <a:r>
                        <a:rPr lang="en-US" sz="1100" b="1" baseline="0" dirty="0" err="1" smtClean="0"/>
                        <a:t>yr</a:t>
                      </a:r>
                      <a:r>
                        <a:rPr lang="en-US" sz="1100" b="1" baseline="0" dirty="0" smtClean="0"/>
                        <a:t>)</a:t>
                      </a:r>
                      <a:endParaRPr lang="en-US" sz="1100" b="1" dirty="0"/>
                    </a:p>
                  </a:txBody>
                  <a:tcPr anchor="ctr"/>
                </a:tc>
                <a:extLst>
                  <a:ext uri="{0D108BD9-81ED-4DB2-BD59-A6C34878D82A}">
                    <a16:rowId xmlns:a16="http://schemas.microsoft.com/office/drawing/2014/main" val="1373329201"/>
                  </a:ext>
                </a:extLst>
              </a:tr>
              <a:tr h="691555">
                <a:tc rowSpan="2">
                  <a:txBody>
                    <a:bodyPr/>
                    <a:lstStyle/>
                    <a:p>
                      <a:pPr algn="ctr"/>
                      <a:r>
                        <a:rPr lang="en-US" sz="1100" b="1" dirty="0" smtClean="0"/>
                        <a:t>Nitrogen</a:t>
                      </a:r>
                      <a:endParaRPr lang="en-US" sz="1100" b="1" dirty="0"/>
                    </a:p>
                  </a:txBody>
                  <a:tcPr vert="vert" anchor="ctr"/>
                </a:tc>
                <a:tc>
                  <a:txBody>
                    <a:bodyPr/>
                    <a:lstStyle/>
                    <a:p>
                      <a:pPr algn="ctr"/>
                      <a:r>
                        <a:rPr lang="en-US" sz="1100" b="1" dirty="0" smtClean="0"/>
                        <a:t>Regulated urban impervious</a:t>
                      </a:r>
                      <a:endParaRPr lang="en-US" sz="1100" b="1" dirty="0"/>
                    </a:p>
                  </a:txBody>
                  <a:tcPr anchor="ctr"/>
                </a:tc>
                <a:tc>
                  <a:txBody>
                    <a:bodyPr/>
                    <a:lstStyle/>
                    <a:p>
                      <a:pPr algn="ctr"/>
                      <a:r>
                        <a:rPr lang="en-US" sz="1100" b="1" dirty="0" smtClean="0"/>
                        <a:t>9.39</a:t>
                      </a:r>
                      <a:endParaRPr lang="en-US" sz="1100" b="1" dirty="0"/>
                    </a:p>
                  </a:txBody>
                  <a:tcPr anchor="ctr"/>
                </a:tc>
                <a:tc>
                  <a:txBody>
                    <a:bodyPr/>
                    <a:lstStyle/>
                    <a:p>
                      <a:pPr algn="ctr"/>
                      <a:r>
                        <a:rPr lang="en-US" sz="1100" b="1" dirty="0" smtClean="0"/>
                        <a:t>986.6</a:t>
                      </a:r>
                      <a:endParaRPr lang="en-US" sz="1100" b="1" dirty="0"/>
                    </a:p>
                  </a:txBody>
                  <a:tcPr anchor="ctr"/>
                </a:tc>
                <a:tc>
                  <a:txBody>
                    <a:bodyPr/>
                    <a:lstStyle/>
                    <a:p>
                      <a:pPr algn="ctr"/>
                      <a:r>
                        <a:rPr lang="en-US" sz="1100" b="1" dirty="0" smtClean="0"/>
                        <a:t>9264.17</a:t>
                      </a:r>
                      <a:endParaRPr lang="en-US" sz="1100" b="1" dirty="0"/>
                    </a:p>
                  </a:txBody>
                  <a:tcPr anchor="ctr"/>
                </a:tc>
                <a:tc>
                  <a:txBody>
                    <a:bodyPr/>
                    <a:lstStyle/>
                    <a:p>
                      <a:pPr algn="ctr"/>
                      <a:r>
                        <a:rPr lang="en-US" sz="1100" b="1" dirty="0" smtClean="0"/>
                        <a:t>9%</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r>
                        <a:rPr lang="en-US" sz="1100" b="1" dirty="0" smtClean="0"/>
                        <a:t>333.51</a:t>
                      </a:r>
                      <a:endParaRPr lang="en-US" sz="1100" b="1" dirty="0"/>
                    </a:p>
                  </a:txBody>
                  <a:tcPr anchor="ctr"/>
                </a:tc>
                <a:tc rowSpan="2">
                  <a:txBody>
                    <a:bodyPr/>
                    <a:lstStyle/>
                    <a:p>
                      <a:pPr algn="ctr"/>
                      <a:r>
                        <a:rPr lang="en-US" sz="1100" b="1" dirty="0" smtClean="0"/>
                        <a:t>609.59</a:t>
                      </a:r>
                      <a:endParaRPr lang="en-US" sz="1100" b="1" dirty="0"/>
                    </a:p>
                  </a:txBody>
                  <a:tcPr anchor="ctr"/>
                </a:tc>
                <a:extLst>
                  <a:ext uri="{0D108BD9-81ED-4DB2-BD59-A6C34878D82A}">
                    <a16:rowId xmlns:a16="http://schemas.microsoft.com/office/drawing/2014/main" val="3804935139"/>
                  </a:ext>
                </a:extLst>
              </a:tr>
              <a:tr h="691555">
                <a:tc vMerge="1">
                  <a:txBody>
                    <a:bodyPr/>
                    <a:lstStyle/>
                    <a:p>
                      <a:endParaRPr lang="en-US" dirty="0"/>
                    </a:p>
                  </a:txBody>
                  <a:tcPr/>
                </a:tc>
                <a:tc>
                  <a:txBody>
                    <a:bodyPr/>
                    <a:lstStyle/>
                    <a:p>
                      <a:pPr algn="ctr"/>
                      <a:r>
                        <a:rPr lang="en-US" sz="1100" b="1" dirty="0" smtClean="0"/>
                        <a:t>Regulated urban pervious</a:t>
                      </a:r>
                      <a:endParaRPr lang="en-US" sz="1100" b="1" dirty="0"/>
                    </a:p>
                  </a:txBody>
                  <a:tcPr anchor="ctr"/>
                </a:tc>
                <a:tc>
                  <a:txBody>
                    <a:bodyPr/>
                    <a:lstStyle/>
                    <a:p>
                      <a:pPr algn="ctr"/>
                      <a:r>
                        <a:rPr lang="en-US" sz="1100" b="1" dirty="0" smtClean="0"/>
                        <a:t>6.99</a:t>
                      </a:r>
                      <a:endParaRPr lang="en-US" sz="1100" b="1" dirty="0"/>
                    </a:p>
                  </a:txBody>
                  <a:tcPr anchor="ctr"/>
                </a:tc>
                <a:tc>
                  <a:txBody>
                    <a:bodyPr/>
                    <a:lstStyle/>
                    <a:p>
                      <a:pPr algn="ctr"/>
                      <a:r>
                        <a:rPr lang="en-US" sz="1100" b="1" dirty="0" smtClean="0"/>
                        <a:t>1645.7</a:t>
                      </a:r>
                      <a:endParaRPr lang="en-US" sz="1100" b="1" dirty="0"/>
                    </a:p>
                  </a:txBody>
                  <a:tcPr anchor="ctr"/>
                </a:tc>
                <a:tc>
                  <a:txBody>
                    <a:bodyPr/>
                    <a:lstStyle/>
                    <a:p>
                      <a:pPr algn="ctr"/>
                      <a:r>
                        <a:rPr lang="en-US" sz="1100" b="1" dirty="0" smtClean="0"/>
                        <a:t>11503.44</a:t>
                      </a:r>
                      <a:endParaRPr lang="en-US" sz="1100" b="1" dirty="0"/>
                    </a:p>
                  </a:txBody>
                  <a:tcPr anchor="ctr"/>
                </a:tc>
                <a:tc>
                  <a:txBody>
                    <a:bodyPr/>
                    <a:lstStyle/>
                    <a:p>
                      <a:pPr algn="ctr"/>
                      <a:r>
                        <a:rPr lang="en-US" sz="1100" b="1" dirty="0" smtClean="0"/>
                        <a:t>6%</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r>
                        <a:rPr lang="en-US" sz="1100" b="1" dirty="0" smtClean="0"/>
                        <a:t>276.08</a:t>
                      </a:r>
                      <a:endParaRPr lang="en-US" sz="1100" b="1" dirty="0"/>
                    </a:p>
                  </a:txBody>
                  <a:tcPr anchor="ctr"/>
                </a:tc>
                <a:tc vMerge="1">
                  <a:txBody>
                    <a:bodyPr/>
                    <a:lstStyle/>
                    <a:p>
                      <a:pPr algn="ctr"/>
                      <a:endParaRPr lang="en-US" sz="1100" b="1" dirty="0"/>
                    </a:p>
                  </a:txBody>
                  <a:tcPr anchor="ctr"/>
                </a:tc>
                <a:extLst>
                  <a:ext uri="{0D108BD9-81ED-4DB2-BD59-A6C34878D82A}">
                    <a16:rowId xmlns:a16="http://schemas.microsoft.com/office/drawing/2014/main" val="328198198"/>
                  </a:ext>
                </a:extLst>
              </a:tr>
              <a:tr h="846260">
                <a:tc rowSpan="2">
                  <a:txBody>
                    <a:bodyPr/>
                    <a:lstStyle/>
                    <a:p>
                      <a:pPr algn="ctr"/>
                      <a:r>
                        <a:rPr lang="en-US" sz="1100" b="1" dirty="0" smtClean="0"/>
                        <a:t>Phosphorous</a:t>
                      </a:r>
                      <a:endParaRPr lang="en-US" sz="1100" b="1" dirty="0"/>
                    </a:p>
                  </a:txBody>
                  <a:tcPr vert="vert" anchor="ct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impervious</a:t>
                      </a:r>
                    </a:p>
                    <a:p>
                      <a:endParaRPr lang="en-US" b="1" dirty="0"/>
                    </a:p>
                  </a:txBody>
                  <a:tcPr/>
                </a:tc>
                <a:tc>
                  <a:txBody>
                    <a:bodyPr/>
                    <a:lstStyle/>
                    <a:p>
                      <a:pPr algn="ctr"/>
                      <a:r>
                        <a:rPr lang="en-US" sz="1100" b="1" dirty="0" smtClean="0"/>
                        <a:t>1.76</a:t>
                      </a:r>
                      <a:endParaRPr lang="en-US" sz="1100" b="1" dirty="0"/>
                    </a:p>
                  </a:txBody>
                  <a:tcPr anchor="ctr"/>
                </a:tc>
                <a:tc>
                  <a:txBody>
                    <a:bodyPr/>
                    <a:lstStyle/>
                    <a:p>
                      <a:pPr algn="ctr"/>
                      <a:r>
                        <a:rPr lang="en-US" sz="1100" b="1" dirty="0" smtClean="0"/>
                        <a:t>986.6</a:t>
                      </a:r>
                      <a:endParaRPr lang="en-US" sz="1100" b="1" dirty="0"/>
                    </a:p>
                  </a:txBody>
                  <a:tcPr anchor="ctr"/>
                </a:tc>
                <a:tc>
                  <a:txBody>
                    <a:bodyPr/>
                    <a:lstStyle/>
                    <a:p>
                      <a:pPr algn="ctr"/>
                      <a:r>
                        <a:rPr lang="en-US" sz="1100" b="1" dirty="0" smtClean="0"/>
                        <a:t>1736.42</a:t>
                      </a:r>
                      <a:endParaRPr lang="en-US" sz="1100" b="1" dirty="0"/>
                    </a:p>
                  </a:txBody>
                  <a:tcPr anchor="ctr"/>
                </a:tc>
                <a:tc>
                  <a:txBody>
                    <a:bodyPr/>
                    <a:lstStyle/>
                    <a:p>
                      <a:pPr algn="ctr"/>
                      <a:r>
                        <a:rPr lang="en-US" sz="1100" b="1" dirty="0" smtClean="0"/>
                        <a:t>16%</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r>
                        <a:rPr lang="en-US" sz="1100" b="1" dirty="0" smtClean="0"/>
                        <a:t>111.13</a:t>
                      </a:r>
                      <a:endParaRPr lang="en-US" sz="1100" b="1" dirty="0"/>
                    </a:p>
                  </a:txBody>
                  <a:tcPr anchor="ctr"/>
                </a:tc>
                <a:tc rowSpan="2">
                  <a:txBody>
                    <a:bodyPr/>
                    <a:lstStyle/>
                    <a:p>
                      <a:pPr algn="ctr"/>
                      <a:r>
                        <a:rPr lang="en-US" sz="1100" b="1" dirty="0" smtClean="0"/>
                        <a:t>134.99</a:t>
                      </a:r>
                      <a:endParaRPr lang="en-US" sz="1100" b="1" dirty="0"/>
                    </a:p>
                  </a:txBody>
                  <a:tcPr anchor="ctr"/>
                </a:tc>
                <a:extLst>
                  <a:ext uri="{0D108BD9-81ED-4DB2-BD59-A6C34878D82A}">
                    <a16:rowId xmlns:a16="http://schemas.microsoft.com/office/drawing/2014/main" val="2798651109"/>
                  </a:ext>
                </a:extLst>
              </a:tr>
              <a:tr h="846260">
                <a:tc vMerge="1">
                  <a:txBody>
                    <a:bodyPr/>
                    <a:lstStyle/>
                    <a:p>
                      <a:endParaRPr lang="en-US" dirty="0"/>
                    </a:p>
                  </a:txBody>
                  <a:tcP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pervious</a:t>
                      </a:r>
                    </a:p>
                    <a:p>
                      <a:endParaRPr lang="en-US" b="1" dirty="0"/>
                    </a:p>
                  </a:txBody>
                  <a:tcPr/>
                </a:tc>
                <a:tc>
                  <a:txBody>
                    <a:bodyPr/>
                    <a:lstStyle/>
                    <a:p>
                      <a:pPr algn="ctr"/>
                      <a:r>
                        <a:rPr lang="en-US" sz="1100" b="1" dirty="0" smtClean="0"/>
                        <a:t>0.5</a:t>
                      </a:r>
                      <a:endParaRPr lang="en-US" sz="1100" b="1" dirty="0"/>
                    </a:p>
                  </a:txBody>
                  <a:tcPr anchor="ctr"/>
                </a:tc>
                <a:tc>
                  <a:txBody>
                    <a:bodyPr/>
                    <a:lstStyle/>
                    <a:p>
                      <a:pPr algn="ctr"/>
                      <a:r>
                        <a:rPr lang="en-US" sz="1100" b="1" dirty="0" smtClean="0"/>
                        <a:t>1645.7</a:t>
                      </a:r>
                      <a:endParaRPr lang="en-US" sz="1100" b="1" dirty="0"/>
                    </a:p>
                  </a:txBody>
                  <a:tcPr anchor="ctr"/>
                </a:tc>
                <a:tc>
                  <a:txBody>
                    <a:bodyPr/>
                    <a:lstStyle/>
                    <a:p>
                      <a:pPr algn="ctr"/>
                      <a:r>
                        <a:rPr lang="en-US" sz="1100" b="1" dirty="0" smtClean="0"/>
                        <a:t>822.85</a:t>
                      </a:r>
                      <a:endParaRPr lang="en-US" sz="1100" b="1" dirty="0"/>
                    </a:p>
                  </a:txBody>
                  <a:tcPr anchor="ctr"/>
                </a:tc>
                <a:tc>
                  <a:txBody>
                    <a:bodyPr/>
                    <a:lstStyle/>
                    <a:p>
                      <a:pPr algn="ctr"/>
                      <a:r>
                        <a:rPr lang="en-US" sz="1100" b="1" dirty="0" smtClean="0"/>
                        <a:t>7.25%</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r>
                        <a:rPr lang="en-US" sz="1100" b="1" dirty="0" smtClean="0"/>
                        <a:t>23.86</a:t>
                      </a:r>
                      <a:endParaRPr lang="en-US" sz="1100" b="1" dirty="0"/>
                    </a:p>
                  </a:txBody>
                  <a:tcPr anchor="ctr"/>
                </a:tc>
                <a:tc vMerge="1">
                  <a:txBody>
                    <a:bodyPr/>
                    <a:lstStyle/>
                    <a:p>
                      <a:pPr algn="ctr"/>
                      <a:endParaRPr lang="en-US" sz="1100" b="1" dirty="0"/>
                    </a:p>
                  </a:txBody>
                  <a:tcPr anchor="ctr"/>
                </a:tc>
                <a:extLst>
                  <a:ext uri="{0D108BD9-81ED-4DB2-BD59-A6C34878D82A}">
                    <a16:rowId xmlns:a16="http://schemas.microsoft.com/office/drawing/2014/main" val="3468463640"/>
                  </a:ext>
                </a:extLst>
              </a:tr>
              <a:tr h="846260">
                <a:tc rowSpan="2">
                  <a:txBody>
                    <a:bodyPr/>
                    <a:lstStyle/>
                    <a:p>
                      <a:pPr algn="ctr"/>
                      <a:r>
                        <a:rPr lang="en-US" sz="1100" b="1" dirty="0" smtClean="0"/>
                        <a:t>Total suspended</a:t>
                      </a:r>
                      <a:r>
                        <a:rPr lang="en-US" sz="1100" b="1" baseline="0" dirty="0" smtClean="0"/>
                        <a:t> solids</a:t>
                      </a:r>
                      <a:endParaRPr lang="en-US" sz="1100" b="1" dirty="0"/>
                    </a:p>
                  </a:txBody>
                  <a:tcPr vert="vert" anchor="ct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impervious</a:t>
                      </a:r>
                    </a:p>
                    <a:p>
                      <a:endParaRPr lang="en-US" b="1" dirty="0"/>
                    </a:p>
                  </a:txBody>
                  <a:tcPr/>
                </a:tc>
                <a:tc>
                  <a:txBody>
                    <a:bodyPr/>
                    <a:lstStyle/>
                    <a:p>
                      <a:pPr algn="ctr"/>
                      <a:r>
                        <a:rPr lang="en-US" sz="1100" b="1" dirty="0" smtClean="0"/>
                        <a:t>676.94</a:t>
                      </a:r>
                      <a:endParaRPr lang="en-US" sz="1100" b="1" dirty="0"/>
                    </a:p>
                  </a:txBody>
                  <a:tcPr anchor="ctr"/>
                </a:tc>
                <a:tc>
                  <a:txBody>
                    <a:bodyPr/>
                    <a:lstStyle/>
                    <a:p>
                      <a:pPr algn="ctr"/>
                      <a:r>
                        <a:rPr lang="en-US" sz="1100" b="1" dirty="0" smtClean="0"/>
                        <a:t>986.6</a:t>
                      </a:r>
                      <a:endParaRPr lang="en-US" sz="1100" b="1" dirty="0"/>
                    </a:p>
                  </a:txBody>
                  <a:tcPr anchor="ctr"/>
                </a:tc>
                <a:tc>
                  <a:txBody>
                    <a:bodyPr/>
                    <a:lstStyle/>
                    <a:p>
                      <a:pPr algn="ctr"/>
                      <a:r>
                        <a:rPr lang="en-US" sz="1100" b="1" dirty="0" smtClean="0"/>
                        <a:t>667869.00</a:t>
                      </a:r>
                      <a:endParaRPr lang="en-US" sz="1100" b="1" dirty="0"/>
                    </a:p>
                  </a:txBody>
                  <a:tcPr anchor="ctr"/>
                </a:tc>
                <a:tc>
                  <a:txBody>
                    <a:bodyPr/>
                    <a:lstStyle/>
                    <a:p>
                      <a:pPr algn="ctr"/>
                      <a:r>
                        <a:rPr lang="en-US" sz="1100" b="1" dirty="0" smtClean="0"/>
                        <a:t>20%</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r>
                        <a:rPr lang="en-US" sz="1100" b="1" dirty="0" smtClean="0"/>
                        <a:t>53429.52</a:t>
                      </a:r>
                      <a:endParaRPr lang="en-US" sz="1100" b="1" dirty="0"/>
                    </a:p>
                  </a:txBody>
                  <a:tcPr anchor="ctr"/>
                </a:tc>
                <a:tc rowSpan="2">
                  <a:txBody>
                    <a:bodyPr/>
                    <a:lstStyle/>
                    <a:p>
                      <a:pPr algn="ctr"/>
                      <a:r>
                        <a:rPr lang="en-US" sz="1100" b="1" dirty="0" smtClean="0"/>
                        <a:t>59251.68</a:t>
                      </a:r>
                      <a:endParaRPr lang="en-US" sz="1100" b="1" dirty="0"/>
                    </a:p>
                  </a:txBody>
                  <a:tcPr anchor="ctr"/>
                </a:tc>
                <a:extLst>
                  <a:ext uri="{0D108BD9-81ED-4DB2-BD59-A6C34878D82A}">
                    <a16:rowId xmlns:a16="http://schemas.microsoft.com/office/drawing/2014/main" val="679295448"/>
                  </a:ext>
                </a:extLst>
              </a:tr>
              <a:tr h="846260">
                <a:tc vMerge="1">
                  <a:txBody>
                    <a:bodyPr/>
                    <a:lstStyle/>
                    <a:p>
                      <a:endParaRPr lang="en-US" dirty="0"/>
                    </a:p>
                  </a:txBody>
                  <a:tcPr/>
                </a:tc>
                <a:tc>
                  <a:txBody>
                    <a:bodyPr/>
                    <a:lstStyle/>
                    <a:p>
                      <a:pPr marL="0" marR="0" lvl="0" indent="0" algn="ctr" defTabSz="457207"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mn-lt"/>
                          <a:ea typeface="+mn-ea"/>
                          <a:cs typeface="+mn-cs"/>
                        </a:rPr>
                        <a:t>Regulated urban pervious</a:t>
                      </a:r>
                    </a:p>
                    <a:p>
                      <a:endParaRPr lang="en-US" b="1" dirty="0"/>
                    </a:p>
                  </a:txBody>
                  <a:tcPr/>
                </a:tc>
                <a:tc>
                  <a:txBody>
                    <a:bodyPr/>
                    <a:lstStyle/>
                    <a:p>
                      <a:pPr algn="ctr"/>
                      <a:r>
                        <a:rPr lang="en-US" sz="1100" b="1" dirty="0" smtClean="0"/>
                        <a:t>101.08</a:t>
                      </a:r>
                      <a:endParaRPr lang="en-US" sz="1100" b="1" dirty="0"/>
                    </a:p>
                  </a:txBody>
                  <a:tcPr anchor="ctr"/>
                </a:tc>
                <a:tc>
                  <a:txBody>
                    <a:bodyPr/>
                    <a:lstStyle/>
                    <a:p>
                      <a:pPr algn="ctr"/>
                      <a:r>
                        <a:rPr lang="en-US" sz="1100" b="1" dirty="0" smtClean="0"/>
                        <a:t>1645.7</a:t>
                      </a:r>
                      <a:endParaRPr lang="en-US" sz="1100" b="1" dirty="0"/>
                    </a:p>
                  </a:txBody>
                  <a:tcPr anchor="ctr"/>
                </a:tc>
                <a:tc>
                  <a:txBody>
                    <a:bodyPr/>
                    <a:lstStyle/>
                    <a:p>
                      <a:pPr algn="ctr"/>
                      <a:r>
                        <a:rPr lang="en-US" sz="1100" b="1" dirty="0" smtClean="0"/>
                        <a:t>166347.36</a:t>
                      </a:r>
                      <a:endParaRPr lang="en-US" sz="1100" b="1" dirty="0"/>
                    </a:p>
                  </a:txBody>
                  <a:tcPr anchor="ctr"/>
                </a:tc>
                <a:tc>
                  <a:txBody>
                    <a:bodyPr/>
                    <a:lstStyle/>
                    <a:p>
                      <a:pPr algn="ctr"/>
                      <a:r>
                        <a:rPr lang="en-US" sz="1100" b="1" dirty="0" smtClean="0"/>
                        <a:t>8.75%</a:t>
                      </a:r>
                      <a:endParaRPr lang="en-US" sz="1100" b="1" dirty="0"/>
                    </a:p>
                  </a:txBody>
                  <a:tcPr anchor="ctr"/>
                </a:tc>
                <a:tc>
                  <a:txBody>
                    <a:bodyPr/>
                    <a:lstStyle/>
                    <a:p>
                      <a:pPr algn="ctr"/>
                      <a:r>
                        <a:rPr lang="en-US" sz="1100" b="1" dirty="0" smtClean="0"/>
                        <a:t>40%</a:t>
                      </a:r>
                      <a:endParaRPr lang="en-US" sz="1100" b="1" dirty="0"/>
                    </a:p>
                  </a:txBody>
                  <a:tcPr anchor="ctr"/>
                </a:tc>
                <a:tc>
                  <a:txBody>
                    <a:bodyPr/>
                    <a:lstStyle/>
                    <a:p>
                      <a:pPr algn="ctr"/>
                      <a:r>
                        <a:rPr lang="en-US" sz="1100" b="1" dirty="0" smtClean="0"/>
                        <a:t>5822.16</a:t>
                      </a:r>
                      <a:endParaRPr lang="en-US" sz="1100" b="1" dirty="0"/>
                    </a:p>
                  </a:txBody>
                  <a:tcPr anchor="ctr"/>
                </a:tc>
                <a:tc vMerge="1">
                  <a:txBody>
                    <a:bodyPr/>
                    <a:lstStyle/>
                    <a:p>
                      <a:pPr algn="ctr"/>
                      <a:endParaRPr lang="en-US" sz="1100" b="1" dirty="0"/>
                    </a:p>
                  </a:txBody>
                  <a:tcPr anchor="ctr"/>
                </a:tc>
                <a:extLst>
                  <a:ext uri="{0D108BD9-81ED-4DB2-BD59-A6C34878D82A}">
                    <a16:rowId xmlns:a16="http://schemas.microsoft.com/office/drawing/2014/main" val="3356194282"/>
                  </a:ext>
                </a:extLst>
              </a:tr>
            </a:tbl>
          </a:graphicData>
        </a:graphic>
      </p:graphicFrame>
    </p:spTree>
    <p:extLst>
      <p:ext uri="{BB962C8B-B14F-4D97-AF65-F5344CB8AC3E}">
        <p14:creationId xmlns:p14="http://schemas.microsoft.com/office/powerpoint/2010/main" val="33482008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BMP Efficiency Calculation Information</a:t>
            </a:r>
            <a:endParaRPr lang="en-US" dirty="0"/>
          </a:p>
        </p:txBody>
      </p:sp>
      <p:sp>
        <p:nvSpPr>
          <p:cNvPr id="6" name="Content Placeholder 5"/>
          <p:cNvSpPr>
            <a:spLocks noGrp="1"/>
          </p:cNvSpPr>
          <p:nvPr>
            <p:ph idx="1"/>
          </p:nvPr>
        </p:nvSpPr>
        <p:spPr/>
        <p:txBody>
          <a:bodyPr/>
          <a:lstStyle/>
          <a:p>
            <a:r>
              <a:rPr lang="en-US" dirty="0" smtClean="0"/>
              <a:t>Guidance Memo No. 15-2005 – Chesapeake Bay TMDL Action Plan Guidance includes:	</a:t>
            </a:r>
          </a:p>
          <a:p>
            <a:pPr lvl="1"/>
            <a:r>
              <a:rPr lang="en-US" dirty="0" smtClean="0"/>
              <a:t>Eligible BMPs and credit opportunities</a:t>
            </a:r>
          </a:p>
          <a:p>
            <a:pPr lvl="1"/>
            <a:r>
              <a:rPr lang="en-US" dirty="0" smtClean="0"/>
              <a:t>Credit Calculation  Methodologies</a:t>
            </a:r>
          </a:p>
          <a:p>
            <a:pPr lvl="1"/>
            <a:r>
              <a:rPr lang="en-US" dirty="0" smtClean="0"/>
              <a:t>Chesapeake Bay TMDL Action Plan Elements</a:t>
            </a:r>
          </a:p>
          <a:p>
            <a:pPr lvl="1"/>
            <a:r>
              <a:rPr lang="en-US" dirty="0" smtClean="0"/>
              <a:t>BMP Established Efficiency Tables for the Virginia Stormwater BMP Clearing House, Chesapeake Bay Program and the calculation method for using the Chesapeake Bay Retrofit Curves/Equations</a:t>
            </a:r>
          </a:p>
          <a:p>
            <a:pPr lvl="1"/>
            <a:r>
              <a:rPr lang="en-US" smtClean="0"/>
              <a:t>Example Calculations</a:t>
            </a:r>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27215115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8600"/>
            <a:ext cx="8229600" cy="1219200"/>
          </a:xfrm>
        </p:spPr>
        <p:txBody>
          <a:bodyPr>
            <a:noAutofit/>
          </a:bodyPr>
          <a:lstStyle/>
          <a:p>
            <a:pPr algn="ctr"/>
            <a:r>
              <a:rPr lang="en-US" sz="3600" dirty="0" smtClean="0"/>
              <a:t>Part II.B – Local TMDL Special Condition </a:t>
            </a:r>
            <a:endParaRPr lang="en-US" sz="3600" dirty="0"/>
          </a:p>
        </p:txBody>
      </p:sp>
      <p:sp>
        <p:nvSpPr>
          <p:cNvPr id="2" name="Content Placeholder 1"/>
          <p:cNvSpPr>
            <a:spLocks noGrp="1"/>
          </p:cNvSpPr>
          <p:nvPr>
            <p:ph idx="1"/>
          </p:nvPr>
        </p:nvSpPr>
        <p:spPr>
          <a:xfrm>
            <a:off x="439947" y="1600200"/>
            <a:ext cx="8229600" cy="5486400"/>
          </a:xfrm>
        </p:spPr>
        <p:txBody>
          <a:bodyPr>
            <a:noAutofit/>
          </a:bodyPr>
          <a:lstStyle/>
          <a:p>
            <a:r>
              <a:rPr lang="en-US" dirty="0" smtClean="0"/>
              <a:t>The permittee shall complete implementation of the TMDL action plans as soon as practicable.  It is allowable to implement them in multiple phases over more than one permit cycle provided adequate progress is achieved </a:t>
            </a:r>
          </a:p>
          <a:p>
            <a:r>
              <a:rPr lang="en-US" dirty="0" smtClean="0"/>
              <a:t>The permittees must update the previously approved local TMDL Action Plans in which an individual or aggregate </a:t>
            </a:r>
            <a:r>
              <a:rPr lang="en-US" dirty="0" err="1" smtClean="0"/>
              <a:t>wasteload</a:t>
            </a:r>
            <a:r>
              <a:rPr lang="en-US" dirty="0" smtClean="0"/>
              <a:t> has been allocated to the permittee and approved by the EPA as follows:</a:t>
            </a:r>
          </a:p>
          <a:p>
            <a:pPr lvl="1"/>
            <a:r>
              <a:rPr lang="en-US" dirty="0" smtClean="0"/>
              <a:t>prior to 7/1/2013, the permittee must update no later than 18 months after the effective date of the permit, May 1, 2020 </a:t>
            </a:r>
          </a:p>
          <a:p>
            <a:pPr lvl="1"/>
            <a:r>
              <a:rPr lang="en-US" dirty="0" smtClean="0"/>
              <a:t>on or after 7/1/2013 and prior to 6/30/2018, the permittee shall develop and initiate implementation of the action plans no later than 30 months after the permit effective date, May 1, 2021</a:t>
            </a:r>
          </a:p>
          <a:p>
            <a:endParaRPr lang="en-US" dirty="0" smtClean="0"/>
          </a:p>
        </p:txBody>
      </p:sp>
    </p:spTree>
    <p:extLst>
      <p:ext uri="{BB962C8B-B14F-4D97-AF65-F5344CB8AC3E}">
        <p14:creationId xmlns:p14="http://schemas.microsoft.com/office/powerpoint/2010/main" val="9444354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84710" y="452718"/>
            <a:ext cx="7055380" cy="918883"/>
          </a:xfrm>
        </p:spPr>
        <p:txBody>
          <a:bodyPr/>
          <a:lstStyle/>
          <a:p>
            <a:pPr algn="l"/>
            <a:r>
              <a:rPr lang="en-US" sz="3600" dirty="0" smtClean="0"/>
              <a:t>General 2018 Permit Facts</a:t>
            </a:r>
            <a:endParaRPr lang="en-US" sz="3600" dirty="0"/>
          </a:p>
        </p:txBody>
      </p:sp>
      <p:sp>
        <p:nvSpPr>
          <p:cNvPr id="2" name="Content Placeholder 1"/>
          <p:cNvSpPr>
            <a:spLocks noGrp="1"/>
          </p:cNvSpPr>
          <p:nvPr>
            <p:ph idx="1"/>
          </p:nvPr>
        </p:nvSpPr>
        <p:spPr>
          <a:xfrm>
            <a:off x="304800" y="1371601"/>
            <a:ext cx="8001000" cy="4876806"/>
          </a:xfrm>
        </p:spPr>
        <p:txBody>
          <a:bodyPr>
            <a:normAutofit/>
          </a:bodyPr>
          <a:lstStyle/>
          <a:p>
            <a:pPr marL="0" indent="0">
              <a:buNone/>
            </a:pPr>
            <a:endParaRPr lang="en-US" dirty="0"/>
          </a:p>
          <a:p>
            <a:r>
              <a:rPr lang="en-US" dirty="0" smtClean="0"/>
              <a:t>Permit Effective Date: November 1, 2018 </a:t>
            </a:r>
            <a:r>
              <a:rPr lang="en-US" dirty="0"/>
              <a:t> </a:t>
            </a:r>
            <a:r>
              <a:rPr lang="en-US" dirty="0" smtClean="0"/>
              <a:t>                         Permit Expiration Date: October 31, 2023</a:t>
            </a:r>
          </a:p>
          <a:p>
            <a:pPr marL="0" indent="0">
              <a:buNone/>
            </a:pPr>
            <a:endParaRPr lang="en-US" dirty="0" smtClean="0"/>
          </a:p>
          <a:p>
            <a:r>
              <a:rPr lang="en-US" dirty="0" smtClean="0"/>
              <a:t>Annual Reports must still be submitted  annually - October 1</a:t>
            </a:r>
            <a:r>
              <a:rPr lang="en-US" baseline="30000" dirty="0" smtClean="0"/>
              <a:t>st</a:t>
            </a:r>
            <a:r>
              <a:rPr lang="en-US" dirty="0" smtClean="0"/>
              <a:t> </a:t>
            </a:r>
          </a:p>
          <a:p>
            <a:pPr marL="0" indent="0">
              <a:buNone/>
            </a:pPr>
            <a:endParaRPr lang="en-US" dirty="0" smtClean="0"/>
          </a:p>
          <a:p>
            <a:r>
              <a:rPr lang="en-US" dirty="0" smtClean="0"/>
              <a:t>The definition for “high-priority facilities”, “MS4 Regulated Service Area”, and “Pollutants of concern” were added as part of the definition section for 9VAC25-890.1  </a:t>
            </a:r>
          </a:p>
          <a:p>
            <a:endParaRPr lang="en-US" dirty="0" smtClean="0"/>
          </a:p>
          <a:p>
            <a:r>
              <a:rPr lang="en-US" dirty="0" smtClean="0"/>
              <a:t>Part </a:t>
            </a:r>
            <a:r>
              <a:rPr lang="en-US" dirty="0"/>
              <a:t>I.B – the definition of Maximum Extent Practicable (MEP) has been updated</a:t>
            </a:r>
          </a:p>
          <a:p>
            <a:endParaRPr lang="en-US" dirty="0" smtClean="0"/>
          </a:p>
        </p:txBody>
      </p:sp>
    </p:spTree>
    <p:extLst>
      <p:ext uri="{BB962C8B-B14F-4D97-AF65-F5344CB8AC3E}">
        <p14:creationId xmlns:p14="http://schemas.microsoft.com/office/powerpoint/2010/main" val="26066447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81000"/>
            <a:ext cx="8229600" cy="1295400"/>
          </a:xfrm>
        </p:spPr>
        <p:txBody>
          <a:bodyPr>
            <a:noAutofit/>
          </a:bodyPr>
          <a:lstStyle/>
          <a:p>
            <a:pPr algn="ctr"/>
            <a:r>
              <a:rPr lang="en-US" sz="3600" dirty="0" smtClean="0"/>
              <a:t>Part II.B – Local TMDL Special Condition, page 2</a:t>
            </a:r>
            <a:endParaRPr lang="en-US" sz="3600" dirty="0"/>
          </a:p>
        </p:txBody>
      </p:sp>
      <p:sp>
        <p:nvSpPr>
          <p:cNvPr id="2" name="Content Placeholder 1"/>
          <p:cNvSpPr>
            <a:spLocks noGrp="1"/>
          </p:cNvSpPr>
          <p:nvPr>
            <p:ph idx="1"/>
          </p:nvPr>
        </p:nvSpPr>
        <p:spPr>
          <a:xfrm>
            <a:off x="457200" y="1828800"/>
            <a:ext cx="8229600" cy="4724400"/>
          </a:xfrm>
        </p:spPr>
        <p:txBody>
          <a:bodyPr>
            <a:normAutofit fontScale="92500" lnSpcReduction="10000"/>
          </a:bodyPr>
          <a:lstStyle/>
          <a:p>
            <a:r>
              <a:rPr lang="en-US" sz="2200" dirty="0" smtClean="0"/>
              <a:t>Table 5, “Strategies for Bacteria Reduction </a:t>
            </a:r>
            <a:r>
              <a:rPr lang="en-US" sz="2200" dirty="0" err="1" smtClean="0"/>
              <a:t>Stormwater</a:t>
            </a:r>
            <a:r>
              <a:rPr lang="en-US" sz="2200" dirty="0" smtClean="0"/>
              <a:t> Control/Management Strategy” has been added to Part II.B.4, Bacteria TMDLs </a:t>
            </a:r>
          </a:p>
          <a:p>
            <a:r>
              <a:rPr lang="en-US" sz="2200" dirty="0" smtClean="0"/>
              <a:t>If the permittee is an approved VSMP authority, the permittee shall select and implement at least three of the strategies listed in Table 5.</a:t>
            </a:r>
          </a:p>
          <a:p>
            <a:r>
              <a:rPr lang="en-US" sz="2200" dirty="0" smtClean="0"/>
              <a:t>If the permittee is not an approved VSMP authority, the permittee must select at least one strategy listed in Table 5 to reduce the load of bacteria to the MS4 relevant to sources of bacteria applicable within the MS4 service area</a:t>
            </a:r>
          </a:p>
          <a:p>
            <a:r>
              <a:rPr lang="en-US" sz="2200" dirty="0" smtClean="0"/>
              <a:t>Part </a:t>
            </a:r>
            <a:r>
              <a:rPr lang="en-US" sz="2200" dirty="0"/>
              <a:t>II.B.5  is a new section to list requirements for local sediment, phosphorus and nitrogen TMDLs</a:t>
            </a:r>
          </a:p>
          <a:p>
            <a:r>
              <a:rPr lang="en-US" sz="2200" dirty="0" smtClean="0"/>
              <a:t>Part </a:t>
            </a:r>
            <a:r>
              <a:rPr lang="en-US" sz="2200" dirty="0"/>
              <a:t>II.B.6 is a also a new section to list any requirements for Polychlorinated biphenyl (PCB) TMDLs</a:t>
            </a:r>
          </a:p>
          <a:p>
            <a:endParaRPr lang="en-US" sz="2400" dirty="0"/>
          </a:p>
          <a:p>
            <a:endParaRPr lang="en-US" sz="2400" dirty="0" smtClean="0"/>
          </a:p>
          <a:p>
            <a:endParaRPr lang="en-US" sz="2400" dirty="0" smtClean="0"/>
          </a:p>
        </p:txBody>
      </p:sp>
    </p:spTree>
    <p:extLst>
      <p:ext uri="{BB962C8B-B14F-4D97-AF65-F5344CB8AC3E}">
        <p14:creationId xmlns:p14="http://schemas.microsoft.com/office/powerpoint/2010/main" val="31801631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8229600" cy="1263650"/>
          </a:xfrm>
        </p:spPr>
        <p:txBody>
          <a:bodyPr>
            <a:noAutofit/>
          </a:bodyPr>
          <a:lstStyle/>
          <a:p>
            <a:r>
              <a:rPr lang="en-US" sz="3600" dirty="0" smtClean="0"/>
              <a:t>Part III – Conditions Applicable</a:t>
            </a:r>
            <a:br>
              <a:rPr lang="en-US" sz="3600" dirty="0" smtClean="0"/>
            </a:br>
            <a:r>
              <a:rPr lang="en-US" sz="3600" dirty="0" smtClean="0"/>
              <a:t> to all State and VPDES Permits </a:t>
            </a:r>
            <a:endParaRPr lang="en-US" sz="3600" dirty="0"/>
          </a:p>
        </p:txBody>
      </p:sp>
      <p:sp>
        <p:nvSpPr>
          <p:cNvPr id="2" name="Content Placeholder 1"/>
          <p:cNvSpPr>
            <a:spLocks noGrp="1"/>
          </p:cNvSpPr>
          <p:nvPr>
            <p:ph idx="1"/>
          </p:nvPr>
        </p:nvSpPr>
        <p:spPr>
          <a:xfrm>
            <a:off x="228600" y="1752600"/>
            <a:ext cx="8763000" cy="4419600"/>
          </a:xfrm>
        </p:spPr>
        <p:txBody>
          <a:bodyPr>
            <a:normAutofit/>
          </a:bodyPr>
          <a:lstStyle/>
          <a:p>
            <a:r>
              <a:rPr lang="en-US" dirty="0" smtClean="0"/>
              <a:t>Discharge monitoring is not required for compliance purposes for this general permit.  If an operator chooses to monitor </a:t>
            </a:r>
            <a:r>
              <a:rPr lang="en-US" dirty="0" err="1" smtClean="0"/>
              <a:t>stormwater</a:t>
            </a:r>
            <a:r>
              <a:rPr lang="en-US" dirty="0" smtClean="0"/>
              <a:t> discharges for informational or screening purposes, the operator does not need to comply with the requirements of Parts III A, B, or C </a:t>
            </a:r>
          </a:p>
        </p:txBody>
      </p:sp>
    </p:spTree>
    <p:extLst>
      <p:ext uri="{BB962C8B-B14F-4D97-AF65-F5344CB8AC3E}">
        <p14:creationId xmlns:p14="http://schemas.microsoft.com/office/powerpoint/2010/main" val="16760263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6877810" cy="1676400"/>
          </a:xfrm>
        </p:spPr>
        <p:txBody>
          <a:bodyPr/>
          <a:lstStyle/>
          <a:p>
            <a:r>
              <a:rPr lang="en-US" dirty="0"/>
              <a:t>BMP Warehouse Tracking Tool</a:t>
            </a:r>
          </a:p>
        </p:txBody>
      </p:sp>
      <p:sp>
        <p:nvSpPr>
          <p:cNvPr id="3" name="Text Placeholder 2"/>
          <p:cNvSpPr>
            <a:spLocks noGrp="1"/>
          </p:cNvSpPr>
          <p:nvPr>
            <p:ph type="body" sz="half" idx="2"/>
          </p:nvPr>
        </p:nvSpPr>
        <p:spPr>
          <a:xfrm>
            <a:off x="429446" y="2133600"/>
            <a:ext cx="7494959" cy="6172200"/>
          </a:xfrm>
        </p:spPr>
        <p:txBody>
          <a:bodyPr>
            <a:normAutofit/>
          </a:bodyPr>
          <a:lstStyle/>
          <a:p>
            <a:pPr marL="342906" lvl="0" indent="-342906">
              <a:buClr>
                <a:srgbClr val="1E5155">
                  <a:lumMod val="40000"/>
                  <a:lumOff val="60000"/>
                </a:srgbClr>
              </a:buClr>
              <a:buFont typeface="Wingdings 3" charset="2"/>
              <a:buChar char=""/>
            </a:pPr>
            <a:r>
              <a:rPr lang="en-US" sz="2000" dirty="0" smtClean="0">
                <a:solidFill>
                  <a:prstClr val="white"/>
                </a:solidFill>
              </a:rPr>
              <a:t>The purpose of the BMP Warehouse is to upload BMP data for state and federal reporting purposes</a:t>
            </a:r>
          </a:p>
          <a:p>
            <a:pPr marL="342906" lvl="0" indent="-342906">
              <a:buClr>
                <a:srgbClr val="1E5155">
                  <a:lumMod val="40000"/>
                  <a:lumOff val="60000"/>
                </a:srgbClr>
              </a:buClr>
              <a:buFont typeface="Wingdings 3" charset="2"/>
              <a:buChar char=""/>
            </a:pPr>
            <a:r>
              <a:rPr lang="en-US" sz="2000" dirty="0" smtClean="0">
                <a:solidFill>
                  <a:prstClr val="white"/>
                </a:solidFill>
              </a:rPr>
              <a:t>Requirement is addressed in MCM 5, Part </a:t>
            </a:r>
            <a:r>
              <a:rPr lang="en-US" sz="2000" dirty="0">
                <a:solidFill>
                  <a:prstClr val="white"/>
                </a:solidFill>
              </a:rPr>
              <a:t>I.B.5.g </a:t>
            </a:r>
            <a:r>
              <a:rPr lang="en-US" sz="2000" dirty="0" smtClean="0">
                <a:solidFill>
                  <a:prstClr val="white"/>
                </a:solidFill>
              </a:rPr>
              <a:t> - Electronically </a:t>
            </a:r>
            <a:r>
              <a:rPr lang="en-US" sz="2000" dirty="0">
                <a:solidFill>
                  <a:prstClr val="white"/>
                </a:solidFill>
              </a:rPr>
              <a:t>report </a:t>
            </a:r>
            <a:r>
              <a:rPr lang="en-US" sz="2000" dirty="0" err="1">
                <a:solidFill>
                  <a:prstClr val="white"/>
                </a:solidFill>
              </a:rPr>
              <a:t>stormwater</a:t>
            </a:r>
            <a:r>
              <a:rPr lang="en-US" sz="2000" dirty="0">
                <a:solidFill>
                  <a:prstClr val="white"/>
                </a:solidFill>
              </a:rPr>
              <a:t> management facilities and BMPs implemented between July 1 and June 30 of each year using the DEQ BMP </a:t>
            </a:r>
            <a:r>
              <a:rPr lang="en-US" sz="2000" dirty="0" smtClean="0">
                <a:solidFill>
                  <a:prstClr val="white"/>
                </a:solidFill>
              </a:rPr>
              <a:t>Warehouse and also;</a:t>
            </a:r>
            <a:endParaRPr lang="en-US" sz="2000" dirty="0">
              <a:solidFill>
                <a:prstClr val="white"/>
              </a:solidFill>
            </a:endParaRPr>
          </a:p>
          <a:p>
            <a:pPr marL="342906" lvl="0" indent="-342906">
              <a:buClr>
                <a:srgbClr val="1E5155">
                  <a:lumMod val="40000"/>
                  <a:lumOff val="60000"/>
                </a:srgbClr>
              </a:buClr>
              <a:buFont typeface="Wingdings 3" charset="2"/>
              <a:buChar char=""/>
            </a:pPr>
            <a:r>
              <a:rPr lang="en-US" sz="2000" dirty="0" smtClean="0">
                <a:solidFill>
                  <a:prstClr val="white"/>
                </a:solidFill>
              </a:rPr>
              <a:t>MCM 5, Part </a:t>
            </a:r>
            <a:r>
              <a:rPr lang="en-US" sz="2000" dirty="0">
                <a:solidFill>
                  <a:prstClr val="white"/>
                </a:solidFill>
              </a:rPr>
              <a:t>I.B.5.i.(5</a:t>
            </a:r>
            <a:r>
              <a:rPr lang="en-US" sz="2000" dirty="0" smtClean="0">
                <a:solidFill>
                  <a:prstClr val="white"/>
                </a:solidFill>
              </a:rPr>
              <a:t>) – Annual Reporting requirements due October 1 include a confirmation statement that the permittee electronically reported BMPs using the BMP Warehouse including the date it was submitted </a:t>
            </a:r>
          </a:p>
          <a:p>
            <a:pPr marL="342906" lvl="0" indent="-342906">
              <a:buClr>
                <a:srgbClr val="1E5155">
                  <a:lumMod val="40000"/>
                  <a:lumOff val="60000"/>
                </a:srgbClr>
              </a:buClr>
              <a:buFont typeface="Wingdings 3" charset="2"/>
              <a:buChar char=""/>
            </a:pPr>
            <a:r>
              <a:rPr lang="en-US" sz="2000" dirty="0" smtClean="0">
                <a:solidFill>
                  <a:prstClr val="white"/>
                </a:solidFill>
              </a:rPr>
              <a:t>DEQ updated the BMP Warehouse in 2016 to include MS4 BMP reporting</a:t>
            </a:r>
          </a:p>
          <a:p>
            <a:pPr marL="800106" lvl="1" indent="-342906">
              <a:buClr>
                <a:srgbClr val="1E5155">
                  <a:lumMod val="40000"/>
                  <a:lumOff val="60000"/>
                </a:srgbClr>
              </a:buClr>
              <a:buFont typeface="Wingdings" panose="05000000000000000000" pitchFamily="2" charset="2"/>
              <a:buChar char="§"/>
            </a:pPr>
            <a:endParaRPr lang="en-US" sz="1400" dirty="0">
              <a:solidFill>
                <a:prstClr val="white"/>
              </a:solidFill>
            </a:endParaRPr>
          </a:p>
          <a:p>
            <a:pPr lvl="0">
              <a:buClr>
                <a:srgbClr val="1E5155">
                  <a:lumMod val="40000"/>
                  <a:lumOff val="60000"/>
                </a:srgbClr>
              </a:buClr>
            </a:pPr>
            <a:endParaRPr lang="en-US" sz="2000" dirty="0" smtClean="0">
              <a:solidFill>
                <a:prstClr val="white"/>
              </a:solidFill>
            </a:endParaRPr>
          </a:p>
          <a:p>
            <a:pPr marL="342906" lvl="0" indent="-342906">
              <a:buClr>
                <a:srgbClr val="1E5155">
                  <a:lumMod val="40000"/>
                  <a:lumOff val="60000"/>
                </a:srgbClr>
              </a:buClr>
              <a:buFont typeface="Wingdings 3" charset="2"/>
              <a:buChar char=""/>
            </a:pPr>
            <a:endParaRPr lang="en-US" sz="2000" dirty="0" smtClean="0">
              <a:solidFill>
                <a:prstClr val="white"/>
              </a:solidFill>
            </a:endParaRPr>
          </a:p>
          <a:p>
            <a:endParaRPr lang="en-US" dirty="0"/>
          </a:p>
        </p:txBody>
      </p:sp>
    </p:spTree>
    <p:extLst>
      <p:ext uri="{BB962C8B-B14F-4D97-AF65-F5344CB8AC3E}">
        <p14:creationId xmlns:p14="http://schemas.microsoft.com/office/powerpoint/2010/main" val="34768769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710" y="452718"/>
            <a:ext cx="7055380" cy="1299882"/>
          </a:xfrm>
        </p:spPr>
        <p:txBody>
          <a:bodyPr>
            <a:noAutofit/>
          </a:bodyPr>
          <a:lstStyle/>
          <a:p>
            <a:r>
              <a:rPr lang="en-US" sz="3600" dirty="0" smtClean="0"/>
              <a:t>Development of the </a:t>
            </a:r>
            <a:r>
              <a:rPr lang="en-US" sz="3600" dirty="0"/>
              <a:t>Warehouse (2014 Concept)</a:t>
            </a:r>
            <a:r>
              <a:rPr lang="en-US" sz="3600" dirty="0" smtClean="0"/>
              <a:t/>
            </a:r>
            <a:br>
              <a:rPr lang="en-US" sz="3600" dirty="0" smtClean="0"/>
            </a:br>
            <a:endParaRPr lang="en-US" sz="3600"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8156" y="1752600"/>
            <a:ext cx="7820007" cy="4525963"/>
          </a:xfrm>
        </p:spPr>
      </p:pic>
    </p:spTree>
    <p:extLst>
      <p:ext uri="{BB962C8B-B14F-4D97-AF65-F5344CB8AC3E}">
        <p14:creationId xmlns:p14="http://schemas.microsoft.com/office/powerpoint/2010/main" val="23066280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443" y="4419601"/>
            <a:ext cx="6620967" cy="533400"/>
          </a:xfrm>
        </p:spPr>
        <p:txBody>
          <a:bodyPr/>
          <a:lstStyle/>
          <a:p>
            <a:r>
              <a:rPr lang="en-US" dirty="0" smtClean="0"/>
              <a:t>BMP Warehouse Webpage</a:t>
            </a:r>
            <a:endParaRPr lang="en-US" dirty="0"/>
          </a:p>
        </p:txBody>
      </p:sp>
      <p:pic>
        <p:nvPicPr>
          <p:cNvPr id="8" name="Picture Placeholder 7"/>
          <p:cNvPicPr>
            <a:picLocks noGrp="1" noChangeAspect="1"/>
          </p:cNvPicPr>
          <p:nvPr>
            <p:ph type="pic" idx="1"/>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l="6161" r="6161"/>
          <a:stretch>
            <a:fillRect/>
          </a:stretch>
        </p:blipFill>
        <p:spPr>
          <a:xfrm>
            <a:off x="866442" y="685800"/>
            <a:ext cx="6620968" cy="3581400"/>
          </a:xfrm>
        </p:spPr>
      </p:pic>
      <p:sp>
        <p:nvSpPr>
          <p:cNvPr id="4" name="Text Placeholder 3"/>
          <p:cNvSpPr>
            <a:spLocks noGrp="1"/>
          </p:cNvSpPr>
          <p:nvPr>
            <p:ph type="body" sz="half" idx="2"/>
          </p:nvPr>
        </p:nvSpPr>
        <p:spPr>
          <a:xfrm>
            <a:off x="866443" y="4953002"/>
            <a:ext cx="6620966" cy="1447798"/>
          </a:xfrm>
        </p:spPr>
        <p:txBody>
          <a:bodyPr>
            <a:normAutofit/>
          </a:bodyPr>
          <a:lstStyle/>
          <a:p>
            <a:r>
              <a:rPr lang="en-US" dirty="0" smtClean="0"/>
              <a:t>Important facts to note on this page:</a:t>
            </a:r>
          </a:p>
          <a:p>
            <a:pPr marL="171450" indent="-171450">
              <a:buFont typeface="Arial" panose="020B0604020202020204" pitchFamily="34" charset="0"/>
              <a:buChar char="•"/>
            </a:pPr>
            <a:r>
              <a:rPr lang="en-US" dirty="0" smtClean="0"/>
              <a:t>This can be found at the following link:   </a:t>
            </a:r>
            <a:r>
              <a:rPr lang="en-US" u="sng" dirty="0">
                <a:hlinkClick r:id="rId5"/>
              </a:rPr>
              <a:t>https://apps.deq.virginia.gov/BMP/</a:t>
            </a:r>
            <a:endParaRPr lang="en-US" dirty="0"/>
          </a:p>
          <a:p>
            <a:pPr marL="171450" indent="-171450">
              <a:buFont typeface="Arial" panose="020B0604020202020204" pitchFamily="34" charset="0"/>
              <a:buChar char="•"/>
            </a:pPr>
            <a:r>
              <a:rPr lang="en-US" dirty="0" smtClean="0"/>
              <a:t>Requires application for an account, please note the arrow location above to sign up for an account.  This will allow you to download a template or spreadsheet to enter BMP information.  You will use this template each time. </a:t>
            </a:r>
            <a:endParaRPr lang="en-US" dirty="0"/>
          </a:p>
        </p:txBody>
      </p:sp>
      <p:sp>
        <p:nvSpPr>
          <p:cNvPr id="9" name="Right Arrow 8"/>
          <p:cNvSpPr/>
          <p:nvPr/>
        </p:nvSpPr>
        <p:spPr>
          <a:xfrm rot="10800000">
            <a:off x="2514600" y="2895600"/>
            <a:ext cx="978408" cy="228600"/>
          </a:xfrm>
          <a:prstGeom prst="rightArrow">
            <a:avLst>
              <a:gd name="adj1" fmla="val 50000"/>
              <a:gd name="adj2" fmla="val 51011"/>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368312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1" y="4326467"/>
            <a:ext cx="6954010" cy="550334"/>
          </a:xfrm>
        </p:spPr>
        <p:txBody>
          <a:bodyPr/>
          <a:lstStyle/>
          <a:p>
            <a:r>
              <a:rPr lang="en-US" dirty="0" smtClean="0"/>
              <a:t>BMP Warehouse Introduction Webpage</a:t>
            </a:r>
            <a:endParaRPr lang="en-US" dirty="0"/>
          </a:p>
        </p:txBody>
      </p:sp>
      <p:pic>
        <p:nvPicPr>
          <p:cNvPr id="8" name="Picture Placeholder 7"/>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609600" y="457200"/>
            <a:ext cx="5867400" cy="3869267"/>
          </a:xfrm>
        </p:spPr>
      </p:pic>
      <p:sp>
        <p:nvSpPr>
          <p:cNvPr id="4" name="Text Placeholder 3"/>
          <p:cNvSpPr>
            <a:spLocks noGrp="1"/>
          </p:cNvSpPr>
          <p:nvPr>
            <p:ph type="body" sz="half" idx="2"/>
          </p:nvPr>
        </p:nvSpPr>
        <p:spPr>
          <a:xfrm>
            <a:off x="533400" y="4876801"/>
            <a:ext cx="6954009" cy="1676399"/>
          </a:xfrm>
        </p:spPr>
        <p:txBody>
          <a:bodyPr>
            <a:normAutofit/>
          </a:bodyPr>
          <a:lstStyle/>
          <a:p>
            <a:r>
              <a:rPr lang="en-US" dirty="0" smtClean="0"/>
              <a:t>Important facts to note on this page:</a:t>
            </a:r>
          </a:p>
          <a:p>
            <a:pPr marL="171450" indent="-171450">
              <a:buFont typeface="Arial" panose="020B0604020202020204" pitchFamily="34" charset="0"/>
              <a:buChar char="•"/>
            </a:pPr>
            <a:r>
              <a:rPr lang="en-US" dirty="0" smtClean="0"/>
              <a:t>This page can be accessed after you have logged in with your Account ID and password.</a:t>
            </a:r>
          </a:p>
          <a:p>
            <a:pPr marL="171450" indent="-171450">
              <a:buFont typeface="Arial" panose="020B0604020202020204" pitchFamily="34" charset="0"/>
              <a:buChar char="•"/>
            </a:pPr>
            <a:r>
              <a:rPr lang="en-US" dirty="0"/>
              <a:t>The MS4 BMP data can be uploaded from item </a:t>
            </a:r>
            <a:r>
              <a:rPr lang="en-US" dirty="0" smtClean="0"/>
              <a:t>5 using the “General BMP Template” indicated in blue.  </a:t>
            </a:r>
            <a:r>
              <a:rPr lang="en-US" dirty="0"/>
              <a:t>Please see the arrow above. </a:t>
            </a:r>
            <a:r>
              <a:rPr lang="en-US" dirty="0" smtClean="0"/>
              <a:t> There are other templates for upload in the BMP Warehouse including 319(h) grant-funded projects and the Storm Water Construction General Permitting, but these do not apply to the MS4 program.</a:t>
            </a:r>
          </a:p>
        </p:txBody>
      </p:sp>
      <p:pic>
        <p:nvPicPr>
          <p:cNvPr id="10" name="Picture 9"/>
          <p:cNvPicPr>
            <a:picLocks noChangeAspect="1"/>
          </p:cNvPicPr>
          <p:nvPr/>
        </p:nvPicPr>
        <p:blipFill>
          <a:blip r:embed="rId4"/>
          <a:stretch>
            <a:fillRect/>
          </a:stretch>
        </p:blipFill>
        <p:spPr>
          <a:xfrm>
            <a:off x="3886200" y="3505200"/>
            <a:ext cx="999831" cy="304800"/>
          </a:xfrm>
          <a:prstGeom prst="rect">
            <a:avLst/>
          </a:prstGeom>
        </p:spPr>
      </p:pic>
    </p:spTree>
    <p:extLst>
      <p:ext uri="{BB962C8B-B14F-4D97-AF65-F5344CB8AC3E}">
        <p14:creationId xmlns:p14="http://schemas.microsoft.com/office/powerpoint/2010/main" val="5750400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81000"/>
            <a:ext cx="8229600" cy="1295400"/>
          </a:xfrm>
        </p:spPr>
        <p:txBody>
          <a:bodyPr>
            <a:noAutofit/>
          </a:bodyPr>
          <a:lstStyle/>
          <a:p>
            <a:r>
              <a:rPr lang="en-US" sz="3600" dirty="0" smtClean="0"/>
              <a:t>BMP Warehouse</a:t>
            </a:r>
            <a:endParaRPr lang="en-US" sz="3600" dirty="0"/>
          </a:p>
        </p:txBody>
      </p:sp>
      <p:sp>
        <p:nvSpPr>
          <p:cNvPr id="2" name="Content Placeholder 1"/>
          <p:cNvSpPr>
            <a:spLocks noGrp="1"/>
          </p:cNvSpPr>
          <p:nvPr>
            <p:ph idx="1"/>
          </p:nvPr>
        </p:nvSpPr>
        <p:spPr>
          <a:xfrm>
            <a:off x="457200" y="1371600"/>
            <a:ext cx="8229600" cy="5181600"/>
          </a:xfrm>
        </p:spPr>
        <p:txBody>
          <a:bodyPr>
            <a:normAutofit lnSpcReduction="10000"/>
          </a:bodyPr>
          <a:lstStyle/>
          <a:p>
            <a:pPr marL="0" indent="0">
              <a:buNone/>
            </a:pPr>
            <a:r>
              <a:rPr lang="en-US" sz="2200" dirty="0" smtClean="0"/>
              <a:t>When do I need to Upload BMP data?  </a:t>
            </a:r>
          </a:p>
          <a:p>
            <a:r>
              <a:rPr lang="en-US" sz="2200" dirty="0" smtClean="0"/>
              <a:t>New BMPs to treat existing developed lands (retrofits)</a:t>
            </a:r>
          </a:p>
          <a:p>
            <a:r>
              <a:rPr lang="en-US" sz="2200" dirty="0" smtClean="0"/>
              <a:t>Existing BMPs retrofitted to increase treatment ability</a:t>
            </a:r>
          </a:p>
          <a:p>
            <a:r>
              <a:rPr lang="en-US" sz="2200" dirty="0" smtClean="0"/>
              <a:t>BMPs to treat </a:t>
            </a:r>
            <a:r>
              <a:rPr lang="en-US" sz="2200" dirty="0" err="1" smtClean="0"/>
              <a:t>stormwater</a:t>
            </a:r>
            <a:r>
              <a:rPr lang="en-US" sz="2200" dirty="0" smtClean="0"/>
              <a:t> even though land disturbance activity is below Construction </a:t>
            </a:r>
            <a:r>
              <a:rPr lang="en-US" sz="2200" dirty="0" err="1" smtClean="0"/>
              <a:t>Stormwater</a:t>
            </a:r>
            <a:r>
              <a:rPr lang="en-US" sz="2200" dirty="0" smtClean="0"/>
              <a:t> General Permit thresholds</a:t>
            </a:r>
          </a:p>
          <a:p>
            <a:r>
              <a:rPr lang="en-US" sz="2200" dirty="0" smtClean="0"/>
              <a:t>BMPs located outside of the MS4 service area may be reported on the same template as BMPs located inside the MS4 service area</a:t>
            </a:r>
          </a:p>
          <a:p>
            <a:r>
              <a:rPr lang="en-US" sz="2200" dirty="0" smtClean="0"/>
              <a:t>BMPs that were installed to meet Virginia </a:t>
            </a:r>
            <a:r>
              <a:rPr lang="en-US" sz="2200" dirty="0" err="1" smtClean="0"/>
              <a:t>Stormwater</a:t>
            </a:r>
            <a:r>
              <a:rPr lang="en-US" sz="2200" dirty="0" smtClean="0"/>
              <a:t> regulations prior to July 1, 2014 and not reported under the </a:t>
            </a:r>
            <a:r>
              <a:rPr lang="en-US" sz="2200" dirty="0" err="1" smtClean="0"/>
              <a:t>Stormwater</a:t>
            </a:r>
            <a:r>
              <a:rPr lang="en-US" sz="2200" dirty="0" smtClean="0"/>
              <a:t> Construction General Permit</a:t>
            </a:r>
          </a:p>
          <a:p>
            <a:r>
              <a:rPr lang="en-US" sz="2200" dirty="0" smtClean="0"/>
              <a:t>BMPs for which an inspection occurred during the reporting period</a:t>
            </a:r>
          </a:p>
          <a:p>
            <a:endParaRPr lang="en-US" sz="2400" dirty="0" smtClean="0"/>
          </a:p>
          <a:p>
            <a:endParaRPr lang="en-US" sz="2400" dirty="0" smtClean="0"/>
          </a:p>
        </p:txBody>
      </p:sp>
    </p:spTree>
    <p:extLst>
      <p:ext uri="{BB962C8B-B14F-4D97-AF65-F5344CB8AC3E}">
        <p14:creationId xmlns:p14="http://schemas.microsoft.com/office/powerpoint/2010/main" val="40541227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055" y="3666392"/>
            <a:ext cx="7030211" cy="515814"/>
          </a:xfrm>
        </p:spPr>
        <p:txBody>
          <a:bodyPr>
            <a:normAutofit/>
          </a:bodyPr>
          <a:lstStyle/>
          <a:p>
            <a:r>
              <a:rPr lang="en-US" dirty="0" smtClean="0"/>
              <a:t>BMP Warehouse Template</a:t>
            </a:r>
            <a:endParaRPr lang="en-US" dirty="0"/>
          </a:p>
        </p:txBody>
      </p:sp>
      <p:pic>
        <p:nvPicPr>
          <p:cNvPr id="8" name="Picture Placeholder 7"/>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510105" y="385394"/>
            <a:ext cx="7086600" cy="3200401"/>
          </a:xfrm>
        </p:spPr>
      </p:pic>
      <p:sp>
        <p:nvSpPr>
          <p:cNvPr id="4" name="Text Placeholder 3"/>
          <p:cNvSpPr>
            <a:spLocks noGrp="1"/>
          </p:cNvSpPr>
          <p:nvPr>
            <p:ph type="body" sz="half" idx="2"/>
          </p:nvPr>
        </p:nvSpPr>
        <p:spPr>
          <a:xfrm>
            <a:off x="448055" y="4343400"/>
            <a:ext cx="7591703" cy="2057400"/>
          </a:xfrm>
        </p:spPr>
        <p:txBody>
          <a:bodyPr>
            <a:normAutofit/>
          </a:bodyPr>
          <a:lstStyle/>
          <a:p>
            <a:r>
              <a:rPr lang="en-US" dirty="0" smtClean="0"/>
              <a:t>This is a portion of the MS4 BMP Warehouse template:</a:t>
            </a:r>
          </a:p>
          <a:p>
            <a:pPr marL="171450" indent="-171450">
              <a:buFont typeface="Arial" panose="020B0604020202020204" pitchFamily="34" charset="0"/>
              <a:buChar char="•"/>
            </a:pPr>
            <a:r>
              <a:rPr lang="en-US" dirty="0" smtClean="0"/>
              <a:t>Information will be entered into this spreadsheet and uploaded to the warehouse for the BMPs at your facility.</a:t>
            </a:r>
          </a:p>
          <a:p>
            <a:pPr marL="171450" indent="-171450">
              <a:buFont typeface="Arial" panose="020B0604020202020204" pitchFamily="34" charset="0"/>
              <a:buChar char="•"/>
            </a:pPr>
            <a:r>
              <a:rPr lang="en-US" dirty="0" smtClean="0"/>
              <a:t>There is an instructions tab and tabs to provide additional help located at the bottom.  Please see the yellow arrow above.</a:t>
            </a:r>
          </a:p>
          <a:p>
            <a:pPr marL="171450" indent="-171450">
              <a:buFont typeface="Arial" panose="020B0604020202020204" pitchFamily="34" charset="0"/>
              <a:buChar char="•"/>
            </a:pPr>
            <a:r>
              <a:rPr lang="en-US" dirty="0" smtClean="0"/>
              <a:t>Information including BMP name, date installed and other information will need to be entered on the spreadsheet.  This spreadsheet is in the process of being updated so the new version of the spreadsheet will likely be available sometime this summer.</a:t>
            </a:r>
            <a:endParaRPr lang="en-US" dirty="0"/>
          </a:p>
        </p:txBody>
      </p:sp>
      <p:sp>
        <p:nvSpPr>
          <p:cNvPr id="9" name="Right Arrow 8"/>
          <p:cNvSpPr/>
          <p:nvPr/>
        </p:nvSpPr>
        <p:spPr>
          <a:xfrm rot="10800000">
            <a:off x="4114800" y="3276601"/>
            <a:ext cx="978408" cy="228600"/>
          </a:xfrm>
          <a:prstGeom prst="rightArrow">
            <a:avLst>
              <a:gd name="adj1" fmla="val 50000"/>
              <a:gd name="adj2" fmla="val 51011"/>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3673032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710" y="452718"/>
            <a:ext cx="7055380" cy="842682"/>
          </a:xfrm>
        </p:spPr>
        <p:txBody>
          <a:bodyPr/>
          <a:lstStyle/>
          <a:p>
            <a:r>
              <a:rPr lang="en-US" sz="3200" dirty="0" smtClean="0"/>
              <a:t>BMP Warehouse Who and What</a:t>
            </a:r>
            <a:endParaRPr lang="en-US" sz="3200" dirty="0"/>
          </a:p>
        </p:txBody>
      </p:sp>
      <p:sp>
        <p:nvSpPr>
          <p:cNvPr id="3" name="Content Placeholder 2"/>
          <p:cNvSpPr>
            <a:spLocks noGrp="1"/>
          </p:cNvSpPr>
          <p:nvPr>
            <p:ph idx="1"/>
          </p:nvPr>
        </p:nvSpPr>
        <p:spPr>
          <a:xfrm>
            <a:off x="484710" y="1371600"/>
            <a:ext cx="7668690" cy="5105399"/>
          </a:xfrm>
        </p:spPr>
        <p:txBody>
          <a:bodyPr>
            <a:normAutofit fontScale="85000" lnSpcReduction="10000"/>
          </a:bodyPr>
          <a:lstStyle/>
          <a:p>
            <a:r>
              <a:rPr lang="en-US" dirty="0" smtClean="0"/>
              <a:t>Who can view/upload data</a:t>
            </a:r>
          </a:p>
          <a:p>
            <a:pPr lvl="1"/>
            <a:r>
              <a:rPr lang="en-US" dirty="0" smtClean="0"/>
              <a:t>Registered persons (email associated with a listed organization) can upload, search, and edit that organizations data</a:t>
            </a:r>
          </a:p>
          <a:p>
            <a:pPr lvl="1"/>
            <a:r>
              <a:rPr lang="en-US" dirty="0" smtClean="0"/>
              <a:t>Contractors with confirmed organization approval</a:t>
            </a:r>
          </a:p>
          <a:p>
            <a:pPr lvl="1"/>
            <a:r>
              <a:rPr lang="en-US" dirty="0" smtClean="0"/>
              <a:t>DEQ can add new organizations at anytime</a:t>
            </a:r>
            <a:endParaRPr lang="en-US" dirty="0"/>
          </a:p>
          <a:p>
            <a:r>
              <a:rPr lang="en-US" dirty="0" smtClean="0"/>
              <a:t>Who gets “credit”</a:t>
            </a:r>
          </a:p>
          <a:p>
            <a:pPr lvl="1"/>
            <a:r>
              <a:rPr lang="en-US" dirty="0" smtClean="0"/>
              <a:t>Location information uploaded is retained and reported as provided</a:t>
            </a:r>
          </a:p>
          <a:p>
            <a:pPr lvl="1"/>
            <a:r>
              <a:rPr lang="en-US" dirty="0" smtClean="0"/>
              <a:t>BMP distribution at finest CBP model segment scale (land river segment) </a:t>
            </a:r>
          </a:p>
          <a:p>
            <a:pPr lvl="1"/>
            <a:r>
              <a:rPr lang="en-US" dirty="0" smtClean="0"/>
              <a:t>“Submitted” verses “Credited” and Verification</a:t>
            </a:r>
            <a:endParaRPr lang="en-US" dirty="0"/>
          </a:p>
          <a:p>
            <a:r>
              <a:rPr lang="en-US" dirty="0" smtClean="0"/>
              <a:t>What can be uploaded</a:t>
            </a:r>
          </a:p>
          <a:p>
            <a:pPr lvl="1"/>
            <a:r>
              <a:rPr lang="en-US" dirty="0"/>
              <a:t>BMPs listed in the General Upload Template in a dropdown menu under “BMP Name” and also </a:t>
            </a:r>
            <a:r>
              <a:rPr lang="en-US" dirty="0" smtClean="0"/>
              <a:t>on the </a:t>
            </a:r>
            <a:r>
              <a:rPr lang="en-US" dirty="0"/>
              <a:t>“BMP Names” tab</a:t>
            </a:r>
          </a:p>
          <a:p>
            <a:pPr lvl="1"/>
            <a:r>
              <a:rPr lang="en-US" dirty="0" smtClean="0"/>
              <a:t>BMP template as downloaded – any alteration of format/structure = rejection</a:t>
            </a:r>
          </a:p>
          <a:p>
            <a:r>
              <a:rPr lang="en-US" dirty="0" smtClean="0"/>
              <a:t>What currently cannot be uploaded</a:t>
            </a:r>
          </a:p>
          <a:p>
            <a:pPr lvl="1"/>
            <a:r>
              <a:rPr lang="en-US" dirty="0"/>
              <a:t>BMPs </a:t>
            </a:r>
            <a:r>
              <a:rPr lang="en-US" dirty="0" smtClean="0"/>
              <a:t>not listed </a:t>
            </a:r>
            <a:r>
              <a:rPr lang="en-US" dirty="0"/>
              <a:t>in the General Upload </a:t>
            </a:r>
            <a:r>
              <a:rPr lang="en-US" dirty="0" smtClean="0"/>
              <a:t>Template</a:t>
            </a:r>
            <a:endParaRPr lang="en-US" dirty="0"/>
          </a:p>
        </p:txBody>
      </p:sp>
    </p:spTree>
    <p:extLst>
      <p:ext uri="{BB962C8B-B14F-4D97-AF65-F5344CB8AC3E}">
        <p14:creationId xmlns:p14="http://schemas.microsoft.com/office/powerpoint/2010/main" val="9620834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Questions</a:t>
            </a:r>
            <a:endParaRPr lang="en-US" dirty="0"/>
          </a:p>
        </p:txBody>
      </p:sp>
      <p:sp>
        <p:nvSpPr>
          <p:cNvPr id="3" name="Content Placeholder 2"/>
          <p:cNvSpPr>
            <a:spLocks noGrp="1"/>
          </p:cNvSpPr>
          <p:nvPr>
            <p:ph idx="1"/>
          </p:nvPr>
        </p:nvSpPr>
        <p:spPr>
          <a:xfrm>
            <a:off x="484710" y="1676401"/>
            <a:ext cx="7440090" cy="4572006"/>
          </a:xfrm>
        </p:spPr>
        <p:txBody>
          <a:bodyPr>
            <a:normAutofit lnSpcReduction="10000"/>
          </a:bodyPr>
          <a:lstStyle/>
          <a:p>
            <a:r>
              <a:rPr lang="en-US" dirty="0"/>
              <a:t>Are programmatic BMPs reported in the warehouse</a:t>
            </a:r>
            <a:r>
              <a:rPr lang="en-US" dirty="0" smtClean="0"/>
              <a:t>? </a:t>
            </a:r>
            <a:r>
              <a:rPr lang="en-US" dirty="0" smtClean="0">
                <a:solidFill>
                  <a:srgbClr val="FFFF00"/>
                </a:solidFill>
              </a:rPr>
              <a:t>Not currently but could explore adding this functionality.</a:t>
            </a:r>
          </a:p>
          <a:p>
            <a:r>
              <a:rPr lang="en-US" dirty="0" smtClean="0"/>
              <a:t>How </a:t>
            </a:r>
            <a:r>
              <a:rPr lang="en-US" dirty="0"/>
              <a:t>do BMPs on unregulated urban lands get reported? </a:t>
            </a:r>
            <a:r>
              <a:rPr lang="en-US" dirty="0" smtClean="0">
                <a:solidFill>
                  <a:srgbClr val="FFFF00"/>
                </a:solidFill>
              </a:rPr>
              <a:t>Select Other Reporting (Non-319(h)/WQIF NPS) instead of MS4-Required Reporting on upload screen’s reason for reporting dropdown list. Conditionally required fields based on that selection</a:t>
            </a:r>
            <a:r>
              <a:rPr lang="en-US" dirty="0" smtClean="0">
                <a:solidFill>
                  <a:srgbClr val="FF0000"/>
                </a:solidFill>
              </a:rPr>
              <a:t>.</a:t>
            </a:r>
          </a:p>
          <a:p>
            <a:r>
              <a:rPr lang="en-US" dirty="0"/>
              <a:t>Has DEQ considered adding an option from the home screen to view all data, sortable by county (or other geographic boundaries such as University MS4s or Federal facilities) and/or reporting organization</a:t>
            </a:r>
            <a:r>
              <a:rPr lang="en-US" dirty="0">
                <a:solidFill>
                  <a:srgbClr val="FFFF00"/>
                </a:solidFill>
              </a:rPr>
              <a:t>? Application is a data collection and reporting tool. DEQ is exploring the options for a publically available searchable database. Likely a different application that accesses the import and export databases.</a:t>
            </a:r>
          </a:p>
          <a:p>
            <a:pPr marL="0" indent="0">
              <a:buNone/>
            </a:pPr>
            <a:endParaRPr lang="en-US" dirty="0"/>
          </a:p>
          <a:p>
            <a:endParaRPr lang="en-US" dirty="0" smtClean="0"/>
          </a:p>
        </p:txBody>
      </p:sp>
    </p:spTree>
    <p:extLst>
      <p:ext uri="{BB962C8B-B14F-4D97-AF65-F5344CB8AC3E}">
        <p14:creationId xmlns:p14="http://schemas.microsoft.com/office/powerpoint/2010/main" val="1217838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381000"/>
            <a:ext cx="7055380" cy="882658"/>
          </a:xfrm>
        </p:spPr>
        <p:txBody>
          <a:bodyPr/>
          <a:lstStyle/>
          <a:p>
            <a:pPr algn="l"/>
            <a:r>
              <a:rPr lang="en-US" sz="3600" dirty="0" smtClean="0"/>
              <a:t>Part I.C The MS4 Program Plan</a:t>
            </a:r>
            <a:endParaRPr lang="en-US" sz="3600" dirty="0"/>
          </a:p>
        </p:txBody>
      </p:sp>
      <p:sp>
        <p:nvSpPr>
          <p:cNvPr id="2" name="Content Placeholder 1"/>
          <p:cNvSpPr>
            <a:spLocks noGrp="1"/>
          </p:cNvSpPr>
          <p:nvPr>
            <p:ph idx="1"/>
          </p:nvPr>
        </p:nvSpPr>
        <p:spPr>
          <a:xfrm>
            <a:off x="228600" y="1371601"/>
            <a:ext cx="8458200" cy="4876806"/>
          </a:xfrm>
        </p:spPr>
        <p:txBody>
          <a:bodyPr>
            <a:normAutofit/>
          </a:bodyPr>
          <a:lstStyle/>
          <a:p>
            <a:endParaRPr lang="en-US" dirty="0" smtClean="0"/>
          </a:p>
          <a:p>
            <a:r>
              <a:rPr lang="en-US" dirty="0" smtClean="0"/>
              <a:t>For existing permittees, the MS4 program plan must be updated no later than six months after the effective date of this permit, by  5/1/2019 </a:t>
            </a:r>
          </a:p>
          <a:p>
            <a:r>
              <a:rPr lang="en-US" dirty="0" smtClean="0"/>
              <a:t>For </a:t>
            </a:r>
            <a:r>
              <a:rPr lang="en-US" dirty="0"/>
              <a:t>a permittee receiving initial coverage under this permit, no later than six months following the date of permit coverage, </a:t>
            </a:r>
            <a:r>
              <a:rPr lang="en-US" dirty="0" smtClean="0"/>
              <a:t>submit </a:t>
            </a:r>
            <a:r>
              <a:rPr lang="en-US" dirty="0"/>
              <a:t>a schedule for the development of each component of the MS4 program </a:t>
            </a:r>
            <a:r>
              <a:rPr lang="en-US" dirty="0" smtClean="0"/>
              <a:t>plan. </a:t>
            </a:r>
            <a:endParaRPr lang="en-US" dirty="0"/>
          </a:p>
          <a:p>
            <a:r>
              <a:rPr lang="en-US" dirty="0"/>
              <a:t>T</a:t>
            </a:r>
            <a:r>
              <a:rPr lang="en-US" dirty="0" smtClean="0"/>
              <a:t>he </a:t>
            </a:r>
            <a:r>
              <a:rPr lang="en-US" dirty="0"/>
              <a:t>MS4 program plan is no longer submitted for review, but must be posted on a webpage or be provided at a location where it can be reviewed within 30 days of updating the MS4 program plan</a:t>
            </a:r>
          </a:p>
          <a:p>
            <a:r>
              <a:rPr lang="en-US" dirty="0" smtClean="0"/>
              <a:t>The permittee shall summarize revisions to the MS4 program plan as part of the annual report in Part I.D.2</a:t>
            </a:r>
          </a:p>
        </p:txBody>
      </p:sp>
      <p:sp>
        <p:nvSpPr>
          <p:cNvPr id="4" name="Slide Number Placeholder 3"/>
          <p:cNvSpPr>
            <a:spLocks noGrp="1"/>
          </p:cNvSpPr>
          <p:nvPr>
            <p:ph type="sldNum" sz="quarter" idx="12"/>
          </p:nvPr>
        </p:nvSpPr>
        <p:spPr>
          <a:xfrm>
            <a:off x="7010400" y="6356350"/>
            <a:ext cx="2133600" cy="365125"/>
          </a:xfrm>
        </p:spPr>
        <p:txBody>
          <a:bodyPr/>
          <a:lstStyle/>
          <a:p>
            <a:fld id="{E258C418-D23E-419F-BBA2-8F0B98EEA8BE}" type="slidenum">
              <a:rPr lang="en-US" smtClean="0"/>
              <a:pPr/>
              <a:t>4</a:t>
            </a:fld>
            <a:endParaRPr lang="en-US"/>
          </a:p>
        </p:txBody>
      </p:sp>
    </p:spTree>
    <p:extLst>
      <p:ext uri="{BB962C8B-B14F-4D97-AF65-F5344CB8AC3E}">
        <p14:creationId xmlns:p14="http://schemas.microsoft.com/office/powerpoint/2010/main" val="5073617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Planned Upgrades</a:t>
            </a:r>
            <a:endParaRPr lang="en-US" dirty="0"/>
          </a:p>
        </p:txBody>
      </p:sp>
      <p:sp>
        <p:nvSpPr>
          <p:cNvPr id="3" name="Content Placeholder 2"/>
          <p:cNvSpPr>
            <a:spLocks noGrp="1"/>
          </p:cNvSpPr>
          <p:nvPr>
            <p:ph idx="1"/>
          </p:nvPr>
        </p:nvSpPr>
        <p:spPr>
          <a:xfrm>
            <a:off x="484710" y="2052925"/>
            <a:ext cx="8506890" cy="4881275"/>
          </a:xfrm>
        </p:spPr>
        <p:txBody>
          <a:bodyPr/>
          <a:lstStyle/>
          <a:p>
            <a:r>
              <a:rPr lang="en-US" dirty="0" smtClean="0"/>
              <a:t>Have system generate an email to reporting contact indicating which records need inspection to continue lifespan in CBP model</a:t>
            </a:r>
          </a:p>
          <a:p>
            <a:r>
              <a:rPr lang="en-US" dirty="0" smtClean="0"/>
              <a:t>Remove BMP names unique to phase 5 model </a:t>
            </a:r>
          </a:p>
          <a:p>
            <a:r>
              <a:rPr lang="en-US" dirty="0" smtClean="0"/>
              <a:t>Expand list of multi measure BMPs </a:t>
            </a:r>
          </a:p>
          <a:p>
            <a:r>
              <a:rPr lang="en-US" dirty="0" smtClean="0"/>
              <a:t>Transform applicable Grants data for NEIEN</a:t>
            </a:r>
          </a:p>
          <a:p>
            <a:r>
              <a:rPr lang="en-US" dirty="0" smtClean="0"/>
              <a:t>Improved geographic validation</a:t>
            </a:r>
          </a:p>
        </p:txBody>
      </p:sp>
    </p:spTree>
    <p:extLst>
      <p:ext uri="{BB962C8B-B14F-4D97-AF65-F5344CB8AC3E}">
        <p14:creationId xmlns:p14="http://schemas.microsoft.com/office/powerpoint/2010/main" val="4420054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84584" y="1196789"/>
            <a:ext cx="7053542" cy="1082862"/>
          </a:xfrm>
        </p:spPr>
        <p:txBody>
          <a:bodyPr/>
          <a:lstStyle/>
          <a:p>
            <a:pPr algn="ctr"/>
            <a:r>
              <a:rPr lang="en-US" dirty="0" smtClean="0"/>
              <a:t>MS4 Program Plans-Plan Contents/DEQ Expectations</a:t>
            </a:r>
            <a:endParaRPr lang="en-US" dirty="0"/>
          </a:p>
        </p:txBody>
      </p:sp>
      <p:sp>
        <p:nvSpPr>
          <p:cNvPr id="2" name="Content Placeholder 1"/>
          <p:cNvSpPr>
            <a:spLocks noGrp="1"/>
          </p:cNvSpPr>
          <p:nvPr>
            <p:ph idx="1"/>
          </p:nvPr>
        </p:nvSpPr>
        <p:spPr>
          <a:xfrm>
            <a:off x="1219200" y="5410200"/>
            <a:ext cx="6711654" cy="4195481"/>
          </a:xfrm>
        </p:spPr>
        <p:txBody>
          <a:bodyPr/>
          <a:lstStyle/>
          <a:p>
            <a:pPr marL="0" indent="0" algn="ctr">
              <a:buNone/>
            </a:pPr>
            <a:endParaRPr lang="en-US" dirty="0" smtClean="0"/>
          </a:p>
          <a:p>
            <a:pPr marL="0" indent="0" algn="ctr">
              <a:buNone/>
            </a:pPr>
            <a:r>
              <a:rPr lang="en-US" dirty="0" smtClean="0"/>
              <a:t>This is NOT what your Program Plan should look like!!</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6501" y="3409949"/>
            <a:ext cx="3873500" cy="2133600"/>
          </a:xfrm>
          <a:prstGeom prst="rect">
            <a:avLst/>
          </a:prstGeom>
        </p:spPr>
      </p:pic>
    </p:spTree>
    <p:extLst>
      <p:ext uri="{BB962C8B-B14F-4D97-AF65-F5344CB8AC3E}">
        <p14:creationId xmlns:p14="http://schemas.microsoft.com/office/powerpoint/2010/main" val="9435678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3600" dirty="0" smtClean="0"/>
              <a:t>MS4 General Permit (MS4 GP)</a:t>
            </a:r>
            <a:br>
              <a:rPr lang="en-US" sz="3600" dirty="0" smtClean="0"/>
            </a:br>
            <a:r>
              <a:rPr lang="en-US" sz="3600" dirty="0" smtClean="0"/>
              <a:t>Quick Review of Main Sections</a:t>
            </a:r>
            <a:endParaRPr lang="en-US" sz="3600" dirty="0"/>
          </a:p>
        </p:txBody>
      </p:sp>
      <p:sp>
        <p:nvSpPr>
          <p:cNvPr id="5" name="Content Placeholder 4"/>
          <p:cNvSpPr>
            <a:spLocks noGrp="1"/>
          </p:cNvSpPr>
          <p:nvPr>
            <p:ph idx="1"/>
          </p:nvPr>
        </p:nvSpPr>
        <p:spPr>
          <a:xfrm>
            <a:off x="827700" y="2052925"/>
            <a:ext cx="7782900" cy="4347875"/>
          </a:xfrm>
        </p:spPr>
        <p:txBody>
          <a:bodyPr/>
          <a:lstStyle/>
          <a:p>
            <a:r>
              <a:rPr lang="en-US" sz="2800" dirty="0" smtClean="0"/>
              <a:t>MS4 GP has </a:t>
            </a:r>
            <a:r>
              <a:rPr lang="en-US" sz="2800" b="1" dirty="0" smtClean="0"/>
              <a:t>3 principle parts</a:t>
            </a:r>
            <a:r>
              <a:rPr lang="en-US" sz="2800" dirty="0" smtClean="0"/>
              <a:t>:</a:t>
            </a:r>
          </a:p>
          <a:p>
            <a:pPr lvl="1"/>
            <a:r>
              <a:rPr lang="en-US" sz="2400" b="1" dirty="0" smtClean="0"/>
              <a:t>Part I</a:t>
            </a:r>
            <a:r>
              <a:rPr lang="en-US" sz="2400" dirty="0" smtClean="0"/>
              <a:t>-Discharge Authorization and Special Conditions (the “meat” of the permit)</a:t>
            </a:r>
          </a:p>
          <a:p>
            <a:pPr lvl="1"/>
            <a:r>
              <a:rPr lang="en-US" sz="2400" b="1" dirty="0" smtClean="0"/>
              <a:t>Part II</a:t>
            </a:r>
            <a:r>
              <a:rPr lang="en-US" sz="2400" dirty="0" smtClean="0"/>
              <a:t>-TMDL Special Conditions (Chesapeake Bay TMDL and Local TMDL requirements)</a:t>
            </a:r>
          </a:p>
          <a:p>
            <a:pPr lvl="1"/>
            <a:r>
              <a:rPr lang="en-US" sz="2400" b="1" dirty="0" smtClean="0"/>
              <a:t>Part III</a:t>
            </a:r>
            <a:r>
              <a:rPr lang="en-US" sz="2400" dirty="0" smtClean="0"/>
              <a:t>-Conditions Applicable to All State and VPDES Permits (standard “boilerplate” language)</a:t>
            </a:r>
          </a:p>
          <a:p>
            <a:pPr marL="0" indent="0">
              <a:buNone/>
            </a:pPr>
            <a:r>
              <a:rPr lang="en-US" dirty="0" smtClean="0"/>
              <a:t> </a:t>
            </a:r>
            <a:endParaRPr lang="en-US" dirty="0"/>
          </a:p>
        </p:txBody>
      </p:sp>
    </p:spTree>
    <p:extLst>
      <p:ext uri="{BB962C8B-B14F-4D97-AF65-F5344CB8AC3E}">
        <p14:creationId xmlns:p14="http://schemas.microsoft.com/office/powerpoint/2010/main" val="30904531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204" y="228600"/>
            <a:ext cx="7053542" cy="1108262"/>
          </a:xfrm>
        </p:spPr>
        <p:txBody>
          <a:bodyPr/>
          <a:lstStyle/>
          <a:p>
            <a:pPr algn="ctr"/>
            <a:r>
              <a:rPr lang="en-US" dirty="0" smtClean="0"/>
              <a:t>MS4 GP</a:t>
            </a:r>
            <a:br>
              <a:rPr lang="en-US" dirty="0" smtClean="0"/>
            </a:br>
            <a:r>
              <a:rPr lang="en-US" dirty="0" smtClean="0"/>
              <a:t>Part I Overview</a:t>
            </a:r>
            <a:endParaRPr lang="en-US" dirty="0"/>
          </a:p>
        </p:txBody>
      </p:sp>
      <p:sp>
        <p:nvSpPr>
          <p:cNvPr id="3" name="Content Placeholder 2"/>
          <p:cNvSpPr>
            <a:spLocks noGrp="1"/>
          </p:cNvSpPr>
          <p:nvPr>
            <p:ph idx="1"/>
          </p:nvPr>
        </p:nvSpPr>
        <p:spPr>
          <a:xfrm>
            <a:off x="827484" y="1905000"/>
            <a:ext cx="7783116" cy="3638550"/>
          </a:xfrm>
        </p:spPr>
        <p:txBody>
          <a:bodyPr>
            <a:normAutofit/>
          </a:bodyPr>
          <a:lstStyle/>
          <a:p>
            <a:r>
              <a:rPr lang="en-US" sz="2800" dirty="0" smtClean="0"/>
              <a:t>Part I is the “meat” of the permit, and describes requirements for:</a:t>
            </a:r>
          </a:p>
          <a:p>
            <a:pPr lvl="1"/>
            <a:r>
              <a:rPr lang="en-US" sz="2400" dirty="0"/>
              <a:t>The </a:t>
            </a:r>
            <a:r>
              <a:rPr lang="en-US" sz="2400" b="1" u="sng" dirty="0"/>
              <a:t>MS4 Program Plan </a:t>
            </a:r>
            <a:r>
              <a:rPr lang="en-US" sz="2400" dirty="0"/>
              <a:t>(Sections B and C);</a:t>
            </a:r>
          </a:p>
          <a:p>
            <a:pPr lvl="1"/>
            <a:r>
              <a:rPr lang="en-US" sz="2600" b="1" dirty="0" smtClean="0"/>
              <a:t>Annual Reports </a:t>
            </a:r>
            <a:r>
              <a:rPr lang="en-US" sz="2600" dirty="0" smtClean="0"/>
              <a:t>(Section D)</a:t>
            </a:r>
            <a:r>
              <a:rPr lang="en-US" sz="2600" b="1" dirty="0" smtClean="0"/>
              <a:t>, </a:t>
            </a:r>
            <a:r>
              <a:rPr lang="en-US" sz="2600" dirty="0" smtClean="0"/>
              <a:t>and;</a:t>
            </a:r>
          </a:p>
          <a:p>
            <a:pPr lvl="1"/>
            <a:r>
              <a:rPr lang="en-US" sz="2600" dirty="0" smtClean="0"/>
              <a:t>The 6 </a:t>
            </a:r>
            <a:r>
              <a:rPr lang="en-US" sz="2600" b="1" dirty="0" smtClean="0"/>
              <a:t>Minimum Control Measures (MCMs)</a:t>
            </a:r>
            <a:r>
              <a:rPr lang="en-US" sz="2600" dirty="0" smtClean="0"/>
              <a:t> (Section E).</a:t>
            </a:r>
            <a:endParaRPr lang="en-US" sz="2600" dirty="0"/>
          </a:p>
        </p:txBody>
      </p:sp>
    </p:spTree>
    <p:extLst>
      <p:ext uri="{BB962C8B-B14F-4D97-AF65-F5344CB8AC3E}">
        <p14:creationId xmlns:p14="http://schemas.microsoft.com/office/powerpoint/2010/main" val="42662389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407197"/>
            <a:ext cx="6667500" cy="958850"/>
          </a:xfrm>
        </p:spPr>
        <p:txBody>
          <a:bodyPr/>
          <a:lstStyle/>
          <a:p>
            <a:pPr algn="ctr"/>
            <a:r>
              <a:rPr lang="en-US" sz="2700" dirty="0"/>
              <a:t>Highlights from New MS4 GP</a:t>
            </a:r>
          </a:p>
        </p:txBody>
      </p:sp>
      <p:sp>
        <p:nvSpPr>
          <p:cNvPr id="2" name="Content Placeholder 1"/>
          <p:cNvSpPr>
            <a:spLocks noGrp="1"/>
          </p:cNvSpPr>
          <p:nvPr>
            <p:ph idx="1"/>
          </p:nvPr>
        </p:nvSpPr>
        <p:spPr>
          <a:xfrm>
            <a:off x="457200" y="1366047"/>
            <a:ext cx="8001000" cy="4653753"/>
          </a:xfrm>
        </p:spPr>
        <p:txBody>
          <a:bodyPr>
            <a:normAutofit/>
          </a:bodyPr>
          <a:lstStyle/>
          <a:p>
            <a:endParaRPr lang="en-US" dirty="0" smtClean="0"/>
          </a:p>
          <a:p>
            <a:r>
              <a:rPr lang="en-US" dirty="0" smtClean="0"/>
              <a:t>For existing permittees, the MS4 program plan must be updated no later than six months after the permit effective date (by  5/1/2019) </a:t>
            </a:r>
          </a:p>
          <a:p>
            <a:r>
              <a:rPr lang="en-US" dirty="0" smtClean="0"/>
              <a:t>The </a:t>
            </a:r>
            <a:r>
              <a:rPr lang="en-US" dirty="0"/>
              <a:t>MS4 program </a:t>
            </a:r>
            <a:r>
              <a:rPr lang="en-US" b="1" dirty="0"/>
              <a:t>plan is no longer submitted for review</a:t>
            </a:r>
            <a:r>
              <a:rPr lang="en-US" dirty="0"/>
              <a:t>, but </a:t>
            </a:r>
            <a:r>
              <a:rPr lang="en-US" b="1" dirty="0"/>
              <a:t>must be posted on a webpage</a:t>
            </a:r>
            <a:r>
              <a:rPr lang="en-US" dirty="0"/>
              <a:t> or be provided at a location where it can be reviewed within 30 days of updating the MS4 program plan</a:t>
            </a:r>
          </a:p>
          <a:p>
            <a:r>
              <a:rPr lang="en-US" dirty="0" smtClean="0"/>
              <a:t>Permittees must summarize any revisions to the MS4 program plan in their annual reports (Part I.D.2)</a:t>
            </a:r>
          </a:p>
          <a:p>
            <a:r>
              <a:rPr lang="en-US" dirty="0" smtClean="0"/>
              <a:t>MS4 Program Plan and annual report </a:t>
            </a:r>
            <a:r>
              <a:rPr lang="en-US" b="1" dirty="0" smtClean="0"/>
              <a:t>must be maintained separately</a:t>
            </a:r>
            <a:r>
              <a:rPr lang="en-US" dirty="0" smtClean="0"/>
              <a:t> and submitted to DEQ as 2 separate documents</a:t>
            </a:r>
          </a:p>
        </p:txBody>
      </p:sp>
    </p:spTree>
    <p:extLst>
      <p:ext uri="{BB962C8B-B14F-4D97-AF65-F5344CB8AC3E}">
        <p14:creationId xmlns:p14="http://schemas.microsoft.com/office/powerpoint/2010/main" val="29214139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Some Key Points to Remember</a:t>
            </a:r>
            <a:endParaRPr lang="en-US" dirty="0"/>
          </a:p>
        </p:txBody>
      </p:sp>
      <p:sp>
        <p:nvSpPr>
          <p:cNvPr id="3" name="Content Placeholder 2"/>
          <p:cNvSpPr>
            <a:spLocks noGrp="1"/>
          </p:cNvSpPr>
          <p:nvPr>
            <p:ph idx="1"/>
          </p:nvPr>
        </p:nvSpPr>
        <p:spPr/>
        <p:txBody>
          <a:bodyPr>
            <a:normAutofit lnSpcReduction="10000"/>
          </a:bodyPr>
          <a:lstStyle/>
          <a:p>
            <a:r>
              <a:rPr lang="en-US" dirty="0" smtClean="0"/>
              <a:t>Development of the Program Plan </a:t>
            </a:r>
            <a:r>
              <a:rPr lang="en-US" b="1" dirty="0" smtClean="0"/>
              <a:t>IS required </a:t>
            </a:r>
            <a:r>
              <a:rPr lang="en-US" dirty="0" smtClean="0"/>
              <a:t>by the permit.</a:t>
            </a:r>
          </a:p>
          <a:p>
            <a:r>
              <a:rPr lang="en-US" dirty="0" smtClean="0"/>
              <a:t>The MS4 Program Plan is </a:t>
            </a:r>
            <a:r>
              <a:rPr lang="en-US" b="1" dirty="0" smtClean="0"/>
              <a:t>no longer submitted to DEQ</a:t>
            </a:r>
            <a:r>
              <a:rPr lang="en-US" dirty="0" smtClean="0"/>
              <a:t> for review.</a:t>
            </a:r>
          </a:p>
          <a:p>
            <a:r>
              <a:rPr lang="en-US" dirty="0" smtClean="0"/>
              <a:t>The Program Plan is meant to be a </a:t>
            </a:r>
            <a:r>
              <a:rPr lang="en-US" b="1" dirty="0" smtClean="0"/>
              <a:t>planning/implementation tool </a:t>
            </a:r>
            <a:r>
              <a:rPr lang="en-US" dirty="0" smtClean="0"/>
              <a:t>that describes how the MS4 will meet permit requirements.</a:t>
            </a:r>
          </a:p>
          <a:p>
            <a:r>
              <a:rPr lang="en-US" b="1" dirty="0" smtClean="0"/>
              <a:t>Permittees</a:t>
            </a:r>
            <a:r>
              <a:rPr lang="en-US" dirty="0" smtClean="0"/>
              <a:t> must update the Program Plan per new GP requirements by </a:t>
            </a:r>
            <a:r>
              <a:rPr lang="en-US" b="1" dirty="0" smtClean="0"/>
              <a:t>May 1, 2019</a:t>
            </a:r>
            <a:r>
              <a:rPr lang="en-US" dirty="0" smtClean="0"/>
              <a:t>.</a:t>
            </a:r>
          </a:p>
          <a:p>
            <a:r>
              <a:rPr lang="en-US" dirty="0" smtClean="0"/>
              <a:t>MS4 Program Plan is a “living document(s)” –revisions are expected throughout the life of the permit </a:t>
            </a:r>
          </a:p>
          <a:p>
            <a:endParaRPr lang="en-US" dirty="0"/>
          </a:p>
        </p:txBody>
      </p:sp>
    </p:spTree>
    <p:extLst>
      <p:ext uri="{BB962C8B-B14F-4D97-AF65-F5344CB8AC3E}">
        <p14:creationId xmlns:p14="http://schemas.microsoft.com/office/powerpoint/2010/main" val="2278497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2016 MS4 Permit </a:t>
            </a:r>
            <a:r>
              <a:rPr lang="en-US" b="1" dirty="0" smtClean="0"/>
              <a:t>Remand Rule</a:t>
            </a:r>
            <a:r>
              <a:rPr lang="en-US" dirty="0" smtClean="0"/>
              <a:t>-How it impacted concept of MS4 Program Plan</a:t>
            </a:r>
            <a:endParaRPr lang="en-US" dirty="0"/>
          </a:p>
        </p:txBody>
      </p:sp>
      <p:sp>
        <p:nvSpPr>
          <p:cNvPr id="3" name="Content Placeholder 2"/>
          <p:cNvSpPr>
            <a:spLocks noGrp="1"/>
          </p:cNvSpPr>
          <p:nvPr>
            <p:ph idx="1"/>
          </p:nvPr>
        </p:nvSpPr>
        <p:spPr>
          <a:xfrm>
            <a:off x="827484" y="3194050"/>
            <a:ext cx="6709906" cy="2349500"/>
          </a:xfrm>
        </p:spPr>
        <p:txBody>
          <a:bodyPr/>
          <a:lstStyle/>
          <a:p>
            <a:r>
              <a:rPr lang="en-US" dirty="0"/>
              <a:t>Addressed court remand in Ninth Circuit ruling in </a:t>
            </a:r>
            <a:r>
              <a:rPr lang="en-US" i="1" dirty="0"/>
              <a:t>EDC v. EPA</a:t>
            </a:r>
            <a:r>
              <a:rPr lang="en-US" dirty="0"/>
              <a:t>(2003)</a:t>
            </a:r>
          </a:p>
          <a:p>
            <a:r>
              <a:rPr lang="en-US" dirty="0" smtClean="0"/>
              <a:t>EPA finalized the rule </a:t>
            </a:r>
            <a:r>
              <a:rPr lang="en-US" b="1" dirty="0" smtClean="0"/>
              <a:t>December 9, 2016</a:t>
            </a:r>
            <a:r>
              <a:rPr lang="en-US" dirty="0" smtClean="0"/>
              <a:t> (note: after e-reporting rule)</a:t>
            </a:r>
          </a:p>
          <a:p>
            <a:r>
              <a:rPr lang="en-US" dirty="0" smtClean="0"/>
              <a:t>Radically changed the entire concept of purpose and scope of an MS4 Program Plan</a:t>
            </a:r>
            <a:endParaRPr lang="en-US" dirty="0"/>
          </a:p>
        </p:txBody>
      </p:sp>
    </p:spTree>
    <p:extLst>
      <p:ext uri="{BB962C8B-B14F-4D97-AF65-F5344CB8AC3E}">
        <p14:creationId xmlns:p14="http://schemas.microsoft.com/office/powerpoint/2010/main" val="27971458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MS4 Remand Rule-What it accomplished</a:t>
            </a:r>
            <a:endParaRPr lang="en-US" dirty="0"/>
          </a:p>
        </p:txBody>
      </p:sp>
      <p:sp>
        <p:nvSpPr>
          <p:cNvPr id="4" name="Text Placeholder 3"/>
          <p:cNvSpPr>
            <a:spLocks noGrp="1"/>
          </p:cNvSpPr>
          <p:nvPr>
            <p:ph type="body" idx="1"/>
          </p:nvPr>
        </p:nvSpPr>
        <p:spPr/>
        <p:txBody>
          <a:bodyPr/>
          <a:lstStyle/>
          <a:p>
            <a:r>
              <a:rPr lang="en-US" dirty="0" smtClean="0">
                <a:solidFill>
                  <a:schemeClr val="accent2"/>
                </a:solidFill>
              </a:rPr>
              <a:t>Pre Remand Rule (old GP)</a:t>
            </a:r>
            <a:endParaRPr lang="en-US" dirty="0">
              <a:solidFill>
                <a:schemeClr val="accent2"/>
              </a:solidFill>
            </a:endParaRPr>
          </a:p>
        </p:txBody>
      </p:sp>
      <p:sp>
        <p:nvSpPr>
          <p:cNvPr id="5" name="Content Placeholder 4"/>
          <p:cNvSpPr>
            <a:spLocks noGrp="1"/>
          </p:cNvSpPr>
          <p:nvPr>
            <p:ph sz="half" idx="2"/>
          </p:nvPr>
        </p:nvSpPr>
        <p:spPr/>
        <p:txBody>
          <a:bodyPr>
            <a:normAutofit fontScale="85000" lnSpcReduction="20000"/>
          </a:bodyPr>
          <a:lstStyle/>
          <a:p>
            <a:r>
              <a:rPr lang="en-US" dirty="0"/>
              <a:t>Appeared to </a:t>
            </a:r>
            <a:r>
              <a:rPr lang="en-US" b="1" dirty="0"/>
              <a:t>enable the small MS4 </a:t>
            </a:r>
            <a:r>
              <a:rPr lang="en-US" b="1" dirty="0" smtClean="0"/>
              <a:t>to </a:t>
            </a:r>
            <a:r>
              <a:rPr lang="en-US" b="1" dirty="0"/>
              <a:t>establish its own permit conditions</a:t>
            </a:r>
            <a:r>
              <a:rPr lang="en-US" dirty="0"/>
              <a:t> through </a:t>
            </a:r>
            <a:r>
              <a:rPr lang="en-US" dirty="0" smtClean="0"/>
              <a:t>development </a:t>
            </a:r>
            <a:r>
              <a:rPr lang="en-US" dirty="0"/>
              <a:t>of </a:t>
            </a:r>
            <a:r>
              <a:rPr lang="en-US" dirty="0" smtClean="0"/>
              <a:t> the MS4 Program Plan</a:t>
            </a:r>
            <a:endParaRPr lang="en-US" dirty="0"/>
          </a:p>
          <a:p>
            <a:r>
              <a:rPr lang="en-US" dirty="0"/>
              <a:t>Compliance with MS4 permit standard </a:t>
            </a:r>
            <a:r>
              <a:rPr lang="en-US" dirty="0" smtClean="0"/>
              <a:t>(MEP) depended </a:t>
            </a:r>
            <a:r>
              <a:rPr lang="en-US" dirty="0"/>
              <a:t>on the </a:t>
            </a:r>
            <a:r>
              <a:rPr lang="en-US" dirty="0" smtClean="0"/>
              <a:t>MS4’s </a:t>
            </a:r>
            <a:r>
              <a:rPr lang="en-US" dirty="0"/>
              <a:t>implementation of the </a:t>
            </a:r>
            <a:r>
              <a:rPr lang="en-US" dirty="0" smtClean="0"/>
              <a:t>MS4 Program Plan </a:t>
            </a:r>
            <a:r>
              <a:rPr lang="en-US" dirty="0"/>
              <a:t>and meeting self-identified “measurable goals”</a:t>
            </a:r>
            <a:r>
              <a:rPr lang="en-US" baseline="30000" dirty="0"/>
              <a:t>*</a:t>
            </a:r>
            <a:endParaRPr lang="en-US" dirty="0"/>
          </a:p>
          <a:p>
            <a:r>
              <a:rPr lang="en-US" dirty="0"/>
              <a:t>Specified that “narrative limits” requiring implementation of BMPs are generally the most appropriate type of effluent limitation in small MS4 permits</a:t>
            </a:r>
          </a:p>
          <a:p>
            <a:endParaRPr lang="en-US" dirty="0"/>
          </a:p>
        </p:txBody>
      </p:sp>
      <p:sp>
        <p:nvSpPr>
          <p:cNvPr id="6" name="Text Placeholder 5"/>
          <p:cNvSpPr>
            <a:spLocks noGrp="1"/>
          </p:cNvSpPr>
          <p:nvPr>
            <p:ph type="body" sz="quarter" idx="3"/>
          </p:nvPr>
        </p:nvSpPr>
        <p:spPr/>
        <p:txBody>
          <a:bodyPr/>
          <a:lstStyle/>
          <a:p>
            <a:r>
              <a:rPr lang="en-US" dirty="0" smtClean="0">
                <a:solidFill>
                  <a:schemeClr val="accent2"/>
                </a:solidFill>
              </a:rPr>
              <a:t>Post Remand Rule (NEW GP)</a:t>
            </a:r>
            <a:endParaRPr lang="en-US" dirty="0">
              <a:solidFill>
                <a:schemeClr val="accent2"/>
              </a:solidFill>
            </a:endParaRPr>
          </a:p>
        </p:txBody>
      </p:sp>
      <p:sp>
        <p:nvSpPr>
          <p:cNvPr id="7" name="Content Placeholder 6"/>
          <p:cNvSpPr>
            <a:spLocks noGrp="1"/>
          </p:cNvSpPr>
          <p:nvPr>
            <p:ph sz="quarter" idx="4"/>
          </p:nvPr>
        </p:nvSpPr>
        <p:spPr/>
        <p:txBody>
          <a:bodyPr>
            <a:normAutofit fontScale="85000" lnSpcReduction="20000"/>
          </a:bodyPr>
          <a:lstStyle/>
          <a:p>
            <a:r>
              <a:rPr lang="en-US" dirty="0" smtClean="0"/>
              <a:t>Emphasized </a:t>
            </a:r>
            <a:r>
              <a:rPr lang="en-US" dirty="0"/>
              <a:t>that the small </a:t>
            </a:r>
            <a:r>
              <a:rPr lang="en-US" b="1" dirty="0"/>
              <a:t>MS4 </a:t>
            </a:r>
            <a:r>
              <a:rPr lang="en-US" b="1" dirty="0" smtClean="0"/>
              <a:t>General</a:t>
            </a:r>
            <a:r>
              <a:rPr lang="en-US" dirty="0" smtClean="0"/>
              <a:t> </a:t>
            </a:r>
            <a:r>
              <a:rPr lang="en-US" b="1" dirty="0" smtClean="0"/>
              <a:t>permit </a:t>
            </a:r>
            <a:r>
              <a:rPr lang="en-US" b="1" dirty="0"/>
              <a:t>establishes </a:t>
            </a:r>
            <a:r>
              <a:rPr lang="en-US" b="1" dirty="0" smtClean="0"/>
              <a:t>applicable </a:t>
            </a:r>
            <a:r>
              <a:rPr lang="en-US" b="1" dirty="0"/>
              <a:t>terms and conditions</a:t>
            </a:r>
            <a:r>
              <a:rPr lang="en-US" dirty="0"/>
              <a:t>, </a:t>
            </a:r>
            <a:r>
              <a:rPr lang="en-US" b="1" u="sng" dirty="0" smtClean="0"/>
              <a:t>NOT</a:t>
            </a:r>
            <a:r>
              <a:rPr lang="en-US" dirty="0" smtClean="0"/>
              <a:t> </a:t>
            </a:r>
            <a:r>
              <a:rPr lang="en-US" dirty="0"/>
              <a:t>the </a:t>
            </a:r>
            <a:r>
              <a:rPr lang="en-US" dirty="0" smtClean="0"/>
              <a:t>MS4 Program Plan</a:t>
            </a:r>
            <a:endParaRPr lang="en-US" dirty="0"/>
          </a:p>
          <a:p>
            <a:r>
              <a:rPr lang="en-US" dirty="0"/>
              <a:t>Compliance determined by </a:t>
            </a:r>
            <a:r>
              <a:rPr lang="en-US" b="1" dirty="0"/>
              <a:t>whether the </a:t>
            </a:r>
            <a:r>
              <a:rPr lang="en-US" b="1" dirty="0" smtClean="0"/>
              <a:t>MS4 </a:t>
            </a:r>
            <a:r>
              <a:rPr lang="en-US" b="1" dirty="0"/>
              <a:t>meets the terms and conditions of the permit</a:t>
            </a:r>
            <a:r>
              <a:rPr lang="en-US" dirty="0"/>
              <a:t>; measurable goals are no longer part of the rule</a:t>
            </a:r>
          </a:p>
          <a:p>
            <a:r>
              <a:rPr lang="en-US" dirty="0"/>
              <a:t>Broadened description of the appropriate requirements for small MS4 permits: (1) they can be narrative, numeric, or other type of requirement; but (2) they </a:t>
            </a:r>
            <a:r>
              <a:rPr lang="en-US" b="1" dirty="0"/>
              <a:t>must be “clear, specific, and measurable</a:t>
            </a:r>
          </a:p>
          <a:p>
            <a:endParaRPr lang="en-US" dirty="0"/>
          </a:p>
        </p:txBody>
      </p:sp>
    </p:spTree>
    <p:extLst>
      <p:ext uri="{BB962C8B-B14F-4D97-AF65-F5344CB8AC3E}">
        <p14:creationId xmlns:p14="http://schemas.microsoft.com/office/powerpoint/2010/main" val="122978305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MS4 Program Plan</a:t>
            </a:r>
            <a:br>
              <a:rPr lang="en-US" dirty="0" smtClean="0"/>
            </a:br>
            <a:r>
              <a:rPr lang="en-US" dirty="0" smtClean="0"/>
              <a:t> Contents-What does permit require (Part 1.C.)</a:t>
            </a:r>
            <a:endParaRPr lang="en-US" dirty="0"/>
          </a:p>
        </p:txBody>
      </p:sp>
      <p:sp>
        <p:nvSpPr>
          <p:cNvPr id="3" name="Content Placeholder 2"/>
          <p:cNvSpPr>
            <a:spLocks noGrp="1"/>
          </p:cNvSpPr>
          <p:nvPr>
            <p:ph idx="1"/>
          </p:nvPr>
        </p:nvSpPr>
        <p:spPr>
          <a:xfrm>
            <a:off x="609600" y="2667000"/>
            <a:ext cx="8247769" cy="3581400"/>
          </a:xfrm>
        </p:spPr>
        <p:txBody>
          <a:bodyPr>
            <a:normAutofit fontScale="85000" lnSpcReduction="20000"/>
          </a:bodyPr>
          <a:lstStyle/>
          <a:p>
            <a:r>
              <a:rPr lang="en-US" dirty="0"/>
              <a:t>Roles and responsibilities of all departments and divisions responsible for implementing MS4 permit requirements</a:t>
            </a:r>
            <a:r>
              <a:rPr lang="en-US" dirty="0" smtClean="0"/>
              <a:t>.</a:t>
            </a:r>
          </a:p>
          <a:p>
            <a:r>
              <a:rPr lang="en-US" dirty="0" smtClean="0"/>
              <a:t>For EACH Minimum Control Measure (MCM):</a:t>
            </a:r>
          </a:p>
          <a:p>
            <a:pPr marL="642938" lvl="1" indent="-342900">
              <a:buFont typeface="+mj-lt"/>
              <a:buAutoNum type="arabicPeriod"/>
            </a:pPr>
            <a:r>
              <a:rPr lang="en-US" dirty="0" smtClean="0"/>
              <a:t>Specific permit requirements for each MCM</a:t>
            </a:r>
          </a:p>
          <a:p>
            <a:pPr marL="642938" lvl="1" indent="-342900">
              <a:buFont typeface="+mj-lt"/>
              <a:buAutoNum type="arabicPeriod"/>
            </a:pPr>
            <a:r>
              <a:rPr lang="en-US" dirty="0" smtClean="0"/>
              <a:t>Description of planned BMPs/strategies used to demonstrate compliance with permit conditions</a:t>
            </a:r>
          </a:p>
          <a:p>
            <a:pPr marL="642938" lvl="1" indent="-342900">
              <a:buFont typeface="+mj-lt"/>
              <a:buAutoNum type="arabicPeriod"/>
            </a:pPr>
            <a:r>
              <a:rPr lang="en-US" dirty="0" smtClean="0"/>
              <a:t>SOPs or policies used to implement BMPs</a:t>
            </a:r>
          </a:p>
          <a:p>
            <a:pPr marL="642938" lvl="1" indent="-342900">
              <a:buFont typeface="+mj-lt"/>
              <a:buAutoNum type="arabicPeriod"/>
            </a:pPr>
            <a:r>
              <a:rPr lang="en-US" dirty="0" smtClean="0"/>
              <a:t>Measureable goal by which each BMP will be evaluated\</a:t>
            </a:r>
          </a:p>
          <a:p>
            <a:pPr marL="642938" lvl="1" indent="-342900">
              <a:buFont typeface="+mj-lt"/>
              <a:buAutoNum type="arabicPeriod"/>
            </a:pPr>
            <a:r>
              <a:rPr lang="en-US" dirty="0" smtClean="0"/>
              <a:t>Positions or departments who will implement each BMP/strategy </a:t>
            </a:r>
            <a:endParaRPr lang="en-US" dirty="0"/>
          </a:p>
          <a:p>
            <a:r>
              <a:rPr lang="en-US" dirty="0"/>
              <a:t>It is an amalgamation of all policies, SOPs, Base Orders, SWPPPs, etc</a:t>
            </a:r>
            <a:r>
              <a:rPr lang="en-US" dirty="0" smtClean="0"/>
              <a:t>., used for program implementation or documentation</a:t>
            </a:r>
            <a:endParaRPr lang="en-US" dirty="0"/>
          </a:p>
          <a:p>
            <a:r>
              <a:rPr lang="en-US" dirty="0"/>
              <a:t>Documents can be incorporated by reference </a:t>
            </a:r>
          </a:p>
          <a:p>
            <a:endParaRPr lang="en-US" dirty="0"/>
          </a:p>
        </p:txBody>
      </p:sp>
    </p:spTree>
    <p:extLst>
      <p:ext uri="{BB962C8B-B14F-4D97-AF65-F5344CB8AC3E}">
        <p14:creationId xmlns:p14="http://schemas.microsoft.com/office/powerpoint/2010/main" val="18305942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Keeping it all Together</a:t>
            </a:r>
            <a:br>
              <a:rPr lang="en-US" dirty="0" smtClean="0"/>
            </a:br>
            <a:r>
              <a:rPr lang="en-US" dirty="0" smtClean="0"/>
              <a:t>DEQ Expectations</a:t>
            </a:r>
            <a:endParaRPr lang="en-US" dirty="0"/>
          </a:p>
        </p:txBody>
      </p:sp>
      <p:sp>
        <p:nvSpPr>
          <p:cNvPr id="7" name="Content Placeholder 6"/>
          <p:cNvSpPr>
            <a:spLocks noGrp="1"/>
          </p:cNvSpPr>
          <p:nvPr>
            <p:ph sz="half" idx="1"/>
          </p:nvPr>
        </p:nvSpPr>
        <p:spPr>
          <a:xfrm>
            <a:off x="381000" y="2060576"/>
            <a:ext cx="3744813" cy="4568824"/>
          </a:xfrm>
        </p:spPr>
        <p:txBody>
          <a:bodyPr>
            <a:normAutofit fontScale="92500" lnSpcReduction="20000"/>
          </a:bodyPr>
          <a:lstStyle/>
          <a:p>
            <a:r>
              <a:rPr lang="en-US" dirty="0" smtClean="0"/>
              <a:t>Best to have one main point of contact for DEQ (</a:t>
            </a:r>
            <a:r>
              <a:rPr lang="en-US" b="1" dirty="0" smtClean="0"/>
              <a:t>MS4 Coordinator</a:t>
            </a:r>
            <a:r>
              <a:rPr lang="en-US" dirty="0" smtClean="0"/>
              <a:t>), to maintain the MS4 Program Plan, and to gather  information from other departments/divisions for annual reports</a:t>
            </a:r>
          </a:p>
          <a:p>
            <a:r>
              <a:rPr lang="en-US" dirty="0" smtClean="0"/>
              <a:t>Maintain MS4 Program Plan in </a:t>
            </a:r>
            <a:r>
              <a:rPr lang="en-US" b="1" dirty="0" smtClean="0"/>
              <a:t>paper copy and electronic format</a:t>
            </a:r>
            <a:r>
              <a:rPr lang="en-US" dirty="0" smtClean="0"/>
              <a:t> in a central location</a:t>
            </a:r>
          </a:p>
          <a:p>
            <a:r>
              <a:rPr lang="en-US" dirty="0" smtClean="0"/>
              <a:t>Keep it organized!! Have paper copies of any and/all documents used to implement parts of the program</a:t>
            </a:r>
          </a:p>
          <a:p>
            <a:r>
              <a:rPr lang="en-US" dirty="0" smtClean="0"/>
              <a:t>Electronic Copies-DEQ recommends an electronic folder of all relevant documents, that is kept on permittees website </a:t>
            </a:r>
            <a:endParaRPr lang="en-US" dirty="0"/>
          </a:p>
        </p:txBody>
      </p:sp>
      <p:pic>
        <p:nvPicPr>
          <p:cNvPr id="9" name="Content Placeholder 8" descr="Mom For A Deal: Mom For A Deal Coupon Binder Download"/>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241006" y="2737992"/>
            <a:ext cx="3296841" cy="2472631"/>
          </a:xfrm>
        </p:spPr>
      </p:pic>
    </p:spTree>
    <p:extLst>
      <p:ext uri="{BB962C8B-B14F-4D97-AF65-F5344CB8AC3E}">
        <p14:creationId xmlns:p14="http://schemas.microsoft.com/office/powerpoint/2010/main" val="4484481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84710" y="452719"/>
            <a:ext cx="7055380" cy="810940"/>
          </a:xfrm>
        </p:spPr>
        <p:txBody>
          <a:bodyPr/>
          <a:lstStyle/>
          <a:p>
            <a:r>
              <a:rPr lang="en-US" sz="3600" dirty="0" smtClean="0"/>
              <a:t>Part I.D Annual Reports</a:t>
            </a:r>
            <a:endParaRPr lang="en-US" sz="3600" dirty="0"/>
          </a:p>
        </p:txBody>
      </p:sp>
      <p:sp>
        <p:nvSpPr>
          <p:cNvPr id="2" name="Content Placeholder 1"/>
          <p:cNvSpPr>
            <a:spLocks noGrp="1"/>
          </p:cNvSpPr>
          <p:nvPr>
            <p:ph idx="1"/>
          </p:nvPr>
        </p:nvSpPr>
        <p:spPr>
          <a:xfrm>
            <a:off x="152400" y="1371601"/>
            <a:ext cx="8839200" cy="4876806"/>
          </a:xfrm>
        </p:spPr>
        <p:txBody>
          <a:bodyPr>
            <a:normAutofit lnSpcReduction="10000"/>
          </a:bodyPr>
          <a:lstStyle/>
          <a:p>
            <a:r>
              <a:rPr lang="en-US" sz="2200" dirty="0" smtClean="0"/>
              <a:t>Due dates for the Annual Reports is the same </a:t>
            </a:r>
            <a:r>
              <a:rPr lang="en-US" sz="2200" dirty="0"/>
              <a:t>-</a:t>
            </a:r>
            <a:r>
              <a:rPr lang="en-US" sz="2200" dirty="0" smtClean="0"/>
              <a:t> October 1st </a:t>
            </a:r>
          </a:p>
          <a:p>
            <a:r>
              <a:rPr lang="en-US" sz="2200" dirty="0" smtClean="0"/>
              <a:t>Reporting Period also remains the same:  July 1 – June 30 </a:t>
            </a:r>
          </a:p>
          <a:p>
            <a:endParaRPr lang="en-US" sz="2200" dirty="0" smtClean="0"/>
          </a:p>
          <a:p>
            <a:r>
              <a:rPr lang="en-US" sz="2200" dirty="0"/>
              <a:t>The annual report and MS4 program plan are to be maintained as separate </a:t>
            </a:r>
            <a:r>
              <a:rPr lang="en-US" sz="2200" dirty="0" smtClean="0"/>
              <a:t>documents</a:t>
            </a:r>
          </a:p>
          <a:p>
            <a:endParaRPr lang="en-US" sz="2200" dirty="0"/>
          </a:p>
          <a:p>
            <a:r>
              <a:rPr lang="en-US" sz="2200" dirty="0" smtClean="0"/>
              <a:t>Revised the requirement to make overall MS4 program evaluation and assessment of MCMs rather than BMPs part of the annual reporting requirements </a:t>
            </a:r>
          </a:p>
          <a:p>
            <a:endParaRPr lang="en-US" sz="2200" dirty="0" smtClean="0"/>
          </a:p>
          <a:p>
            <a:r>
              <a:rPr lang="en-US" sz="2200" dirty="0" smtClean="0"/>
              <a:t>Revised the required components of an annual </a:t>
            </a:r>
            <a:r>
              <a:rPr lang="en-US" sz="2200" dirty="0"/>
              <a:t>r</a:t>
            </a:r>
            <a:r>
              <a:rPr lang="en-US" sz="2200" dirty="0" smtClean="0"/>
              <a:t>eport  incorporating the TMDL annual reporting requirements</a:t>
            </a:r>
          </a:p>
          <a:p>
            <a:pPr marL="0" indent="0">
              <a:buNone/>
            </a:pPr>
            <a:endParaRPr lang="en-US" sz="2400" dirty="0"/>
          </a:p>
        </p:txBody>
      </p:sp>
    </p:spTree>
    <p:extLst>
      <p:ext uri="{BB962C8B-B14F-4D97-AF65-F5344CB8AC3E}">
        <p14:creationId xmlns:p14="http://schemas.microsoft.com/office/powerpoint/2010/main" val="25223509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84584" y="1196789"/>
            <a:ext cx="7053542" cy="1082862"/>
          </a:xfrm>
        </p:spPr>
        <p:txBody>
          <a:bodyPr/>
          <a:lstStyle/>
          <a:p>
            <a:pPr algn="ctr"/>
            <a:r>
              <a:rPr lang="en-US" dirty="0" smtClean="0"/>
              <a:t>EPA’s E-Reporting Rule</a:t>
            </a:r>
            <a:br>
              <a:rPr lang="en-US" dirty="0" smtClean="0"/>
            </a:br>
            <a:r>
              <a:rPr lang="en-US" dirty="0" smtClean="0"/>
              <a:t>What it Means for MS4s</a:t>
            </a:r>
            <a:endParaRPr lang="en-US" dirty="0"/>
          </a:p>
        </p:txBody>
      </p:sp>
      <p:pic>
        <p:nvPicPr>
          <p:cNvPr id="9" name="Content Placeholder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67853" y="3059029"/>
            <a:ext cx="6304547" cy="1672390"/>
          </a:xfrm>
          <a:solidFill>
            <a:schemeClr val="tx1"/>
          </a:solidFill>
        </p:spPr>
      </p:pic>
    </p:spTree>
    <p:extLst>
      <p:ext uri="{BB962C8B-B14F-4D97-AF65-F5344CB8AC3E}">
        <p14:creationId xmlns:p14="http://schemas.microsoft.com/office/powerpoint/2010/main" val="359741737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sz="2700" dirty="0"/>
              <a:t>Background/General Information</a:t>
            </a:r>
          </a:p>
        </p:txBody>
      </p:sp>
      <p:sp>
        <p:nvSpPr>
          <p:cNvPr id="2" name="Content Placeholder 1"/>
          <p:cNvSpPr>
            <a:spLocks noGrp="1"/>
          </p:cNvSpPr>
          <p:nvPr>
            <p:ph sz="half" idx="1"/>
          </p:nvPr>
        </p:nvSpPr>
        <p:spPr>
          <a:xfrm>
            <a:off x="400883" y="1600200"/>
            <a:ext cx="4792579" cy="4177904"/>
          </a:xfrm>
        </p:spPr>
        <p:txBody>
          <a:bodyPr>
            <a:normAutofit fontScale="92500" lnSpcReduction="20000"/>
          </a:bodyPr>
          <a:lstStyle/>
          <a:p>
            <a:r>
              <a:rPr lang="en-US" u="sng" dirty="0" smtClean="0"/>
              <a:t>October 22, 2015</a:t>
            </a:r>
            <a:r>
              <a:rPr lang="en-US" dirty="0" smtClean="0"/>
              <a:t>-EPA published the National Pollutant Discharge Elimination System (NPDES) Electronic Reporting Rule (“final rule”) in the Federal Register</a:t>
            </a:r>
          </a:p>
          <a:p>
            <a:r>
              <a:rPr lang="en-US" dirty="0" smtClean="0"/>
              <a:t>Intent of the Rule is to </a:t>
            </a:r>
            <a:r>
              <a:rPr lang="en-US" b="1" dirty="0" smtClean="0"/>
              <a:t>modernize Clean Water Act (CWA) reporting for municipalities, industries, and other facilities</a:t>
            </a:r>
          </a:p>
          <a:p>
            <a:r>
              <a:rPr lang="en-US" dirty="0" smtClean="0"/>
              <a:t>The final rule </a:t>
            </a:r>
            <a:r>
              <a:rPr lang="en-US" b="1" dirty="0" smtClean="0"/>
              <a:t>substitutes electronic reporting for paper-based reports</a:t>
            </a:r>
            <a:r>
              <a:rPr lang="en-US" dirty="0" smtClean="0"/>
              <a:t>, and requires the electronic reporting and sharing of NPDES program data</a:t>
            </a:r>
          </a:p>
          <a:p>
            <a:r>
              <a:rPr lang="en-US" dirty="0" smtClean="0"/>
              <a:t>Requires permittees and regulators (</a:t>
            </a:r>
            <a:r>
              <a:rPr lang="en-US" dirty="0" err="1" smtClean="0"/>
              <a:t>ie</a:t>
            </a:r>
            <a:r>
              <a:rPr lang="en-US" dirty="0" smtClean="0"/>
              <a:t>. DEQ) to use existing, available technology to electronically report info and data related to the NPDES permit program</a:t>
            </a:r>
            <a:endParaRPr lang="en-US" dirty="0"/>
          </a:p>
          <a:p>
            <a:endParaRPr lang="en-US" dirty="0" smtClean="0"/>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443249" y="2247186"/>
            <a:ext cx="2949806" cy="3150394"/>
          </a:xfrm>
        </p:spPr>
      </p:pic>
    </p:spTree>
    <p:extLst>
      <p:ext uri="{BB962C8B-B14F-4D97-AF65-F5344CB8AC3E}">
        <p14:creationId xmlns:p14="http://schemas.microsoft.com/office/powerpoint/2010/main" val="8006843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47800" y="381000"/>
            <a:ext cx="5291535" cy="661994"/>
          </a:xfrm>
        </p:spPr>
        <p:txBody>
          <a:bodyPr/>
          <a:lstStyle/>
          <a:p>
            <a:pPr algn="l"/>
            <a:r>
              <a:rPr lang="en-US" sz="2700" dirty="0"/>
              <a:t>E-Reporting/Phasing Schedule</a:t>
            </a:r>
          </a:p>
        </p:txBody>
      </p:sp>
      <p:sp>
        <p:nvSpPr>
          <p:cNvPr id="2" name="Content Placeholder 1"/>
          <p:cNvSpPr>
            <a:spLocks noGrp="1"/>
          </p:cNvSpPr>
          <p:nvPr>
            <p:ph idx="1"/>
          </p:nvPr>
        </p:nvSpPr>
        <p:spPr>
          <a:xfrm>
            <a:off x="422373" y="1371600"/>
            <a:ext cx="8326027" cy="4800599"/>
          </a:xfrm>
        </p:spPr>
        <p:txBody>
          <a:bodyPr>
            <a:normAutofit/>
          </a:bodyPr>
          <a:lstStyle/>
          <a:p>
            <a:endParaRPr lang="en-US" dirty="0" smtClean="0"/>
          </a:p>
          <a:p>
            <a:r>
              <a:rPr lang="en-US" dirty="0" smtClean="0"/>
              <a:t>EPA is phasing in reporting requirements over a </a:t>
            </a:r>
            <a:r>
              <a:rPr lang="en-US" b="1" u="sng" dirty="0" smtClean="0"/>
              <a:t>5 year period</a:t>
            </a:r>
            <a:r>
              <a:rPr lang="en-US" dirty="0" smtClean="0"/>
              <a:t>, in </a:t>
            </a:r>
            <a:r>
              <a:rPr lang="en-US" b="1" u="sng" dirty="0" smtClean="0"/>
              <a:t>2 phases</a:t>
            </a:r>
          </a:p>
          <a:p>
            <a:r>
              <a:rPr lang="en-US" b="1" dirty="0" smtClean="0"/>
              <a:t>Phase 1</a:t>
            </a:r>
            <a:r>
              <a:rPr lang="en-US" dirty="0" smtClean="0"/>
              <a:t>-Started on </a:t>
            </a:r>
            <a:r>
              <a:rPr lang="en-US" b="1" dirty="0" smtClean="0"/>
              <a:t>December 21, 2016, </a:t>
            </a:r>
            <a:r>
              <a:rPr lang="en-US" dirty="0" smtClean="0"/>
              <a:t>NPDES permittees began submitting Discharge Monitoring Reports (DMRs) electronically. States began sharing inspections, violation info, and enforcement action data electronically. </a:t>
            </a:r>
            <a:endParaRPr lang="en-US" dirty="0"/>
          </a:p>
          <a:p>
            <a:r>
              <a:rPr lang="en-US" b="1" dirty="0" smtClean="0"/>
              <a:t>Phase 2</a:t>
            </a:r>
            <a:r>
              <a:rPr lang="en-US" dirty="0" smtClean="0"/>
              <a:t>-Will begin </a:t>
            </a:r>
            <a:r>
              <a:rPr lang="en-US" b="1" dirty="0" smtClean="0"/>
              <a:t>December 21, 2020</a:t>
            </a:r>
            <a:r>
              <a:rPr lang="en-US" dirty="0" smtClean="0"/>
              <a:t>, and will include permittees in the NPDES </a:t>
            </a:r>
            <a:r>
              <a:rPr lang="en-US" dirty="0" err="1" smtClean="0"/>
              <a:t>Stormwater</a:t>
            </a:r>
            <a:r>
              <a:rPr lang="en-US" dirty="0" smtClean="0"/>
              <a:t> sector (</a:t>
            </a:r>
            <a:r>
              <a:rPr lang="en-US" b="1" dirty="0" smtClean="0"/>
              <a:t>including MS4s!!</a:t>
            </a:r>
            <a:r>
              <a:rPr lang="en-US" dirty="0" smtClean="0"/>
              <a:t>). Those permittees that now submit certain NPDES reports (</a:t>
            </a:r>
            <a:r>
              <a:rPr lang="en-US" i="1" dirty="0" err="1" smtClean="0"/>
              <a:t>eg</a:t>
            </a:r>
            <a:r>
              <a:rPr lang="en-US" dirty="0" smtClean="0"/>
              <a:t>. </a:t>
            </a:r>
            <a:r>
              <a:rPr lang="en-US" b="1" dirty="0" smtClean="0"/>
              <a:t>Annual Reports for MS4s</a:t>
            </a:r>
            <a:r>
              <a:rPr lang="en-US" dirty="0" smtClean="0"/>
              <a:t>) will begin submitting annual report info electronically, instead of on paper.</a:t>
            </a:r>
          </a:p>
        </p:txBody>
      </p:sp>
    </p:spTree>
    <p:extLst>
      <p:ext uri="{BB962C8B-B14F-4D97-AF65-F5344CB8AC3E}">
        <p14:creationId xmlns:p14="http://schemas.microsoft.com/office/powerpoint/2010/main" val="4389358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l"/>
            <a:r>
              <a:rPr lang="en-US" sz="2700" dirty="0"/>
              <a:t>What are the Benefits of Reporting Electronically?</a:t>
            </a:r>
          </a:p>
        </p:txBody>
      </p:sp>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372980" y="2247187"/>
            <a:ext cx="2887579" cy="2484233"/>
          </a:xfrm>
        </p:spPr>
      </p:pic>
      <p:sp>
        <p:nvSpPr>
          <p:cNvPr id="5" name="Content Placeholder 4"/>
          <p:cNvSpPr>
            <a:spLocks noGrp="1"/>
          </p:cNvSpPr>
          <p:nvPr>
            <p:ph sz="half" idx="2"/>
          </p:nvPr>
        </p:nvSpPr>
        <p:spPr>
          <a:xfrm>
            <a:off x="3380874" y="2247186"/>
            <a:ext cx="5534526" cy="4458414"/>
          </a:xfrm>
        </p:spPr>
        <p:txBody>
          <a:bodyPr>
            <a:normAutofit/>
          </a:bodyPr>
          <a:lstStyle/>
          <a:p>
            <a:r>
              <a:rPr lang="en-US" dirty="0" smtClean="0"/>
              <a:t>Will provide states and EPA the ability to strategically address more serious pollution problems while using limited resources more efficiently</a:t>
            </a:r>
          </a:p>
          <a:p>
            <a:r>
              <a:rPr lang="en-US" dirty="0" smtClean="0"/>
              <a:t>Enhances transparency by providing complete, more accurate, and consistent set of data about the NPDES program</a:t>
            </a:r>
          </a:p>
          <a:p>
            <a:r>
              <a:rPr lang="en-US" dirty="0" smtClean="0"/>
              <a:t>Supports goal of providing better protection of nation’s waters</a:t>
            </a:r>
          </a:p>
        </p:txBody>
      </p:sp>
    </p:spTree>
    <p:extLst>
      <p:ext uri="{BB962C8B-B14F-4D97-AF65-F5344CB8AC3E}">
        <p14:creationId xmlns:p14="http://schemas.microsoft.com/office/powerpoint/2010/main" val="316912153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E-Reporting Benefits (continued)</a:t>
            </a:r>
            <a:endParaRPr lang="en-US" dirty="0"/>
          </a:p>
        </p:txBody>
      </p:sp>
      <p:sp>
        <p:nvSpPr>
          <p:cNvPr id="6" name="Content Placeholder 5"/>
          <p:cNvSpPr>
            <a:spLocks noGrp="1"/>
          </p:cNvSpPr>
          <p:nvPr>
            <p:ph idx="1"/>
          </p:nvPr>
        </p:nvSpPr>
        <p:spPr>
          <a:xfrm>
            <a:off x="476243" y="2362200"/>
            <a:ext cx="8315564" cy="5029200"/>
          </a:xfrm>
        </p:spPr>
        <p:txBody>
          <a:bodyPr/>
          <a:lstStyle/>
          <a:p>
            <a:r>
              <a:rPr lang="en-US" dirty="0"/>
              <a:t>Expanding EPA’s efforts to provide more data to the </a:t>
            </a:r>
            <a:r>
              <a:rPr lang="en-US" dirty="0" smtClean="0"/>
              <a:t>public</a:t>
            </a:r>
          </a:p>
          <a:p>
            <a:r>
              <a:rPr lang="en-US" dirty="0"/>
              <a:t>Over the long term, will save time and resources for permittees, states, and EPA</a:t>
            </a:r>
          </a:p>
          <a:p>
            <a:r>
              <a:rPr lang="en-US" dirty="0" smtClean="0"/>
              <a:t>Will improve accuracy and consistency of data</a:t>
            </a:r>
          </a:p>
          <a:p>
            <a:r>
              <a:rPr lang="en-US" dirty="0" smtClean="0"/>
              <a:t>Improving compliance</a:t>
            </a:r>
            <a:endParaRPr lang="en-US" dirty="0"/>
          </a:p>
          <a:p>
            <a:endParaRPr lang="en-US" dirty="0"/>
          </a:p>
        </p:txBody>
      </p:sp>
    </p:spTree>
    <p:extLst>
      <p:ext uri="{BB962C8B-B14F-4D97-AF65-F5344CB8AC3E}">
        <p14:creationId xmlns:p14="http://schemas.microsoft.com/office/powerpoint/2010/main" val="184874606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84710" y="452718"/>
            <a:ext cx="6754290" cy="1452282"/>
          </a:xfrm>
        </p:spPr>
        <p:txBody>
          <a:bodyPr/>
          <a:lstStyle/>
          <a:p>
            <a:pPr algn="ctr"/>
            <a:r>
              <a:rPr lang="en-US" sz="3200" dirty="0" smtClean="0"/>
              <a:t>What data will MS4s report electronically in annual reports?</a:t>
            </a:r>
            <a:endParaRPr lang="en-US" sz="3200" dirty="0"/>
          </a:p>
        </p:txBody>
      </p:sp>
      <p:sp>
        <p:nvSpPr>
          <p:cNvPr id="5" name="Content Placeholder 4"/>
          <p:cNvSpPr>
            <a:spLocks noGrp="1"/>
          </p:cNvSpPr>
          <p:nvPr>
            <p:ph idx="1"/>
          </p:nvPr>
        </p:nvSpPr>
        <p:spPr/>
        <p:txBody>
          <a:bodyPr/>
          <a:lstStyle/>
          <a:p>
            <a:r>
              <a:rPr lang="en-US" dirty="0" smtClean="0"/>
              <a:t>On October 23, 2018, EPA published the </a:t>
            </a:r>
            <a:r>
              <a:rPr lang="en-US" u="sng" dirty="0" smtClean="0"/>
              <a:t>E-Reporting Implementation Technical Paper No. 9</a:t>
            </a:r>
            <a:r>
              <a:rPr lang="en-US" dirty="0" smtClean="0"/>
              <a:t>, which updated the data elements specific to NPDES </a:t>
            </a:r>
            <a:r>
              <a:rPr lang="en-US" dirty="0" err="1" smtClean="0"/>
              <a:t>stormwater</a:t>
            </a:r>
            <a:r>
              <a:rPr lang="en-US" dirty="0" smtClean="0"/>
              <a:t> sector (</a:t>
            </a:r>
            <a:r>
              <a:rPr lang="en-US" b="1" dirty="0" smtClean="0"/>
              <a:t>includes MS4s!).</a:t>
            </a:r>
          </a:p>
          <a:p>
            <a:r>
              <a:rPr lang="en-US" b="1" dirty="0" smtClean="0"/>
              <a:t>General Information</a:t>
            </a:r>
            <a:r>
              <a:rPr lang="en-US" dirty="0" smtClean="0"/>
              <a:t> (MS4 name/address, permit number, annual report received date).</a:t>
            </a:r>
          </a:p>
          <a:p>
            <a:r>
              <a:rPr lang="en-US" dirty="0" smtClean="0"/>
              <a:t>Information </a:t>
            </a:r>
            <a:r>
              <a:rPr lang="en-US" b="1" dirty="0" smtClean="0"/>
              <a:t>specific to each of the 6 Minimum Control Measures</a:t>
            </a:r>
            <a:r>
              <a:rPr lang="en-US" dirty="0" smtClean="0"/>
              <a:t> (MCMs).</a:t>
            </a:r>
          </a:p>
          <a:p>
            <a:r>
              <a:rPr lang="en-US" dirty="0" smtClean="0"/>
              <a:t>Other applicable permit requirements (</a:t>
            </a:r>
            <a:r>
              <a:rPr lang="en-US" dirty="0" err="1" smtClean="0"/>
              <a:t>ie</a:t>
            </a:r>
            <a:r>
              <a:rPr lang="en-US" dirty="0" smtClean="0"/>
              <a:t>. TMDL </a:t>
            </a:r>
            <a:r>
              <a:rPr lang="en-US" dirty="0" err="1" smtClean="0"/>
              <a:t>requirments</a:t>
            </a:r>
            <a:r>
              <a:rPr lang="en-US" dirty="0" smtClean="0"/>
              <a:t>).</a:t>
            </a:r>
          </a:p>
          <a:p>
            <a:endParaRPr lang="en-US" dirty="0" smtClean="0"/>
          </a:p>
          <a:p>
            <a:endParaRPr lang="en-US" b="1" dirty="0"/>
          </a:p>
        </p:txBody>
      </p:sp>
    </p:spTree>
    <p:extLst>
      <p:ext uri="{BB962C8B-B14F-4D97-AF65-F5344CB8AC3E}">
        <p14:creationId xmlns:p14="http://schemas.microsoft.com/office/powerpoint/2010/main" val="246024337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sz="2700" dirty="0"/>
              <a:t>What does it mean for MS4s??</a:t>
            </a:r>
          </a:p>
        </p:txBody>
      </p:sp>
      <p:sp>
        <p:nvSpPr>
          <p:cNvPr id="2" name="Content Placeholder 1"/>
          <p:cNvSpPr>
            <a:spLocks noGrp="1"/>
          </p:cNvSpPr>
          <p:nvPr>
            <p:ph sz="half" idx="1"/>
          </p:nvPr>
        </p:nvSpPr>
        <p:spPr>
          <a:xfrm>
            <a:off x="827700" y="1219200"/>
            <a:ext cx="3886259" cy="5037139"/>
          </a:xfrm>
        </p:spPr>
        <p:txBody>
          <a:bodyPr>
            <a:normAutofit fontScale="92500" lnSpcReduction="10000"/>
          </a:bodyPr>
          <a:lstStyle/>
          <a:p>
            <a:endParaRPr lang="en-US" dirty="0" smtClean="0"/>
          </a:p>
          <a:p>
            <a:r>
              <a:rPr lang="en-US" dirty="0" smtClean="0"/>
              <a:t>Becomes effective </a:t>
            </a:r>
            <a:r>
              <a:rPr lang="en-US" b="1" dirty="0" smtClean="0"/>
              <a:t>December 21</a:t>
            </a:r>
            <a:r>
              <a:rPr lang="en-US" dirty="0" smtClean="0"/>
              <a:t>, </a:t>
            </a:r>
            <a:r>
              <a:rPr lang="en-US" b="1" dirty="0" smtClean="0"/>
              <a:t>2020</a:t>
            </a:r>
            <a:r>
              <a:rPr lang="en-US" dirty="0" smtClean="0"/>
              <a:t>, but we believe EPA will allow states flexibility (“grace period”) before E-reporting is fully implemented (to allow states time to put in place technology to transfer data).</a:t>
            </a:r>
          </a:p>
          <a:p>
            <a:r>
              <a:rPr lang="en-US" dirty="0" smtClean="0"/>
              <a:t>DEQ intends to develop an “</a:t>
            </a:r>
            <a:r>
              <a:rPr lang="en-US" b="1" dirty="0" smtClean="0"/>
              <a:t>outward facing portal</a:t>
            </a:r>
            <a:r>
              <a:rPr lang="en-US" dirty="0" smtClean="0"/>
              <a:t>” to give permittees the ability to electronically upload “data elements” from MS4 Annual Reports.</a:t>
            </a:r>
          </a:p>
          <a:p>
            <a:r>
              <a:rPr lang="en-US" dirty="0" smtClean="0"/>
              <a:t>DEQ will transfer data from the portal to our </a:t>
            </a:r>
            <a:r>
              <a:rPr lang="en-US" b="1" dirty="0" smtClean="0"/>
              <a:t>CEDS</a:t>
            </a:r>
            <a:r>
              <a:rPr lang="en-US" dirty="0" smtClean="0"/>
              <a:t> database, where it will be uploaded to EPA’s ICIS database.  </a:t>
            </a:r>
          </a:p>
          <a:p>
            <a:endParaRPr lang="en-US" dirty="0" smtClean="0"/>
          </a:p>
          <a:p>
            <a:endParaRPr lang="en-US" dirty="0" smtClean="0"/>
          </a:p>
        </p:txBody>
      </p:sp>
      <p:sp>
        <p:nvSpPr>
          <p:cNvPr id="9" name="Content Placeholder 8"/>
          <p:cNvSpPr>
            <a:spLocks noGrp="1"/>
          </p:cNvSpPr>
          <p:nvPr>
            <p:ph sz="half" idx="2"/>
          </p:nvPr>
        </p:nvSpPr>
        <p:spPr/>
        <p:txBody>
          <a:bodyPr>
            <a:normAutofit fontScale="92500" lnSpcReduction="10000"/>
          </a:bodyPr>
          <a:lstStyle/>
          <a:p>
            <a:endParaRPr lang="en-US" dirty="0" smtClean="0"/>
          </a:p>
          <a:p>
            <a:endParaRPr lang="en-US" dirty="0"/>
          </a:p>
        </p:txBody>
      </p:sp>
      <p:sp>
        <p:nvSpPr>
          <p:cNvPr id="10" name="Rounded Rectangle 9"/>
          <p:cNvSpPr/>
          <p:nvPr/>
        </p:nvSpPr>
        <p:spPr>
          <a:xfrm>
            <a:off x="4940300" y="2736850"/>
            <a:ext cx="1803400" cy="6858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350" dirty="0"/>
              <a:t>Outward facing portal (</a:t>
            </a:r>
            <a:r>
              <a:rPr lang="en-US" sz="1350" b="1" dirty="0"/>
              <a:t>MS4s</a:t>
            </a:r>
            <a:r>
              <a:rPr lang="en-US" sz="1350" dirty="0"/>
              <a:t>)</a:t>
            </a:r>
          </a:p>
        </p:txBody>
      </p:sp>
      <p:sp>
        <p:nvSpPr>
          <p:cNvPr id="11" name="Down Arrow 10"/>
          <p:cNvSpPr/>
          <p:nvPr/>
        </p:nvSpPr>
        <p:spPr>
          <a:xfrm>
            <a:off x="5689600" y="3549383"/>
            <a:ext cx="363474" cy="2921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5016500" y="3867017"/>
            <a:ext cx="1803400"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lvl="0"/>
            <a:r>
              <a:rPr lang="en-US" sz="1350" dirty="0"/>
              <a:t>CEDS (</a:t>
            </a:r>
            <a:r>
              <a:rPr lang="en-US" sz="1350" b="1" dirty="0"/>
              <a:t>DEQ</a:t>
            </a:r>
            <a:r>
              <a:rPr lang="en-US" sz="1350" dirty="0"/>
              <a:t>)</a:t>
            </a:r>
          </a:p>
        </p:txBody>
      </p:sp>
      <p:sp>
        <p:nvSpPr>
          <p:cNvPr id="13" name="Down Arrow 12"/>
          <p:cNvSpPr/>
          <p:nvPr/>
        </p:nvSpPr>
        <p:spPr>
          <a:xfrm>
            <a:off x="5689600" y="4654016"/>
            <a:ext cx="363474" cy="3431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13"/>
          <p:cNvSpPr/>
          <p:nvPr/>
        </p:nvSpPr>
        <p:spPr>
          <a:xfrm>
            <a:off x="5054599" y="5086417"/>
            <a:ext cx="1727200" cy="47585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350" dirty="0"/>
              <a:t>ICIS (</a:t>
            </a:r>
            <a:r>
              <a:rPr lang="en-US" sz="1350" b="1" dirty="0"/>
              <a:t>EPA</a:t>
            </a:r>
            <a:r>
              <a:rPr lang="en-US" sz="1350" dirty="0"/>
              <a:t>)</a:t>
            </a:r>
          </a:p>
        </p:txBody>
      </p:sp>
    </p:spTree>
    <p:extLst>
      <p:ext uri="{BB962C8B-B14F-4D97-AF65-F5344CB8AC3E}">
        <p14:creationId xmlns:p14="http://schemas.microsoft.com/office/powerpoint/2010/main" val="32584179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sz="2700" dirty="0"/>
              <a:t>What does it mean for MS4s??</a:t>
            </a:r>
          </a:p>
        </p:txBody>
      </p:sp>
      <p:sp>
        <p:nvSpPr>
          <p:cNvPr id="2" name="Content Placeholder 1"/>
          <p:cNvSpPr>
            <a:spLocks noGrp="1"/>
          </p:cNvSpPr>
          <p:nvPr>
            <p:ph sz="half" idx="1"/>
          </p:nvPr>
        </p:nvSpPr>
        <p:spPr>
          <a:xfrm>
            <a:off x="960096" y="1371601"/>
            <a:ext cx="3611904" cy="4880256"/>
          </a:xfrm>
        </p:spPr>
        <p:txBody>
          <a:bodyPr>
            <a:normAutofit/>
          </a:bodyPr>
          <a:lstStyle/>
          <a:p>
            <a:endParaRPr lang="en-US" dirty="0" smtClean="0"/>
          </a:p>
          <a:p>
            <a:r>
              <a:rPr lang="en-US" dirty="0" smtClean="0"/>
              <a:t>DEQ will also be required to share internal agency data electronically with EPA, such as compliance monitoring info (</a:t>
            </a:r>
            <a:r>
              <a:rPr lang="en-US" dirty="0" err="1" smtClean="0"/>
              <a:t>eg</a:t>
            </a:r>
            <a:r>
              <a:rPr lang="en-US" dirty="0" smtClean="0"/>
              <a:t>. </a:t>
            </a:r>
            <a:r>
              <a:rPr lang="en-US" b="1" dirty="0" smtClean="0"/>
              <a:t>inspection reports</a:t>
            </a:r>
            <a:r>
              <a:rPr lang="en-US" dirty="0" smtClean="0"/>
              <a:t>), </a:t>
            </a:r>
            <a:r>
              <a:rPr lang="en-US" b="1" dirty="0" smtClean="0"/>
              <a:t>permit information</a:t>
            </a:r>
            <a:r>
              <a:rPr lang="en-US" dirty="0" smtClean="0"/>
              <a:t>, and </a:t>
            </a:r>
            <a:r>
              <a:rPr lang="en-US" b="1" dirty="0" smtClean="0"/>
              <a:t>enforcement actions</a:t>
            </a:r>
            <a:r>
              <a:rPr lang="en-US" dirty="0" smtClean="0"/>
              <a:t>.</a:t>
            </a:r>
          </a:p>
          <a:p>
            <a:r>
              <a:rPr lang="en-US" dirty="0" smtClean="0"/>
              <a:t>DEQ will provide </a:t>
            </a:r>
            <a:r>
              <a:rPr lang="en-US" b="1" dirty="0" smtClean="0"/>
              <a:t>guidance/training to MS4 permittees</a:t>
            </a:r>
            <a:r>
              <a:rPr lang="en-US" dirty="0" smtClean="0"/>
              <a:t> on E-reporting requirements and implementation.</a:t>
            </a:r>
          </a:p>
          <a:p>
            <a:endParaRPr lang="en-US" dirty="0" smtClean="0"/>
          </a:p>
        </p:txBody>
      </p:sp>
      <p:sp>
        <p:nvSpPr>
          <p:cNvPr id="9" name="Content Placeholder 8"/>
          <p:cNvSpPr>
            <a:spLocks noGrp="1"/>
          </p:cNvSpPr>
          <p:nvPr>
            <p:ph sz="half" idx="2"/>
          </p:nvPr>
        </p:nvSpPr>
        <p:spPr/>
        <p:txBody>
          <a:bodyPr>
            <a:normAutofit/>
          </a:bodyPr>
          <a:lstStyle/>
          <a:p>
            <a:endParaRPr lang="en-US" dirty="0" smtClean="0"/>
          </a:p>
          <a:p>
            <a:endParaRPr lang="en-US" dirty="0"/>
          </a:p>
        </p:txBody>
      </p:sp>
      <p:sp>
        <p:nvSpPr>
          <p:cNvPr id="10" name="Rounded Rectangle 9"/>
          <p:cNvSpPr/>
          <p:nvPr/>
        </p:nvSpPr>
        <p:spPr>
          <a:xfrm>
            <a:off x="4940300" y="2736850"/>
            <a:ext cx="1803400" cy="6858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350" dirty="0"/>
              <a:t>Outward facing portal (</a:t>
            </a:r>
            <a:r>
              <a:rPr lang="en-US" sz="1350" b="1" dirty="0"/>
              <a:t>MS4s</a:t>
            </a:r>
            <a:r>
              <a:rPr lang="en-US" sz="1350" dirty="0"/>
              <a:t>)</a:t>
            </a:r>
          </a:p>
        </p:txBody>
      </p:sp>
      <p:sp>
        <p:nvSpPr>
          <p:cNvPr id="11" name="Down Arrow 10"/>
          <p:cNvSpPr/>
          <p:nvPr/>
        </p:nvSpPr>
        <p:spPr>
          <a:xfrm>
            <a:off x="5689600" y="3549383"/>
            <a:ext cx="363474" cy="2921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p:cNvSpPr/>
          <p:nvPr/>
        </p:nvSpPr>
        <p:spPr>
          <a:xfrm>
            <a:off x="5016500" y="3867017"/>
            <a:ext cx="1803400"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lvl="0"/>
            <a:r>
              <a:rPr lang="en-US" sz="1350" dirty="0"/>
              <a:t>CEDS (</a:t>
            </a:r>
            <a:r>
              <a:rPr lang="en-US" sz="1350" b="1" dirty="0"/>
              <a:t>DEQ</a:t>
            </a:r>
            <a:r>
              <a:rPr lang="en-US" sz="1350" dirty="0"/>
              <a:t>)</a:t>
            </a:r>
          </a:p>
        </p:txBody>
      </p:sp>
      <p:sp>
        <p:nvSpPr>
          <p:cNvPr id="13" name="Down Arrow 12"/>
          <p:cNvSpPr/>
          <p:nvPr/>
        </p:nvSpPr>
        <p:spPr>
          <a:xfrm>
            <a:off x="5689600" y="4654016"/>
            <a:ext cx="363474" cy="3431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Rectangle 13"/>
          <p:cNvSpPr/>
          <p:nvPr/>
        </p:nvSpPr>
        <p:spPr>
          <a:xfrm>
            <a:off x="5054599" y="5086417"/>
            <a:ext cx="1727200" cy="47585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350" dirty="0"/>
              <a:t>ICIS (</a:t>
            </a:r>
            <a:r>
              <a:rPr lang="en-US" sz="1350" b="1" dirty="0"/>
              <a:t>EPA</a:t>
            </a:r>
            <a:r>
              <a:rPr lang="en-US" sz="1350" dirty="0"/>
              <a:t>)</a:t>
            </a:r>
          </a:p>
        </p:txBody>
      </p:sp>
    </p:spTree>
    <p:extLst>
      <p:ext uri="{BB962C8B-B14F-4D97-AF65-F5344CB8AC3E}">
        <p14:creationId xmlns:p14="http://schemas.microsoft.com/office/powerpoint/2010/main" val="94240219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710" y="452718"/>
            <a:ext cx="7055380" cy="614082"/>
          </a:xfrm>
        </p:spPr>
        <p:txBody>
          <a:bodyPr/>
          <a:lstStyle/>
          <a:p>
            <a:r>
              <a:rPr lang="en-US" sz="3600" dirty="0" smtClean="0"/>
              <a:t>Contact Information </a:t>
            </a:r>
            <a:endParaRPr lang="en-US" sz="3600" dirty="0"/>
          </a:p>
        </p:txBody>
      </p:sp>
      <p:sp>
        <p:nvSpPr>
          <p:cNvPr id="3" name="Content Placeholder 2"/>
          <p:cNvSpPr>
            <a:spLocks noGrp="1"/>
          </p:cNvSpPr>
          <p:nvPr>
            <p:ph idx="1"/>
          </p:nvPr>
        </p:nvSpPr>
        <p:spPr>
          <a:xfrm>
            <a:off x="484710" y="1143001"/>
            <a:ext cx="8049690" cy="5105406"/>
          </a:xfrm>
        </p:spPr>
        <p:txBody>
          <a:bodyPr numCol="2">
            <a:normAutofit/>
          </a:bodyPr>
          <a:lstStyle/>
          <a:p>
            <a:pPr marL="0" indent="0">
              <a:buNone/>
            </a:pPr>
            <a:r>
              <a:rPr lang="en-US" sz="1600" b="1" dirty="0" smtClean="0"/>
              <a:t>Central </a:t>
            </a:r>
            <a:r>
              <a:rPr lang="en-US" sz="1600" b="1" dirty="0" smtClean="0"/>
              <a:t>Office  MS4 Permit Staff</a:t>
            </a:r>
          </a:p>
          <a:p>
            <a:pPr marL="0" indent="0">
              <a:buNone/>
            </a:pPr>
            <a:r>
              <a:rPr lang="en-US" sz="1600" dirty="0" smtClean="0"/>
              <a:t>Mason Harper  804-698-4023; Mason.Harper@deq.viriginia.gov </a:t>
            </a:r>
          </a:p>
          <a:p>
            <a:pPr marL="0" indent="0">
              <a:buNone/>
            </a:pPr>
            <a:r>
              <a:rPr lang="en-US" sz="1600" dirty="0" smtClean="0"/>
              <a:t>Ruth </a:t>
            </a:r>
            <a:r>
              <a:rPr lang="en-US" sz="1600" dirty="0"/>
              <a:t>Minich-Hobson </a:t>
            </a:r>
            <a:r>
              <a:rPr lang="en-US" sz="1600" dirty="0" smtClean="0"/>
              <a:t> 804-698-4490;  Ruth.Minich-Hobson@deq.virginia.gov</a:t>
            </a:r>
          </a:p>
          <a:p>
            <a:pPr marL="0" indent="0">
              <a:buNone/>
            </a:pPr>
            <a:r>
              <a:rPr lang="en-US" sz="1600" dirty="0" smtClean="0"/>
              <a:t>Jeff Selengut 804-698-4265; Jeffrey.Selengut@deq.virginia.gov</a:t>
            </a:r>
            <a:endParaRPr lang="en-US" sz="1600" dirty="0"/>
          </a:p>
          <a:p>
            <a:pPr marL="0" lvl="0" indent="0">
              <a:buClr>
                <a:srgbClr val="1E5155">
                  <a:lumMod val="40000"/>
                  <a:lumOff val="60000"/>
                </a:srgbClr>
              </a:buClr>
              <a:buNone/>
            </a:pPr>
            <a:endParaRPr lang="en-US" sz="1600" dirty="0" smtClean="0"/>
          </a:p>
          <a:p>
            <a:pPr marL="0" lvl="0" indent="0">
              <a:buClr>
                <a:srgbClr val="1E5155">
                  <a:lumMod val="40000"/>
                  <a:lumOff val="60000"/>
                </a:srgbClr>
              </a:buClr>
              <a:buNone/>
            </a:pPr>
            <a:r>
              <a:rPr lang="en-US" sz="1600" dirty="0" smtClean="0"/>
              <a:t>Bill </a:t>
            </a:r>
            <a:r>
              <a:rPr lang="en-US" sz="1600" dirty="0" smtClean="0"/>
              <a:t>Keeling – BMP </a:t>
            </a:r>
            <a:r>
              <a:rPr lang="en-US" sz="1600" dirty="0" smtClean="0"/>
              <a:t>Warehouse; William.keeling@deq.virginia.gov</a:t>
            </a:r>
            <a:endParaRPr lang="en-US" sz="1600" dirty="0"/>
          </a:p>
          <a:p>
            <a:pPr marL="0" indent="0">
              <a:buNone/>
            </a:pPr>
            <a:endParaRPr lang="en-US" sz="1600" dirty="0" smtClean="0"/>
          </a:p>
          <a:p>
            <a:pPr marL="0" indent="0">
              <a:spcBef>
                <a:spcPts val="400"/>
              </a:spcBef>
              <a:buNone/>
            </a:pPr>
            <a:r>
              <a:rPr lang="en-US" sz="1600" dirty="0" smtClean="0"/>
              <a:t>DEQ  </a:t>
            </a:r>
            <a:r>
              <a:rPr lang="en-US" sz="1600" dirty="0" smtClean="0"/>
              <a:t>Central Office </a:t>
            </a:r>
            <a:endParaRPr lang="en-US" sz="1600" dirty="0" smtClean="0"/>
          </a:p>
          <a:p>
            <a:pPr marL="0" indent="0">
              <a:spcBef>
                <a:spcPts val="400"/>
              </a:spcBef>
              <a:buNone/>
            </a:pPr>
            <a:r>
              <a:rPr lang="en-US" sz="1600" dirty="0" smtClean="0"/>
              <a:t>1111 </a:t>
            </a:r>
            <a:r>
              <a:rPr lang="en-US" sz="1600" dirty="0" smtClean="0"/>
              <a:t>East Main </a:t>
            </a:r>
            <a:r>
              <a:rPr lang="en-US" sz="1600" dirty="0" smtClean="0"/>
              <a:t>Street, Suite 1400</a:t>
            </a:r>
            <a:endParaRPr lang="en-US" sz="1600" dirty="0" smtClean="0"/>
          </a:p>
          <a:p>
            <a:pPr marL="0" indent="0">
              <a:spcBef>
                <a:spcPts val="400"/>
              </a:spcBef>
              <a:buNone/>
            </a:pPr>
            <a:r>
              <a:rPr lang="en-US" sz="1600" dirty="0" smtClean="0"/>
              <a:t>Richmond, VA 23219</a:t>
            </a:r>
          </a:p>
          <a:p>
            <a:pPr marL="0" indent="0">
              <a:spcBef>
                <a:spcPts val="400"/>
              </a:spcBef>
              <a:buNone/>
            </a:pPr>
            <a:r>
              <a:rPr lang="en-US" sz="1600" dirty="0" smtClean="0"/>
              <a:t>804-698-4342</a:t>
            </a:r>
          </a:p>
          <a:p>
            <a:pPr marL="0" indent="0">
              <a:buNone/>
            </a:pPr>
            <a:endParaRPr lang="en-US" dirty="0" smtClean="0"/>
          </a:p>
          <a:p>
            <a:pPr marL="0" indent="0">
              <a:buNone/>
            </a:pPr>
            <a:endParaRPr lang="en-US" sz="1500" dirty="0"/>
          </a:p>
          <a:p>
            <a:pPr marL="0" indent="0">
              <a:buNone/>
            </a:pPr>
            <a:endParaRPr lang="en-US" sz="1500" dirty="0" smtClean="0"/>
          </a:p>
          <a:p>
            <a:pPr marL="0" indent="0">
              <a:buNone/>
            </a:pPr>
            <a:endParaRPr lang="en-US" sz="1300" dirty="0"/>
          </a:p>
        </p:txBody>
      </p:sp>
    </p:spTree>
    <p:extLst>
      <p:ext uri="{BB962C8B-B14F-4D97-AF65-F5344CB8AC3E}">
        <p14:creationId xmlns:p14="http://schemas.microsoft.com/office/powerpoint/2010/main" val="2948337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400" dirty="0"/>
              <a:t>Part I.D Annual </a:t>
            </a:r>
            <a:r>
              <a:rPr lang="en-US" sz="4400" dirty="0" smtClean="0"/>
              <a:t>Reports continued</a:t>
            </a:r>
            <a:endParaRPr lang="en-US" dirty="0"/>
          </a:p>
        </p:txBody>
      </p:sp>
      <p:sp>
        <p:nvSpPr>
          <p:cNvPr id="8" name="Content Placeholder 7"/>
          <p:cNvSpPr>
            <a:spLocks noGrp="1"/>
          </p:cNvSpPr>
          <p:nvPr>
            <p:ph idx="1"/>
          </p:nvPr>
        </p:nvSpPr>
        <p:spPr/>
        <p:txBody>
          <a:bodyPr>
            <a:normAutofit/>
          </a:bodyPr>
          <a:lstStyle/>
          <a:p>
            <a:r>
              <a:rPr lang="en-US" sz="2400" dirty="0"/>
              <a:t>Submit electronically (condensed PDF) to </a:t>
            </a:r>
            <a:r>
              <a:rPr lang="en-US" sz="2400" dirty="0" smtClean="0"/>
              <a:t>regional DEQ Offices </a:t>
            </a:r>
            <a:endParaRPr lang="en-US" sz="2400" dirty="0"/>
          </a:p>
          <a:p>
            <a:r>
              <a:rPr lang="en-US" sz="2400" dirty="0" smtClean="0"/>
              <a:t>The </a:t>
            </a:r>
            <a:r>
              <a:rPr lang="en-US" sz="2400" dirty="0"/>
              <a:t>annual report shall include the following general information: </a:t>
            </a:r>
          </a:p>
          <a:p>
            <a:pPr lvl="1"/>
            <a:r>
              <a:rPr lang="en-US" sz="2000" dirty="0"/>
              <a:t>a. The permittee, system name, and permit number; </a:t>
            </a:r>
          </a:p>
          <a:p>
            <a:pPr lvl="1"/>
            <a:r>
              <a:rPr lang="en-US" sz="2000" dirty="0"/>
              <a:t>b. The reporting period for which the annual report is being submitted; </a:t>
            </a:r>
          </a:p>
          <a:p>
            <a:pPr lvl="1"/>
            <a:r>
              <a:rPr lang="en-US" sz="2000" dirty="0"/>
              <a:t>c. A signed certification as per Part III K;</a:t>
            </a:r>
          </a:p>
          <a:p>
            <a:endParaRPr lang="en-US" dirty="0"/>
          </a:p>
        </p:txBody>
      </p:sp>
    </p:spTree>
    <p:extLst>
      <p:ext uri="{BB962C8B-B14F-4D97-AF65-F5344CB8AC3E}">
        <p14:creationId xmlns:p14="http://schemas.microsoft.com/office/powerpoint/2010/main" val="39092795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600" dirty="0" smtClean="0"/>
              <a:t>Part I.E.1 – MCM 1. Public Education and Outreach</a:t>
            </a:r>
            <a:endParaRPr lang="en-US" sz="3600" dirty="0"/>
          </a:p>
        </p:txBody>
      </p:sp>
      <p:sp>
        <p:nvSpPr>
          <p:cNvPr id="2" name="Content Placeholder 1"/>
          <p:cNvSpPr>
            <a:spLocks noGrp="1"/>
          </p:cNvSpPr>
          <p:nvPr>
            <p:ph idx="1"/>
          </p:nvPr>
        </p:nvSpPr>
        <p:spPr>
          <a:xfrm>
            <a:off x="381000" y="1853247"/>
            <a:ext cx="8458200" cy="4395159"/>
          </a:xfrm>
        </p:spPr>
        <p:txBody>
          <a:bodyPr>
            <a:normAutofit lnSpcReduction="10000"/>
          </a:bodyPr>
          <a:lstStyle/>
          <a:p>
            <a:r>
              <a:rPr lang="en-US" dirty="0" smtClean="0"/>
              <a:t>Changes in this section include the addition of Table 1, “Strategies for Public Education and Outreach”</a:t>
            </a:r>
            <a:r>
              <a:rPr lang="en-US" dirty="0"/>
              <a:t> </a:t>
            </a:r>
            <a:r>
              <a:rPr lang="en-US" dirty="0" smtClean="0"/>
              <a:t>in permit</a:t>
            </a:r>
          </a:p>
          <a:p>
            <a:r>
              <a:rPr lang="en-US" dirty="0" smtClean="0"/>
              <a:t>The permittee is required to identify no less than three high-priority </a:t>
            </a:r>
            <a:r>
              <a:rPr lang="en-US" dirty="0" err="1" smtClean="0"/>
              <a:t>stormwater</a:t>
            </a:r>
            <a:r>
              <a:rPr lang="en-US" dirty="0" smtClean="0"/>
              <a:t> issues to meet the goal of educating the public - Part I.E.1.b</a:t>
            </a:r>
          </a:p>
          <a:p>
            <a:r>
              <a:rPr lang="en-US" dirty="0" smtClean="0"/>
              <a:t>The permittee is required to select two or more strategies per year from Table 1 to communicate to the public high-priority </a:t>
            </a:r>
            <a:r>
              <a:rPr lang="en-US" dirty="0" err="1" smtClean="0"/>
              <a:t>stormwater</a:t>
            </a:r>
            <a:r>
              <a:rPr lang="en-US" dirty="0" smtClean="0"/>
              <a:t> issues – Part I.E.1.d</a:t>
            </a:r>
          </a:p>
          <a:p>
            <a:r>
              <a:rPr lang="en-US" dirty="0" smtClean="0"/>
              <a:t>Added list of criteria the Public Education and Outreach program must meet to identify high-priority issues - Part I.E.1.c</a:t>
            </a:r>
          </a:p>
          <a:p>
            <a:r>
              <a:rPr lang="en-US" dirty="0" smtClean="0"/>
              <a:t>Permittees will need to provide contact information associated with high-priority issues where the public can find out more information – Part I.E.1.c</a:t>
            </a:r>
          </a:p>
        </p:txBody>
      </p:sp>
      <p:sp>
        <p:nvSpPr>
          <p:cNvPr id="4" name="Slide Number Placeholder 3"/>
          <p:cNvSpPr>
            <a:spLocks noGrp="1"/>
          </p:cNvSpPr>
          <p:nvPr>
            <p:ph type="sldNum" sz="quarter" idx="12"/>
          </p:nvPr>
        </p:nvSpPr>
        <p:spPr>
          <a:xfrm>
            <a:off x="7010400" y="6356350"/>
            <a:ext cx="21336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258C418-D23E-419F-BBA2-8F0B98EEA8BE}" type="slidenum">
              <a:rPr kumimoji="0" lang="en-US"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7</a:t>
            </a:fld>
            <a:endParaRPr kumimoji="0" lang="en-US"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60195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600" dirty="0" smtClean="0"/>
              <a:t>Part I.E.2 - MCM 2. Public involvement and participation</a:t>
            </a:r>
            <a:endParaRPr lang="en-US" sz="3600" dirty="0"/>
          </a:p>
        </p:txBody>
      </p:sp>
      <p:sp>
        <p:nvSpPr>
          <p:cNvPr id="2" name="Content Placeholder 1"/>
          <p:cNvSpPr>
            <a:spLocks noGrp="1"/>
          </p:cNvSpPr>
          <p:nvPr>
            <p:ph idx="1"/>
          </p:nvPr>
        </p:nvSpPr>
        <p:spPr>
          <a:xfrm>
            <a:off x="381000" y="1853249"/>
            <a:ext cx="8229600" cy="4395158"/>
          </a:xfrm>
        </p:spPr>
        <p:txBody>
          <a:bodyPr>
            <a:normAutofit fontScale="92500"/>
          </a:bodyPr>
          <a:lstStyle/>
          <a:p>
            <a:r>
              <a:rPr lang="en-US" sz="2200" dirty="0" smtClean="0"/>
              <a:t>Changes in this section include the addition of Table 2, “Public Involvement Opportunities” </a:t>
            </a:r>
          </a:p>
          <a:p>
            <a:r>
              <a:rPr lang="en-US" sz="2200" dirty="0" smtClean="0"/>
              <a:t>The permittee is required to implement no less than four activities per year from two or more categories in Table 2 to provide an opportunity for public involvement – Part I.E.2.c</a:t>
            </a:r>
          </a:p>
          <a:p>
            <a:r>
              <a:rPr lang="en-US" sz="2200" dirty="0" smtClean="0"/>
              <a:t>No later than three months after the permit’s effective date, 2/1/2019,  the permittee is required to develop and maintain a webpage dedicated to the MS4 program and </a:t>
            </a:r>
            <a:r>
              <a:rPr lang="en-US" sz="2200" dirty="0" err="1" smtClean="0"/>
              <a:t>stormwater</a:t>
            </a:r>
            <a:r>
              <a:rPr lang="en-US" sz="2200" dirty="0" smtClean="0"/>
              <a:t> pollution prevention</a:t>
            </a:r>
          </a:p>
          <a:p>
            <a:r>
              <a:rPr lang="en-US" sz="2200" dirty="0" smtClean="0"/>
              <a:t>There is a listing of requirements for what must be maintained on the webpage in Part I.E.2.b including posting of the annual report no later than 30 days after submittal to the department</a:t>
            </a:r>
          </a:p>
          <a:p>
            <a:pPr marL="0" indent="0">
              <a:buNone/>
            </a:pPr>
            <a:endParaRPr lang="en-US" sz="2200" dirty="0" smtClean="0"/>
          </a:p>
          <a:p>
            <a:endParaRPr lang="en-US" sz="2400" dirty="0" smtClean="0"/>
          </a:p>
        </p:txBody>
      </p:sp>
      <p:sp>
        <p:nvSpPr>
          <p:cNvPr id="4" name="Slide Number Placeholder 3"/>
          <p:cNvSpPr>
            <a:spLocks noGrp="1"/>
          </p:cNvSpPr>
          <p:nvPr>
            <p:ph type="sldNum" sz="quarter" idx="12"/>
          </p:nvPr>
        </p:nvSpPr>
        <p:spPr>
          <a:xfrm>
            <a:off x="7010400" y="6356350"/>
            <a:ext cx="21336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258C418-D23E-419F-BBA2-8F0B98EEA8BE}" type="slidenum">
              <a:rPr kumimoji="0" lang="en-US"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8</a:t>
            </a:fld>
            <a:endParaRPr kumimoji="0" lang="en-US"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837754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600" dirty="0" smtClean="0"/>
              <a:t>Part I.E.3 – MCM 3. Illicit discharge and detection</a:t>
            </a:r>
            <a:endParaRPr lang="en-US" sz="3600" dirty="0"/>
          </a:p>
        </p:txBody>
      </p:sp>
      <p:sp>
        <p:nvSpPr>
          <p:cNvPr id="2" name="Content Placeholder 1"/>
          <p:cNvSpPr>
            <a:spLocks noGrp="1"/>
          </p:cNvSpPr>
          <p:nvPr>
            <p:ph idx="1"/>
          </p:nvPr>
        </p:nvSpPr>
        <p:spPr>
          <a:xfrm>
            <a:off x="304800" y="2052925"/>
            <a:ext cx="8382000" cy="4195481"/>
          </a:xfrm>
        </p:spPr>
        <p:txBody>
          <a:bodyPr>
            <a:normAutofit fontScale="92500" lnSpcReduction="10000"/>
          </a:bodyPr>
          <a:lstStyle/>
          <a:p>
            <a:r>
              <a:rPr lang="en-US" dirty="0" smtClean="0"/>
              <a:t>Changes in this section include the revision of the mapping and mapping table requirements as provided in Part I.E.3.a</a:t>
            </a:r>
          </a:p>
          <a:p>
            <a:r>
              <a:rPr lang="en-US" dirty="0" smtClean="0"/>
              <a:t>The permittee is required to develop and maintain an accurate MS4 map of the storm sewer system owned by the permittee within the census urbanized area, identified by the 2010 decennial census to include MS4 regulated service area and </a:t>
            </a:r>
            <a:r>
              <a:rPr lang="en-US" dirty="0" err="1" smtClean="0"/>
              <a:t>stormwater</a:t>
            </a:r>
            <a:r>
              <a:rPr lang="en-US" dirty="0" smtClean="0"/>
              <a:t> facilities owned or operated by the permittee</a:t>
            </a:r>
          </a:p>
          <a:p>
            <a:r>
              <a:rPr lang="en-US" dirty="0" smtClean="0"/>
              <a:t>No later than July 1, 2019, the permittee is required to submit to the department a GIS-compatible </a:t>
            </a:r>
            <a:r>
              <a:rPr lang="en-US" dirty="0" err="1" smtClean="0"/>
              <a:t>shapefile</a:t>
            </a:r>
            <a:r>
              <a:rPr lang="en-US" dirty="0" smtClean="0"/>
              <a:t> of the permittee’s MS4 map, but can also be provided in a pdf format</a:t>
            </a:r>
          </a:p>
          <a:p>
            <a:r>
              <a:rPr lang="en-US" dirty="0" smtClean="0"/>
              <a:t>No later than October 1st of each year, the permittee is required to update the storm sewer system map and outfall information table to include any new outfalls constructed or TMDLs approved during the immediate preceding reporting period</a:t>
            </a:r>
          </a:p>
          <a:p>
            <a:pPr marL="0" indent="0">
              <a:buNone/>
            </a:pPr>
            <a:endParaRPr lang="en-US" dirty="0" smtClean="0"/>
          </a:p>
          <a:p>
            <a:endParaRPr lang="en-US" dirty="0" smtClean="0"/>
          </a:p>
        </p:txBody>
      </p:sp>
      <p:sp>
        <p:nvSpPr>
          <p:cNvPr id="4" name="Slide Number Placeholder 3"/>
          <p:cNvSpPr>
            <a:spLocks noGrp="1"/>
          </p:cNvSpPr>
          <p:nvPr>
            <p:ph type="sldNum" sz="quarter" idx="12"/>
          </p:nvPr>
        </p:nvSpPr>
        <p:spPr>
          <a:xfrm>
            <a:off x="7010400" y="6356350"/>
            <a:ext cx="21336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E258C418-D23E-419F-BBA2-8F0B98EEA8BE}" type="slidenum">
              <a:rPr kumimoji="0" lang="en-US"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9</a:t>
            </a:fld>
            <a:endParaRPr kumimoji="0" lang="en-US" sz="2801" b="0" i="0" u="none" strike="noStrike" kern="1200" cap="none" spc="0" normalizeH="0" baseline="0" noProof="0" dirty="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3259313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TM03457496[[fn=Parallax]]</Template>
  <TotalTime>3791</TotalTime>
  <Words>5401</Words>
  <Application>Microsoft Office PowerPoint</Application>
  <PresentationFormat>On-screen Show (4:3)</PresentationFormat>
  <Paragraphs>711</Paragraphs>
  <Slides>58</Slides>
  <Notes>41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58</vt:i4>
      </vt:variant>
    </vt:vector>
  </HeadingPairs>
  <TitlesOfParts>
    <vt:vector size="64" baseType="lpstr">
      <vt:lpstr>Arial</vt:lpstr>
      <vt:lpstr>Calibri</vt:lpstr>
      <vt:lpstr>Century Gothic</vt:lpstr>
      <vt:lpstr>Wingdings</vt:lpstr>
      <vt:lpstr>Wingdings 3</vt:lpstr>
      <vt:lpstr>Ion</vt:lpstr>
      <vt:lpstr>MS4 General Permit Training  2018-2023 </vt:lpstr>
      <vt:lpstr>Overview – 2018 MS4 General Permit</vt:lpstr>
      <vt:lpstr>General 2018 Permit Facts</vt:lpstr>
      <vt:lpstr>Part I.C The MS4 Program Plan</vt:lpstr>
      <vt:lpstr>Part I.D Annual Reports</vt:lpstr>
      <vt:lpstr>Part I.D Annual Reports continued</vt:lpstr>
      <vt:lpstr>Part I.E.1 – MCM 1. Public Education and Outreach</vt:lpstr>
      <vt:lpstr>Part I.E.2 - MCM 2. Public involvement and participation</vt:lpstr>
      <vt:lpstr>Part I.E.3 – MCM 3. Illicit discharge and detection</vt:lpstr>
      <vt:lpstr>Part I.E.3 – MCM 3. Illicit discharge and detection, p. 2</vt:lpstr>
      <vt:lpstr>Part I.E.4 – MCM 4. Construction  site stormwater runoff control</vt:lpstr>
      <vt:lpstr>Part I.E.5 – MCM 5.  Post-construction stormwater management for new development and development on prior developed lands</vt:lpstr>
      <vt:lpstr>Part I.E.5 – MCM 5. Post-construction stormwater management for new development and development on prior developed lands, p. 2.</vt:lpstr>
      <vt:lpstr>Part I.E.6 – MCM 6. Pollution prevention and good housekeeping for facilities owned or operated by the permittee within the MS4 service area</vt:lpstr>
      <vt:lpstr>Watershed Implementation Plan (WIP)</vt:lpstr>
      <vt:lpstr>Watershed Implementation Plan (WIP)</vt:lpstr>
      <vt:lpstr>Watershed Implementation Plan (WIP)</vt:lpstr>
      <vt:lpstr>Part II.A – Chesapeake Bay TMDL Special Conditions</vt:lpstr>
      <vt:lpstr>Part II.A – Chesapeake Bay TMDL Special Conditions, page 2 </vt:lpstr>
      <vt:lpstr>Chesapeake Bay TMDL Definitions</vt:lpstr>
      <vt:lpstr>PowerPoint Presentation</vt:lpstr>
      <vt:lpstr>Calculating Required Reductions</vt:lpstr>
      <vt:lpstr>PowerPoint Presentation</vt:lpstr>
      <vt:lpstr>PowerPoint Presentation</vt:lpstr>
      <vt:lpstr>PowerPoint Presentation</vt:lpstr>
      <vt:lpstr>PowerPoint Presentation</vt:lpstr>
      <vt:lpstr>PowerPoint Presentation</vt:lpstr>
      <vt:lpstr>BMP Efficiency Calculation Information</vt:lpstr>
      <vt:lpstr>Part II.B – Local TMDL Special Condition </vt:lpstr>
      <vt:lpstr>Part II.B – Local TMDL Special Condition, page 2</vt:lpstr>
      <vt:lpstr>Part III – Conditions Applicable  to all State and VPDES Permits </vt:lpstr>
      <vt:lpstr>BMP Warehouse Tracking Tool</vt:lpstr>
      <vt:lpstr>Development of the Warehouse (2014 Concept) </vt:lpstr>
      <vt:lpstr>BMP Warehouse Webpage</vt:lpstr>
      <vt:lpstr>BMP Warehouse Introduction Webpage</vt:lpstr>
      <vt:lpstr>BMP Warehouse</vt:lpstr>
      <vt:lpstr>BMP Warehouse Template</vt:lpstr>
      <vt:lpstr>BMP Warehouse Who and What</vt:lpstr>
      <vt:lpstr>Additional Questions</vt:lpstr>
      <vt:lpstr>Some Planned Upgrades</vt:lpstr>
      <vt:lpstr>MS4 Program Plans-Plan Contents/DEQ Expectations</vt:lpstr>
      <vt:lpstr>MS4 General Permit (MS4 GP) Quick Review of Main Sections</vt:lpstr>
      <vt:lpstr>MS4 GP Part I Overview</vt:lpstr>
      <vt:lpstr>Highlights from New MS4 GP</vt:lpstr>
      <vt:lpstr>Some Key Points to Remember</vt:lpstr>
      <vt:lpstr>The 2016 MS4 Permit Remand Rule-How it impacted concept of MS4 Program Plan</vt:lpstr>
      <vt:lpstr>MS4 Remand Rule-What it accomplished</vt:lpstr>
      <vt:lpstr>MS4 Program Plan  Contents-What does permit require (Part 1.C.)</vt:lpstr>
      <vt:lpstr>Keeping it all Together DEQ Expectations</vt:lpstr>
      <vt:lpstr>EPA’s E-Reporting Rule What it Means for MS4s</vt:lpstr>
      <vt:lpstr>Background/General Information</vt:lpstr>
      <vt:lpstr>E-Reporting/Phasing Schedule</vt:lpstr>
      <vt:lpstr>What are the Benefits of Reporting Electronically?</vt:lpstr>
      <vt:lpstr>E-Reporting Benefits (continued)</vt:lpstr>
      <vt:lpstr>What data will MS4s report electronically in annual reports?</vt:lpstr>
      <vt:lpstr>What does it mean for MS4s??</vt:lpstr>
      <vt:lpstr>What does it mean for MS4s??</vt:lpstr>
      <vt:lpstr>Contact Information </vt:lpstr>
    </vt:vector>
  </TitlesOfParts>
  <Company>Virginia IT Infrastructure Partnership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template for public meetings</dc:title>
  <dc:creator>Irina Calos</dc:creator>
  <cp:lastModifiedBy>Minich-hobson, Ruth (DEQ)</cp:lastModifiedBy>
  <cp:revision>231</cp:revision>
  <cp:lastPrinted>2019-03-22T13:56:50Z</cp:lastPrinted>
  <dcterms:created xsi:type="dcterms:W3CDTF">2016-09-07T22:24:56Z</dcterms:created>
  <dcterms:modified xsi:type="dcterms:W3CDTF">2019-03-22T14:04:11Z</dcterms:modified>
</cp:coreProperties>
</file>