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66"/>
  </p:notesMasterIdLst>
  <p:handoutMasterIdLst>
    <p:handoutMasterId r:id="rId67"/>
  </p:handoutMasterIdLst>
  <p:sldIdLst>
    <p:sldId id="256" r:id="rId3"/>
    <p:sldId id="327" r:id="rId4"/>
    <p:sldId id="412" r:id="rId5"/>
    <p:sldId id="413" r:id="rId6"/>
    <p:sldId id="414" r:id="rId7"/>
    <p:sldId id="419" r:id="rId8"/>
    <p:sldId id="420" r:id="rId9"/>
    <p:sldId id="418" r:id="rId10"/>
    <p:sldId id="421" r:id="rId11"/>
    <p:sldId id="422" r:id="rId12"/>
    <p:sldId id="423" r:id="rId13"/>
    <p:sldId id="424" r:id="rId14"/>
    <p:sldId id="425" r:id="rId15"/>
    <p:sldId id="426" r:id="rId16"/>
    <p:sldId id="431" r:id="rId17"/>
    <p:sldId id="479" r:id="rId18"/>
    <p:sldId id="432" r:id="rId19"/>
    <p:sldId id="482" r:id="rId20"/>
    <p:sldId id="480" r:id="rId21"/>
    <p:sldId id="434" r:id="rId22"/>
    <p:sldId id="478" r:id="rId23"/>
    <p:sldId id="435" r:id="rId24"/>
    <p:sldId id="436" r:id="rId25"/>
    <p:sldId id="506" r:id="rId26"/>
    <p:sldId id="437" r:id="rId27"/>
    <p:sldId id="438" r:id="rId28"/>
    <p:sldId id="439" r:id="rId29"/>
    <p:sldId id="481" r:id="rId30"/>
    <p:sldId id="459" r:id="rId31"/>
    <p:sldId id="440" r:id="rId32"/>
    <p:sldId id="441" r:id="rId33"/>
    <p:sldId id="442" r:id="rId34"/>
    <p:sldId id="443" r:id="rId35"/>
    <p:sldId id="493" r:id="rId36"/>
    <p:sldId id="504" r:id="rId37"/>
    <p:sldId id="444" r:id="rId38"/>
    <p:sldId id="445" r:id="rId39"/>
    <p:sldId id="446" r:id="rId40"/>
    <p:sldId id="483" r:id="rId41"/>
    <p:sldId id="496" r:id="rId42"/>
    <p:sldId id="497" r:id="rId43"/>
    <p:sldId id="498" r:id="rId44"/>
    <p:sldId id="503" r:id="rId45"/>
    <p:sldId id="499" r:id="rId46"/>
    <p:sldId id="500" r:id="rId47"/>
    <p:sldId id="501" r:id="rId48"/>
    <p:sldId id="502" r:id="rId49"/>
    <p:sldId id="448" r:id="rId50"/>
    <p:sldId id="458" r:id="rId51"/>
    <p:sldId id="453" r:id="rId52"/>
    <p:sldId id="460" r:id="rId53"/>
    <p:sldId id="468" r:id="rId54"/>
    <p:sldId id="469" r:id="rId55"/>
    <p:sldId id="470" r:id="rId56"/>
    <p:sldId id="505" r:id="rId57"/>
    <p:sldId id="471" r:id="rId58"/>
    <p:sldId id="474" r:id="rId59"/>
    <p:sldId id="472" r:id="rId60"/>
    <p:sldId id="462" r:id="rId61"/>
    <p:sldId id="463" r:id="rId62"/>
    <p:sldId id="476" r:id="rId63"/>
    <p:sldId id="477" r:id="rId64"/>
    <p:sldId id="323" r:id="rId65"/>
  </p:sldIdLst>
  <p:sldSz cx="9144000" cy="6858000" type="screen4x3"/>
  <p:notesSz cx="6950075" cy="9236075"/>
  <p:custDataLst>
    <p:tags r:id="rId6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nthicum, Alex (VOLPE)" initials="ASL"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65600"/>
    <a:srgbClr val="7F6737"/>
    <a:srgbClr val="F806EC"/>
    <a:srgbClr val="2C8C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9" autoAdjust="0"/>
    <p:restoredTop sz="72352" autoAdjust="0"/>
  </p:normalViewPr>
  <p:slideViewPr>
    <p:cSldViewPr>
      <p:cViewPr varScale="1">
        <p:scale>
          <a:sx n="54" d="100"/>
          <a:sy n="54" d="100"/>
        </p:scale>
        <p:origin x="1860" y="6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tags" Target="tags/tag1.xml"/><Relationship Id="rId7" Type="http://schemas.openxmlformats.org/officeDocument/2006/relationships/slide" Target="slides/slide5.xml"/><Relationship Id="rId71"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handoutMaster" Target="handoutMasters/handout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37000" y="0"/>
            <a:ext cx="3011488" cy="463550"/>
          </a:xfrm>
          <a:prstGeom prst="rect">
            <a:avLst/>
          </a:prstGeom>
        </p:spPr>
        <p:txBody>
          <a:bodyPr vert="horz" lIns="91440" tIns="45720" rIns="91440" bIns="45720" rtlCol="0"/>
          <a:lstStyle>
            <a:lvl1pPr algn="r">
              <a:defRPr sz="1200"/>
            </a:lvl1pPr>
          </a:lstStyle>
          <a:p>
            <a:fld id="{2CA4FFBB-B2DA-4CA8-9607-22AA5B84D03A}" type="datetimeFigureOut">
              <a:rPr lang="en-US" smtClean="0"/>
              <a:t>6/12/2020</a:t>
            </a:fld>
            <a:endParaRPr lang="en-US" dirty="0"/>
          </a:p>
        </p:txBody>
      </p:sp>
      <p:sp>
        <p:nvSpPr>
          <p:cNvPr id="4" name="Footer Placeholder 3"/>
          <p:cNvSpPr>
            <a:spLocks noGrp="1"/>
          </p:cNvSpPr>
          <p:nvPr>
            <p:ph type="ftr" sz="quarter" idx="2"/>
          </p:nvPr>
        </p:nvSpPr>
        <p:spPr>
          <a:xfrm>
            <a:off x="0" y="8772525"/>
            <a:ext cx="3011488"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7000" y="8772525"/>
            <a:ext cx="3011488" cy="463550"/>
          </a:xfrm>
          <a:prstGeom prst="rect">
            <a:avLst/>
          </a:prstGeom>
        </p:spPr>
        <p:txBody>
          <a:bodyPr vert="horz" lIns="91440" tIns="45720" rIns="91440" bIns="45720" rtlCol="0" anchor="b"/>
          <a:lstStyle>
            <a:lvl1pPr algn="r">
              <a:defRPr sz="1200"/>
            </a:lvl1pPr>
          </a:lstStyle>
          <a:p>
            <a:fld id="{5CD771CE-0030-4A65-826F-C76D919A3E75}" type="slidenum">
              <a:rPr lang="en-US" smtClean="0"/>
              <a:t>‹#›</a:t>
            </a:fld>
            <a:endParaRPr lang="en-US" dirty="0"/>
          </a:p>
        </p:txBody>
      </p:sp>
    </p:spTree>
    <p:extLst>
      <p:ext uri="{BB962C8B-B14F-4D97-AF65-F5344CB8AC3E}">
        <p14:creationId xmlns:p14="http://schemas.microsoft.com/office/powerpoint/2010/main" val="4293423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0" tIns="46245" rIns="92490" bIns="46245" rtlCol="0"/>
          <a:lstStyle>
            <a:lvl1pPr algn="l">
              <a:defRPr sz="1200"/>
            </a:lvl1pPr>
          </a:lstStyle>
          <a:p>
            <a:endParaRPr lang="en-US" dirty="0"/>
          </a:p>
        </p:txBody>
      </p:sp>
      <p:sp>
        <p:nvSpPr>
          <p:cNvPr id="3" name="Date Placeholder 2"/>
          <p:cNvSpPr>
            <a:spLocks noGrp="1"/>
          </p:cNvSpPr>
          <p:nvPr>
            <p:ph type="dt" idx="1"/>
          </p:nvPr>
        </p:nvSpPr>
        <p:spPr>
          <a:xfrm>
            <a:off x="3936769" y="0"/>
            <a:ext cx="3011699" cy="461804"/>
          </a:xfrm>
          <a:prstGeom prst="rect">
            <a:avLst/>
          </a:prstGeom>
        </p:spPr>
        <p:txBody>
          <a:bodyPr vert="horz" lIns="92490" tIns="46245" rIns="92490" bIns="46245" rtlCol="0"/>
          <a:lstStyle>
            <a:lvl1pPr algn="r">
              <a:defRPr sz="1200"/>
            </a:lvl1pPr>
          </a:lstStyle>
          <a:p>
            <a:fld id="{DD40BCEE-322A-4B3F-8986-E739C68860BD}" type="datetimeFigureOut">
              <a:rPr lang="en-US" smtClean="0"/>
              <a:t>6/12/2020</a:t>
            </a:fld>
            <a:endParaRPr lang="en-US" dirty="0"/>
          </a:p>
        </p:txBody>
      </p:sp>
      <p:sp>
        <p:nvSpPr>
          <p:cNvPr id="4" name="Slide Image Placeholder 3"/>
          <p:cNvSpPr>
            <a:spLocks noGrp="1" noRot="1" noChangeAspect="1"/>
          </p:cNvSpPr>
          <p:nvPr>
            <p:ph type="sldImg" idx="2"/>
          </p:nvPr>
        </p:nvSpPr>
        <p:spPr>
          <a:xfrm>
            <a:off x="1165225" y="692150"/>
            <a:ext cx="4619625" cy="3463925"/>
          </a:xfrm>
          <a:prstGeom prst="rect">
            <a:avLst/>
          </a:prstGeom>
          <a:noFill/>
          <a:ln w="12700">
            <a:solidFill>
              <a:prstClr val="black"/>
            </a:solidFill>
          </a:ln>
        </p:spPr>
        <p:txBody>
          <a:bodyPr vert="horz" lIns="92490" tIns="46245" rIns="92490" bIns="46245" rtlCol="0" anchor="ctr"/>
          <a:lstStyle/>
          <a:p>
            <a:endParaRPr lang="en-US" dirty="0"/>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90" tIns="46245" rIns="92490" bIns="4624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8"/>
            <a:ext cx="3011699" cy="461804"/>
          </a:xfrm>
          <a:prstGeom prst="rect">
            <a:avLst/>
          </a:prstGeom>
        </p:spPr>
        <p:txBody>
          <a:bodyPr vert="horz" lIns="92490" tIns="46245" rIns="92490" bIns="4624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6769" y="8772668"/>
            <a:ext cx="3011699" cy="461804"/>
          </a:xfrm>
          <a:prstGeom prst="rect">
            <a:avLst/>
          </a:prstGeom>
        </p:spPr>
        <p:txBody>
          <a:bodyPr vert="horz" lIns="92490" tIns="46245" rIns="92490" bIns="46245" rtlCol="0" anchor="b"/>
          <a:lstStyle>
            <a:lvl1pPr algn="r">
              <a:defRPr sz="1200"/>
            </a:lvl1pPr>
          </a:lstStyle>
          <a:p>
            <a:fld id="{24369801-7FB1-451F-9533-C1EC0EDDABF7}" type="slidenum">
              <a:rPr lang="en-US" smtClean="0"/>
              <a:t>‹#›</a:t>
            </a:fld>
            <a:endParaRPr lang="en-US" dirty="0"/>
          </a:p>
        </p:txBody>
      </p:sp>
    </p:spTree>
    <p:extLst>
      <p:ext uri="{BB962C8B-B14F-4D97-AF65-F5344CB8AC3E}">
        <p14:creationId xmlns:p14="http://schemas.microsoft.com/office/powerpoint/2010/main" val="32000814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1</a:t>
            </a:fld>
            <a:endParaRPr lang="en-US" dirty="0"/>
          </a:p>
        </p:txBody>
      </p:sp>
    </p:spTree>
    <p:extLst>
      <p:ext uri="{BB962C8B-B14F-4D97-AF65-F5344CB8AC3E}">
        <p14:creationId xmlns:p14="http://schemas.microsoft.com/office/powerpoint/2010/main" val="20486969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baseline="0" dirty="0" smtClean="0"/>
              <a:t>Our parks and their associated operations actually operate under two types of permits.  The first is called a Municipal Separate Storm Sewer System, or MS4, permit.</a:t>
            </a:r>
          </a:p>
          <a:p>
            <a:pPr marL="171450" indent="-171450">
              <a:buFont typeface="Arial" panose="020B0604020202020204" pitchFamily="34" charset="0"/>
              <a:buChar char="•"/>
            </a:pPr>
            <a:r>
              <a:rPr lang="en-US" altLang="en-US" baseline="0" dirty="0" smtClean="0"/>
              <a:t>This permit regulates the discharge of anything from a stormwater outfall that is operated by the GWMP/CBP.</a:t>
            </a:r>
          </a:p>
          <a:p>
            <a:pPr marL="171450" indent="-171450">
              <a:buFont typeface="Arial" panose="020B0604020202020204" pitchFamily="34" charset="0"/>
              <a:buChar char="•"/>
            </a:pPr>
            <a:r>
              <a:rPr lang="en-US" altLang="en-US" baseline="0" dirty="0" smtClean="0"/>
              <a:t>In addition, the Maintenance Complex engages in what is considered “industrial activity.”  As a result, it is also subject to a National Pollutant Discharge Elimination System (NPDES) industrial stormwater permit.</a:t>
            </a:r>
            <a:endParaRPr lang="en-US" altLang="en-US" dirty="0" smtClean="0"/>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rgbClr val="FFFF66"/>
                </a:solidFill>
                <a:latin typeface="Times New Roman" panose="02020603050405020304" pitchFamily="18" charset="0"/>
              </a:defRPr>
            </a:lvl1pPr>
            <a:lvl2pPr marL="769938" indent="-295275" defTabSz="963613">
              <a:defRPr sz="2400">
                <a:solidFill>
                  <a:srgbClr val="FFFF66"/>
                </a:solidFill>
                <a:latin typeface="Times New Roman" panose="02020603050405020304" pitchFamily="18" charset="0"/>
              </a:defRPr>
            </a:lvl2pPr>
            <a:lvl3pPr marL="1184275" indent="-236538" defTabSz="963613">
              <a:defRPr sz="2400">
                <a:solidFill>
                  <a:srgbClr val="FFFF66"/>
                </a:solidFill>
                <a:latin typeface="Times New Roman" panose="02020603050405020304" pitchFamily="18" charset="0"/>
              </a:defRPr>
            </a:lvl3pPr>
            <a:lvl4pPr marL="1658938" indent="-236538" defTabSz="963613">
              <a:defRPr sz="2400">
                <a:solidFill>
                  <a:srgbClr val="FFFF66"/>
                </a:solidFill>
                <a:latin typeface="Times New Roman" panose="02020603050405020304" pitchFamily="18" charset="0"/>
              </a:defRPr>
            </a:lvl4pPr>
            <a:lvl5pPr marL="2133600" indent="-236538" defTabSz="963613">
              <a:defRPr sz="2400">
                <a:solidFill>
                  <a:srgbClr val="FFFF66"/>
                </a:solidFill>
                <a:latin typeface="Times New Roman" panose="02020603050405020304" pitchFamily="18" charset="0"/>
              </a:defRPr>
            </a:lvl5pPr>
            <a:lvl6pPr marL="2590800" indent="-236538" defTabSz="963613" eaLnBrk="0" fontAlgn="base" hangingPunct="0">
              <a:spcBef>
                <a:spcPct val="0"/>
              </a:spcBef>
              <a:spcAft>
                <a:spcPct val="0"/>
              </a:spcAft>
              <a:defRPr sz="2400">
                <a:solidFill>
                  <a:srgbClr val="FFFF66"/>
                </a:solidFill>
                <a:latin typeface="Times New Roman" panose="02020603050405020304" pitchFamily="18" charset="0"/>
              </a:defRPr>
            </a:lvl6pPr>
            <a:lvl7pPr marL="3048000" indent="-236538" defTabSz="963613" eaLnBrk="0" fontAlgn="base" hangingPunct="0">
              <a:spcBef>
                <a:spcPct val="0"/>
              </a:spcBef>
              <a:spcAft>
                <a:spcPct val="0"/>
              </a:spcAft>
              <a:defRPr sz="2400">
                <a:solidFill>
                  <a:srgbClr val="FFFF66"/>
                </a:solidFill>
                <a:latin typeface="Times New Roman" panose="02020603050405020304" pitchFamily="18" charset="0"/>
              </a:defRPr>
            </a:lvl7pPr>
            <a:lvl8pPr marL="3505200" indent="-236538" defTabSz="963613" eaLnBrk="0" fontAlgn="base" hangingPunct="0">
              <a:spcBef>
                <a:spcPct val="0"/>
              </a:spcBef>
              <a:spcAft>
                <a:spcPct val="0"/>
              </a:spcAft>
              <a:defRPr sz="2400">
                <a:solidFill>
                  <a:srgbClr val="FFFF66"/>
                </a:solidFill>
                <a:latin typeface="Times New Roman" panose="02020603050405020304" pitchFamily="18" charset="0"/>
              </a:defRPr>
            </a:lvl8pPr>
            <a:lvl9pPr marL="3962400" indent="-236538" defTabSz="963613" eaLnBrk="0" fontAlgn="base" hangingPunct="0">
              <a:spcBef>
                <a:spcPct val="0"/>
              </a:spcBef>
              <a:spcAft>
                <a:spcPct val="0"/>
              </a:spcAft>
              <a:defRPr sz="2400">
                <a:solidFill>
                  <a:srgbClr val="FFFF66"/>
                </a:solidFill>
                <a:latin typeface="Times New Roman" panose="02020603050405020304" pitchFamily="18" charset="0"/>
              </a:defRPr>
            </a:lvl9pPr>
          </a:lstStyle>
          <a:p>
            <a:fld id="{41C63487-E9EC-40E2-A23E-D7A15776D1C9}" type="slidenum">
              <a:rPr lang="en-US" altLang="en-US" sz="1100" smtClean="0">
                <a:solidFill>
                  <a:schemeClr val="tx1"/>
                </a:solidFill>
              </a:rPr>
              <a:pPr/>
              <a:t>10</a:t>
            </a:fld>
            <a:endParaRPr lang="en-US" altLang="en-US" sz="1100" dirty="0" smtClean="0">
              <a:solidFill>
                <a:schemeClr val="tx1"/>
              </a:solidFill>
            </a:endParaRPr>
          </a:p>
        </p:txBody>
      </p:sp>
    </p:spTree>
    <p:extLst>
      <p:ext uri="{BB962C8B-B14F-4D97-AF65-F5344CB8AC3E}">
        <p14:creationId xmlns:p14="http://schemas.microsoft.com/office/powerpoint/2010/main" val="2942295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The</a:t>
            </a:r>
            <a:r>
              <a:rPr lang="en-US" baseline="0" dirty="0" smtClean="0"/>
              <a:t> important thing for you to remember is that this stormwater outfall…</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11</a:t>
            </a:fld>
            <a:endParaRPr lang="en-US" dirty="0"/>
          </a:p>
        </p:txBody>
      </p:sp>
    </p:spTree>
    <p:extLst>
      <p:ext uri="{BB962C8B-B14F-4D97-AF65-F5344CB8AC3E}">
        <p14:creationId xmlns:p14="http://schemas.microsoft.com/office/powerpoint/2010/main" val="17008077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smtClean="0"/>
              <a:t>…is regulated – including oversight and enforcement – in much the same way as an outfall from this industrial facility.</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12</a:t>
            </a:fld>
            <a:endParaRPr lang="en-US" dirty="0"/>
          </a:p>
        </p:txBody>
      </p:sp>
    </p:spTree>
    <p:extLst>
      <p:ext uri="{BB962C8B-B14F-4D97-AF65-F5344CB8AC3E}">
        <p14:creationId xmlns:p14="http://schemas.microsoft.com/office/powerpoint/2010/main" val="7996069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baseline="0" dirty="0" smtClean="0"/>
              <a:t>While not the focus of this presentation, it is worth taking a few seconds to get better acquainted with the MS4 permit since it applies to everything we do.  </a:t>
            </a:r>
          </a:p>
          <a:p>
            <a:pPr marL="171450" indent="-171450">
              <a:buFont typeface="Arial" panose="020B0604020202020204" pitchFamily="34" charset="0"/>
              <a:buChar char="•"/>
            </a:pPr>
            <a:r>
              <a:rPr lang="en-US" altLang="en-US" dirty="0" smtClean="0"/>
              <a:t>First, it prohibits all </a:t>
            </a:r>
            <a:r>
              <a:rPr lang="en-US" altLang="en-US" u="sng" dirty="0" smtClean="0"/>
              <a:t>non</a:t>
            </a:r>
            <a:r>
              <a:rPr lang="en-US" altLang="en-US" dirty="0" smtClean="0"/>
              <a:t>-stormwater</a:t>
            </a:r>
            <a:r>
              <a:rPr lang="en-US" altLang="en-US" baseline="0" dirty="0" smtClean="0"/>
              <a:t> discharges unless explicitly authorized.  So, generally, if it isn’t stormwater, and it isn’t covered under another permit, it shouldn’t be discharged from the system.</a:t>
            </a:r>
          </a:p>
          <a:p>
            <a:pPr marL="171450" indent="-171450">
              <a:buFont typeface="Arial" panose="020B0604020202020204" pitchFamily="34" charset="0"/>
              <a:buChar char="•"/>
            </a:pPr>
            <a:r>
              <a:rPr lang="en-US" altLang="en-US" baseline="0" dirty="0" smtClean="0"/>
              <a:t>Second, it requires GWMP/CBP to develop an MS4 Program Plan.  This is the plan that spells out how we will reduce existing sources of pollution and prevent new sources from occurring.</a:t>
            </a:r>
          </a:p>
          <a:p>
            <a:pPr marL="171450" indent="-171450">
              <a:buFont typeface="Arial" panose="020B0604020202020204" pitchFamily="34" charset="0"/>
              <a:buChar char="•"/>
            </a:pPr>
            <a:r>
              <a:rPr lang="en-US" altLang="en-US" baseline="0" dirty="0" smtClean="0"/>
              <a:t>Third, the permit establishes specific documentation and reporting requirements.  Basically – trust but verify!</a:t>
            </a:r>
          </a:p>
          <a:p>
            <a:pPr marL="171450" indent="-171450">
              <a:buFont typeface="Arial" panose="020B0604020202020204" pitchFamily="34" charset="0"/>
              <a:buChar char="•"/>
            </a:pPr>
            <a:r>
              <a:rPr lang="en-US" altLang="en-US" baseline="0" dirty="0" smtClean="0"/>
              <a:t>Finally, Virginia, Maryland, and the EPA have the discretion to fine up to $32,500 per violation per day.  They definitely prefer compliance, but have the tools to enforce these permits if necessary.</a:t>
            </a:r>
            <a:endParaRPr lang="en-US" altLang="en-US" dirty="0"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rgbClr val="FFFF66"/>
                </a:solidFill>
                <a:latin typeface="Times New Roman" panose="02020603050405020304" pitchFamily="18" charset="0"/>
              </a:defRPr>
            </a:lvl1pPr>
            <a:lvl2pPr marL="769938" indent="-295275" defTabSz="963613">
              <a:defRPr sz="2400">
                <a:solidFill>
                  <a:srgbClr val="FFFF66"/>
                </a:solidFill>
                <a:latin typeface="Times New Roman" panose="02020603050405020304" pitchFamily="18" charset="0"/>
              </a:defRPr>
            </a:lvl2pPr>
            <a:lvl3pPr marL="1184275" indent="-236538" defTabSz="963613">
              <a:defRPr sz="2400">
                <a:solidFill>
                  <a:srgbClr val="FFFF66"/>
                </a:solidFill>
                <a:latin typeface="Times New Roman" panose="02020603050405020304" pitchFamily="18" charset="0"/>
              </a:defRPr>
            </a:lvl3pPr>
            <a:lvl4pPr marL="1658938" indent="-236538" defTabSz="963613">
              <a:defRPr sz="2400">
                <a:solidFill>
                  <a:srgbClr val="FFFF66"/>
                </a:solidFill>
                <a:latin typeface="Times New Roman" panose="02020603050405020304" pitchFamily="18" charset="0"/>
              </a:defRPr>
            </a:lvl4pPr>
            <a:lvl5pPr marL="2133600" indent="-236538" defTabSz="963613">
              <a:defRPr sz="2400">
                <a:solidFill>
                  <a:srgbClr val="FFFF66"/>
                </a:solidFill>
                <a:latin typeface="Times New Roman" panose="02020603050405020304" pitchFamily="18" charset="0"/>
              </a:defRPr>
            </a:lvl5pPr>
            <a:lvl6pPr marL="2590800" indent="-236538" defTabSz="963613" eaLnBrk="0" fontAlgn="base" hangingPunct="0">
              <a:spcBef>
                <a:spcPct val="0"/>
              </a:spcBef>
              <a:spcAft>
                <a:spcPct val="0"/>
              </a:spcAft>
              <a:defRPr sz="2400">
                <a:solidFill>
                  <a:srgbClr val="FFFF66"/>
                </a:solidFill>
                <a:latin typeface="Times New Roman" panose="02020603050405020304" pitchFamily="18" charset="0"/>
              </a:defRPr>
            </a:lvl6pPr>
            <a:lvl7pPr marL="3048000" indent="-236538" defTabSz="963613" eaLnBrk="0" fontAlgn="base" hangingPunct="0">
              <a:spcBef>
                <a:spcPct val="0"/>
              </a:spcBef>
              <a:spcAft>
                <a:spcPct val="0"/>
              </a:spcAft>
              <a:defRPr sz="2400">
                <a:solidFill>
                  <a:srgbClr val="FFFF66"/>
                </a:solidFill>
                <a:latin typeface="Times New Roman" panose="02020603050405020304" pitchFamily="18" charset="0"/>
              </a:defRPr>
            </a:lvl7pPr>
            <a:lvl8pPr marL="3505200" indent="-236538" defTabSz="963613" eaLnBrk="0" fontAlgn="base" hangingPunct="0">
              <a:spcBef>
                <a:spcPct val="0"/>
              </a:spcBef>
              <a:spcAft>
                <a:spcPct val="0"/>
              </a:spcAft>
              <a:defRPr sz="2400">
                <a:solidFill>
                  <a:srgbClr val="FFFF66"/>
                </a:solidFill>
                <a:latin typeface="Times New Roman" panose="02020603050405020304" pitchFamily="18" charset="0"/>
              </a:defRPr>
            </a:lvl8pPr>
            <a:lvl9pPr marL="3962400" indent="-236538" defTabSz="963613" eaLnBrk="0" fontAlgn="base" hangingPunct="0">
              <a:spcBef>
                <a:spcPct val="0"/>
              </a:spcBef>
              <a:spcAft>
                <a:spcPct val="0"/>
              </a:spcAft>
              <a:defRPr sz="2400">
                <a:solidFill>
                  <a:srgbClr val="FFFF66"/>
                </a:solidFill>
                <a:latin typeface="Times New Roman" panose="02020603050405020304" pitchFamily="18" charset="0"/>
              </a:defRPr>
            </a:lvl9pPr>
          </a:lstStyle>
          <a:p>
            <a:fld id="{88043582-C69A-40FE-B333-B1694933C169}" type="slidenum">
              <a:rPr lang="en-US" altLang="en-US" sz="1100" smtClean="0">
                <a:solidFill>
                  <a:schemeClr val="tx1"/>
                </a:solidFill>
              </a:rPr>
              <a:pPr/>
              <a:t>13</a:t>
            </a:fld>
            <a:endParaRPr lang="en-US" altLang="en-US" sz="1100" dirty="0" smtClean="0">
              <a:solidFill>
                <a:schemeClr val="tx1"/>
              </a:solidFill>
            </a:endParaRPr>
          </a:p>
        </p:txBody>
      </p:sp>
    </p:spTree>
    <p:extLst>
      <p:ext uri="{BB962C8B-B14F-4D97-AF65-F5344CB8AC3E}">
        <p14:creationId xmlns:p14="http://schemas.microsoft.com/office/powerpoint/2010/main" val="6631916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So, what is in the program plan?</a:t>
            </a:r>
          </a:p>
          <a:p>
            <a:pPr marL="171450" indent="-171450">
              <a:buFont typeface="Arial" panose="020B0604020202020204" pitchFamily="34" charset="0"/>
              <a:buChar char="•"/>
            </a:pPr>
            <a:r>
              <a:rPr lang="en-US" altLang="en-US" dirty="0" smtClean="0"/>
              <a:t>All plans must address six</a:t>
            </a:r>
            <a:r>
              <a:rPr lang="en-US" altLang="en-US" baseline="0" dirty="0" smtClean="0"/>
              <a:t> minimum control measures.  It is then up to each permittee to determine how best to do that based on the activities taking place.</a:t>
            </a:r>
          </a:p>
          <a:p>
            <a:pPr marL="171450" indent="-171450">
              <a:buFont typeface="Arial" panose="020B0604020202020204" pitchFamily="34" charset="0"/>
              <a:buChar char="•"/>
            </a:pPr>
            <a:r>
              <a:rPr lang="en-US" altLang="en-US" baseline="0" dirty="0" smtClean="0"/>
              <a:t>The first two measures – public education and public involvement – are aimed at educating the public about preventing pollution and engaging NPS with the community that uses our parks.</a:t>
            </a:r>
          </a:p>
          <a:p>
            <a:pPr marL="171450" indent="-171450">
              <a:buFont typeface="Arial" panose="020B0604020202020204" pitchFamily="34" charset="0"/>
              <a:buChar char="•"/>
            </a:pPr>
            <a:r>
              <a:rPr lang="en-US" altLang="en-US" baseline="0" dirty="0" smtClean="0"/>
              <a:t>The third – illicit discharge detection and elimination – is about making sure that any discharges other than stormwater are detected and eliminated.  This is part of our training today.</a:t>
            </a:r>
          </a:p>
          <a:p>
            <a:pPr marL="171450" indent="-171450">
              <a:buFont typeface="Arial" panose="020B0604020202020204" pitchFamily="34" charset="0"/>
              <a:buChar char="•"/>
            </a:pPr>
            <a:r>
              <a:rPr lang="en-US" altLang="en-US" baseline="0" dirty="0" smtClean="0"/>
              <a:t>The fourth and fifth control measures deal with minimizing pollution during construction activities and putting in place stormwater management structures to treat stormwater before it reaches our streams.</a:t>
            </a:r>
          </a:p>
          <a:p>
            <a:pPr marL="171450" indent="-171450">
              <a:buFont typeface="Arial" panose="020B0604020202020204" pitchFamily="34" charset="0"/>
              <a:buChar char="•"/>
            </a:pPr>
            <a:r>
              <a:rPr lang="en-US" altLang="en-US" baseline="0" dirty="0" smtClean="0"/>
              <a:t>Finally is pollution prevention and good housekeeping.  This control measure focuses on what we do as an organization to prevent stormwater pollution.  That is, making sure that we “lead by example.”</a:t>
            </a:r>
            <a:endParaRPr lang="en-US" altLang="en-US" dirty="0"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rgbClr val="FFFF66"/>
                </a:solidFill>
                <a:latin typeface="Times New Roman" panose="02020603050405020304" pitchFamily="18" charset="0"/>
              </a:defRPr>
            </a:lvl1pPr>
            <a:lvl2pPr marL="769938" indent="-295275" defTabSz="963613">
              <a:defRPr sz="2400">
                <a:solidFill>
                  <a:srgbClr val="FFFF66"/>
                </a:solidFill>
                <a:latin typeface="Times New Roman" panose="02020603050405020304" pitchFamily="18" charset="0"/>
              </a:defRPr>
            </a:lvl2pPr>
            <a:lvl3pPr marL="1184275" indent="-236538" defTabSz="963613">
              <a:defRPr sz="2400">
                <a:solidFill>
                  <a:srgbClr val="FFFF66"/>
                </a:solidFill>
                <a:latin typeface="Times New Roman" panose="02020603050405020304" pitchFamily="18" charset="0"/>
              </a:defRPr>
            </a:lvl3pPr>
            <a:lvl4pPr marL="1658938" indent="-236538" defTabSz="963613">
              <a:defRPr sz="2400">
                <a:solidFill>
                  <a:srgbClr val="FFFF66"/>
                </a:solidFill>
                <a:latin typeface="Times New Roman" panose="02020603050405020304" pitchFamily="18" charset="0"/>
              </a:defRPr>
            </a:lvl4pPr>
            <a:lvl5pPr marL="2133600" indent="-236538" defTabSz="963613">
              <a:defRPr sz="2400">
                <a:solidFill>
                  <a:srgbClr val="FFFF66"/>
                </a:solidFill>
                <a:latin typeface="Times New Roman" panose="02020603050405020304" pitchFamily="18" charset="0"/>
              </a:defRPr>
            </a:lvl5pPr>
            <a:lvl6pPr marL="2590800" indent="-236538" defTabSz="963613" eaLnBrk="0" fontAlgn="base" hangingPunct="0">
              <a:spcBef>
                <a:spcPct val="0"/>
              </a:spcBef>
              <a:spcAft>
                <a:spcPct val="0"/>
              </a:spcAft>
              <a:defRPr sz="2400">
                <a:solidFill>
                  <a:srgbClr val="FFFF66"/>
                </a:solidFill>
                <a:latin typeface="Times New Roman" panose="02020603050405020304" pitchFamily="18" charset="0"/>
              </a:defRPr>
            </a:lvl6pPr>
            <a:lvl7pPr marL="3048000" indent="-236538" defTabSz="963613" eaLnBrk="0" fontAlgn="base" hangingPunct="0">
              <a:spcBef>
                <a:spcPct val="0"/>
              </a:spcBef>
              <a:spcAft>
                <a:spcPct val="0"/>
              </a:spcAft>
              <a:defRPr sz="2400">
                <a:solidFill>
                  <a:srgbClr val="FFFF66"/>
                </a:solidFill>
                <a:latin typeface="Times New Roman" panose="02020603050405020304" pitchFamily="18" charset="0"/>
              </a:defRPr>
            </a:lvl7pPr>
            <a:lvl8pPr marL="3505200" indent="-236538" defTabSz="963613" eaLnBrk="0" fontAlgn="base" hangingPunct="0">
              <a:spcBef>
                <a:spcPct val="0"/>
              </a:spcBef>
              <a:spcAft>
                <a:spcPct val="0"/>
              </a:spcAft>
              <a:defRPr sz="2400">
                <a:solidFill>
                  <a:srgbClr val="FFFF66"/>
                </a:solidFill>
                <a:latin typeface="Times New Roman" panose="02020603050405020304" pitchFamily="18" charset="0"/>
              </a:defRPr>
            </a:lvl8pPr>
            <a:lvl9pPr marL="3962400" indent="-236538" defTabSz="963613" eaLnBrk="0" fontAlgn="base" hangingPunct="0">
              <a:spcBef>
                <a:spcPct val="0"/>
              </a:spcBef>
              <a:spcAft>
                <a:spcPct val="0"/>
              </a:spcAft>
              <a:defRPr sz="2400">
                <a:solidFill>
                  <a:srgbClr val="FFFF66"/>
                </a:solidFill>
                <a:latin typeface="Times New Roman" panose="02020603050405020304" pitchFamily="18" charset="0"/>
              </a:defRPr>
            </a:lvl9pPr>
          </a:lstStyle>
          <a:p>
            <a:fld id="{88043582-C69A-40FE-B333-B1694933C169}" type="slidenum">
              <a:rPr lang="en-US" altLang="en-US" sz="1100" smtClean="0">
                <a:solidFill>
                  <a:schemeClr val="tx1"/>
                </a:solidFill>
              </a:rPr>
              <a:pPr/>
              <a:t>14</a:t>
            </a:fld>
            <a:endParaRPr lang="en-US" altLang="en-US" sz="1100" dirty="0" smtClean="0">
              <a:solidFill>
                <a:schemeClr val="tx1"/>
              </a:solidFill>
            </a:endParaRPr>
          </a:p>
        </p:txBody>
      </p:sp>
    </p:spTree>
    <p:extLst>
      <p:ext uri="{BB962C8B-B14F-4D97-AF65-F5344CB8AC3E}">
        <p14:creationId xmlns:p14="http://schemas.microsoft.com/office/powerpoint/2010/main" val="35957708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In addition to the MS4 Program Plan, the GWMP</a:t>
            </a:r>
            <a:r>
              <a:rPr lang="en-US" altLang="en-US" baseline="0" dirty="0" smtClean="0"/>
              <a:t> is required to develop facility-specific plans where there is a higher-risk of pollutants being exposed to stormwater and entering the MS4.</a:t>
            </a:r>
          </a:p>
          <a:p>
            <a:pPr marL="171450" indent="-171450">
              <a:buFont typeface="Arial" panose="020B0604020202020204" pitchFamily="34" charset="0"/>
              <a:buChar char="•"/>
            </a:pPr>
            <a:r>
              <a:rPr lang="en-US" altLang="en-US" baseline="0" dirty="0" smtClean="0"/>
              <a:t>These plans – known as stormwater pollution prevention plans, or SWPPPs, include a detailed facility description, identification of potential pollutant sources, procedures for reducing the risk of pollution.</a:t>
            </a:r>
          </a:p>
          <a:p>
            <a:pPr marL="171450" indent="-171450">
              <a:buFont typeface="Arial" panose="020B0604020202020204" pitchFamily="34" charset="0"/>
              <a:buChar char="•"/>
            </a:pPr>
            <a:r>
              <a:rPr lang="en-US" altLang="en-US" baseline="0" dirty="0" smtClean="0"/>
              <a:t>These specific plans have been developed for the </a:t>
            </a:r>
            <a:r>
              <a:rPr lang="en-US" dirty="0" smtClean="0"/>
              <a:t>Maintenance Complex and Daingerfield Island.</a:t>
            </a:r>
            <a:endParaRPr lang="en-US" altLang="en-US" dirty="0" smtClean="0"/>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rgbClr val="FFFF66"/>
                </a:solidFill>
                <a:latin typeface="Times New Roman" panose="02020603050405020304" pitchFamily="18" charset="0"/>
              </a:defRPr>
            </a:lvl1pPr>
            <a:lvl2pPr marL="769938" indent="-295275" defTabSz="963613">
              <a:defRPr sz="2400">
                <a:solidFill>
                  <a:srgbClr val="FFFF66"/>
                </a:solidFill>
                <a:latin typeface="Times New Roman" panose="02020603050405020304" pitchFamily="18" charset="0"/>
              </a:defRPr>
            </a:lvl2pPr>
            <a:lvl3pPr marL="1184275" indent="-236538" defTabSz="963613">
              <a:defRPr sz="2400">
                <a:solidFill>
                  <a:srgbClr val="FFFF66"/>
                </a:solidFill>
                <a:latin typeface="Times New Roman" panose="02020603050405020304" pitchFamily="18" charset="0"/>
              </a:defRPr>
            </a:lvl3pPr>
            <a:lvl4pPr marL="1658938" indent="-236538" defTabSz="963613">
              <a:defRPr sz="2400">
                <a:solidFill>
                  <a:srgbClr val="FFFF66"/>
                </a:solidFill>
                <a:latin typeface="Times New Roman" panose="02020603050405020304" pitchFamily="18" charset="0"/>
              </a:defRPr>
            </a:lvl4pPr>
            <a:lvl5pPr marL="2133600" indent="-236538" defTabSz="963613">
              <a:defRPr sz="2400">
                <a:solidFill>
                  <a:srgbClr val="FFFF66"/>
                </a:solidFill>
                <a:latin typeface="Times New Roman" panose="02020603050405020304" pitchFamily="18" charset="0"/>
              </a:defRPr>
            </a:lvl5pPr>
            <a:lvl6pPr marL="2590800" indent="-236538" defTabSz="963613" eaLnBrk="0" fontAlgn="base" hangingPunct="0">
              <a:spcBef>
                <a:spcPct val="0"/>
              </a:spcBef>
              <a:spcAft>
                <a:spcPct val="0"/>
              </a:spcAft>
              <a:defRPr sz="2400">
                <a:solidFill>
                  <a:srgbClr val="FFFF66"/>
                </a:solidFill>
                <a:latin typeface="Times New Roman" panose="02020603050405020304" pitchFamily="18" charset="0"/>
              </a:defRPr>
            </a:lvl6pPr>
            <a:lvl7pPr marL="3048000" indent="-236538" defTabSz="963613" eaLnBrk="0" fontAlgn="base" hangingPunct="0">
              <a:spcBef>
                <a:spcPct val="0"/>
              </a:spcBef>
              <a:spcAft>
                <a:spcPct val="0"/>
              </a:spcAft>
              <a:defRPr sz="2400">
                <a:solidFill>
                  <a:srgbClr val="FFFF66"/>
                </a:solidFill>
                <a:latin typeface="Times New Roman" panose="02020603050405020304" pitchFamily="18" charset="0"/>
              </a:defRPr>
            </a:lvl7pPr>
            <a:lvl8pPr marL="3505200" indent="-236538" defTabSz="963613" eaLnBrk="0" fontAlgn="base" hangingPunct="0">
              <a:spcBef>
                <a:spcPct val="0"/>
              </a:spcBef>
              <a:spcAft>
                <a:spcPct val="0"/>
              </a:spcAft>
              <a:defRPr sz="2400">
                <a:solidFill>
                  <a:srgbClr val="FFFF66"/>
                </a:solidFill>
                <a:latin typeface="Times New Roman" panose="02020603050405020304" pitchFamily="18" charset="0"/>
              </a:defRPr>
            </a:lvl8pPr>
            <a:lvl9pPr marL="3962400" indent="-236538" defTabSz="963613" eaLnBrk="0" fontAlgn="base" hangingPunct="0">
              <a:spcBef>
                <a:spcPct val="0"/>
              </a:spcBef>
              <a:spcAft>
                <a:spcPct val="0"/>
              </a:spcAft>
              <a:defRPr sz="2400">
                <a:solidFill>
                  <a:srgbClr val="FFFF66"/>
                </a:solidFill>
                <a:latin typeface="Times New Roman" panose="02020603050405020304" pitchFamily="18" charset="0"/>
              </a:defRPr>
            </a:lvl9pPr>
          </a:lstStyle>
          <a:p>
            <a:fld id="{41C63487-E9EC-40E2-A23E-D7A15776D1C9}" type="slidenum">
              <a:rPr lang="en-US" altLang="en-US" sz="1100" smtClean="0">
                <a:solidFill>
                  <a:schemeClr val="tx1"/>
                </a:solidFill>
              </a:rPr>
              <a:pPr/>
              <a:t>15</a:t>
            </a:fld>
            <a:endParaRPr lang="en-US" altLang="en-US" sz="1100" dirty="0" smtClean="0">
              <a:solidFill>
                <a:schemeClr val="tx1"/>
              </a:solidFill>
            </a:endParaRPr>
          </a:p>
        </p:txBody>
      </p:sp>
    </p:spTree>
    <p:extLst>
      <p:ext uri="{BB962C8B-B14F-4D97-AF65-F5344CB8AC3E}">
        <p14:creationId xmlns:p14="http://schemas.microsoft.com/office/powerpoint/2010/main" val="6167892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What are potential sources of pollution that you may encounter while</a:t>
            </a:r>
            <a:r>
              <a:rPr lang="en-US" altLang="en-US" baseline="0" dirty="0" smtClean="0"/>
              <a:t> at an NPS site?</a:t>
            </a:r>
            <a:endParaRPr lang="en-US" altLang="en-US" dirty="0" smtClean="0"/>
          </a:p>
        </p:txBody>
      </p:sp>
      <p:sp>
        <p:nvSpPr>
          <p:cNvPr id="849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rgbClr val="FFFF66"/>
                </a:solidFill>
                <a:latin typeface="Times New Roman" panose="02020603050405020304" pitchFamily="18" charset="0"/>
              </a:defRPr>
            </a:lvl1pPr>
            <a:lvl2pPr marL="769938" indent="-295275" defTabSz="963613">
              <a:defRPr sz="2400">
                <a:solidFill>
                  <a:srgbClr val="FFFF66"/>
                </a:solidFill>
                <a:latin typeface="Times New Roman" panose="02020603050405020304" pitchFamily="18" charset="0"/>
              </a:defRPr>
            </a:lvl2pPr>
            <a:lvl3pPr marL="1184275" indent="-236538" defTabSz="963613">
              <a:defRPr sz="2400">
                <a:solidFill>
                  <a:srgbClr val="FFFF66"/>
                </a:solidFill>
                <a:latin typeface="Times New Roman" panose="02020603050405020304" pitchFamily="18" charset="0"/>
              </a:defRPr>
            </a:lvl3pPr>
            <a:lvl4pPr marL="1658938" indent="-236538" defTabSz="963613">
              <a:defRPr sz="2400">
                <a:solidFill>
                  <a:srgbClr val="FFFF66"/>
                </a:solidFill>
                <a:latin typeface="Times New Roman" panose="02020603050405020304" pitchFamily="18" charset="0"/>
              </a:defRPr>
            </a:lvl4pPr>
            <a:lvl5pPr marL="2133600" indent="-236538" defTabSz="963613">
              <a:defRPr sz="2400">
                <a:solidFill>
                  <a:srgbClr val="FFFF66"/>
                </a:solidFill>
                <a:latin typeface="Times New Roman" panose="02020603050405020304" pitchFamily="18" charset="0"/>
              </a:defRPr>
            </a:lvl5pPr>
            <a:lvl6pPr marL="2590800" indent="-236538" defTabSz="963613" eaLnBrk="0" fontAlgn="base" hangingPunct="0">
              <a:spcBef>
                <a:spcPct val="0"/>
              </a:spcBef>
              <a:spcAft>
                <a:spcPct val="0"/>
              </a:spcAft>
              <a:defRPr sz="2400">
                <a:solidFill>
                  <a:srgbClr val="FFFF66"/>
                </a:solidFill>
                <a:latin typeface="Times New Roman" panose="02020603050405020304" pitchFamily="18" charset="0"/>
              </a:defRPr>
            </a:lvl6pPr>
            <a:lvl7pPr marL="3048000" indent="-236538" defTabSz="963613" eaLnBrk="0" fontAlgn="base" hangingPunct="0">
              <a:spcBef>
                <a:spcPct val="0"/>
              </a:spcBef>
              <a:spcAft>
                <a:spcPct val="0"/>
              </a:spcAft>
              <a:defRPr sz="2400">
                <a:solidFill>
                  <a:srgbClr val="FFFF66"/>
                </a:solidFill>
                <a:latin typeface="Times New Roman" panose="02020603050405020304" pitchFamily="18" charset="0"/>
              </a:defRPr>
            </a:lvl7pPr>
            <a:lvl8pPr marL="3505200" indent="-236538" defTabSz="963613" eaLnBrk="0" fontAlgn="base" hangingPunct="0">
              <a:spcBef>
                <a:spcPct val="0"/>
              </a:spcBef>
              <a:spcAft>
                <a:spcPct val="0"/>
              </a:spcAft>
              <a:defRPr sz="2400">
                <a:solidFill>
                  <a:srgbClr val="FFFF66"/>
                </a:solidFill>
                <a:latin typeface="Times New Roman" panose="02020603050405020304" pitchFamily="18" charset="0"/>
              </a:defRPr>
            </a:lvl8pPr>
            <a:lvl9pPr marL="3962400" indent="-236538" defTabSz="963613" eaLnBrk="0" fontAlgn="base" hangingPunct="0">
              <a:spcBef>
                <a:spcPct val="0"/>
              </a:spcBef>
              <a:spcAft>
                <a:spcPct val="0"/>
              </a:spcAft>
              <a:defRPr sz="2400">
                <a:solidFill>
                  <a:srgbClr val="FFFF66"/>
                </a:solidFill>
                <a:latin typeface="Times New Roman" panose="02020603050405020304" pitchFamily="18" charset="0"/>
              </a:defRPr>
            </a:lvl9pPr>
          </a:lstStyle>
          <a:p>
            <a:fld id="{FA3FD73A-4941-4602-AF24-93DB55AA58D2}" type="slidenum">
              <a:rPr lang="en-US" altLang="en-US" sz="1100" smtClean="0">
                <a:solidFill>
                  <a:schemeClr val="tx1"/>
                </a:solidFill>
              </a:rPr>
              <a:pPr/>
              <a:t>16</a:t>
            </a:fld>
            <a:endParaRPr lang="en-US" altLang="en-US" sz="1100" dirty="0" smtClean="0">
              <a:solidFill>
                <a:schemeClr val="tx1"/>
              </a:solidFill>
            </a:endParaRPr>
          </a:p>
        </p:txBody>
      </p:sp>
    </p:spTree>
    <p:extLst>
      <p:ext uri="{BB962C8B-B14F-4D97-AF65-F5344CB8AC3E}">
        <p14:creationId xmlns:p14="http://schemas.microsoft.com/office/powerpoint/2010/main" val="27195440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At the Maintenance Complex</a:t>
            </a:r>
            <a:r>
              <a:rPr lang="en-US" altLang="en-US" baseline="0" dirty="0" smtClean="0"/>
              <a:t> or at Daingerfield Island, pollutant sources include those associated with our everyday work.</a:t>
            </a:r>
          </a:p>
          <a:p>
            <a:pPr marL="171450" indent="-171450">
              <a:buFont typeface="Arial" panose="020B0604020202020204" pitchFamily="34" charset="0"/>
              <a:buChar char="•"/>
            </a:pPr>
            <a:r>
              <a:rPr lang="en-US" altLang="en-US" baseline="0" dirty="0" smtClean="0"/>
              <a:t>Vehicles and equipment that are in storage or waiting for maintenance can be a source of oil, antifreeze, grease, and fuel if they are leaking.</a:t>
            </a:r>
          </a:p>
          <a:p>
            <a:pPr marL="171450" indent="-171450">
              <a:buFont typeface="Arial" panose="020B0604020202020204" pitchFamily="34" charset="0"/>
              <a:buChar char="•"/>
            </a:pPr>
            <a:r>
              <a:rPr lang="en-US" altLang="en-US" baseline="0" dirty="0" smtClean="0"/>
              <a:t>The fueling station can become a source of pollution if tanks are overtopped during filling, or if fuel is spilled during the vehicle and equipment fueling process.</a:t>
            </a:r>
          </a:p>
          <a:p>
            <a:pPr marL="171450" indent="-171450">
              <a:buFont typeface="Arial" panose="020B0604020202020204" pitchFamily="34" charset="0"/>
              <a:buChar char="•"/>
            </a:pPr>
            <a:r>
              <a:rPr lang="en-US" altLang="en-US" baseline="0" dirty="0" smtClean="0"/>
              <a:t>Small quantities of hazardous materials used and stored at the site can become sources of pollution if not properly managed.</a:t>
            </a:r>
          </a:p>
          <a:p>
            <a:pPr marL="171450" indent="-171450">
              <a:buFont typeface="Arial" panose="020B0604020202020204" pitchFamily="34" charset="0"/>
              <a:buChar char="•"/>
            </a:pPr>
            <a:r>
              <a:rPr lang="en-US" altLang="en-US" baseline="0" dirty="0" smtClean="0"/>
              <a:t>Salt is also considered a pollutant and is subject to special management requirements.  In fact, salt has become such a growing problem in our region that it can actually be tasted in some local water supplies at certain times of the year.</a:t>
            </a:r>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rgbClr val="FFFF66"/>
                </a:solidFill>
                <a:latin typeface="Times New Roman" panose="02020603050405020304" pitchFamily="18" charset="0"/>
              </a:defRPr>
            </a:lvl1pPr>
            <a:lvl2pPr marL="769938" indent="-295275" defTabSz="963613">
              <a:defRPr sz="2400">
                <a:solidFill>
                  <a:srgbClr val="FFFF66"/>
                </a:solidFill>
                <a:latin typeface="Times New Roman" panose="02020603050405020304" pitchFamily="18" charset="0"/>
              </a:defRPr>
            </a:lvl2pPr>
            <a:lvl3pPr marL="1184275" indent="-236538" defTabSz="963613">
              <a:defRPr sz="2400">
                <a:solidFill>
                  <a:srgbClr val="FFFF66"/>
                </a:solidFill>
                <a:latin typeface="Times New Roman" panose="02020603050405020304" pitchFamily="18" charset="0"/>
              </a:defRPr>
            </a:lvl3pPr>
            <a:lvl4pPr marL="1658938" indent="-236538" defTabSz="963613">
              <a:defRPr sz="2400">
                <a:solidFill>
                  <a:srgbClr val="FFFF66"/>
                </a:solidFill>
                <a:latin typeface="Times New Roman" panose="02020603050405020304" pitchFamily="18" charset="0"/>
              </a:defRPr>
            </a:lvl4pPr>
            <a:lvl5pPr marL="2133600" indent="-236538" defTabSz="963613">
              <a:defRPr sz="2400">
                <a:solidFill>
                  <a:srgbClr val="FFFF66"/>
                </a:solidFill>
                <a:latin typeface="Times New Roman" panose="02020603050405020304" pitchFamily="18" charset="0"/>
              </a:defRPr>
            </a:lvl5pPr>
            <a:lvl6pPr marL="2590800" indent="-236538" defTabSz="963613" eaLnBrk="0" fontAlgn="base" hangingPunct="0">
              <a:spcBef>
                <a:spcPct val="0"/>
              </a:spcBef>
              <a:spcAft>
                <a:spcPct val="0"/>
              </a:spcAft>
              <a:defRPr sz="2400">
                <a:solidFill>
                  <a:srgbClr val="FFFF66"/>
                </a:solidFill>
                <a:latin typeface="Times New Roman" panose="02020603050405020304" pitchFamily="18" charset="0"/>
              </a:defRPr>
            </a:lvl6pPr>
            <a:lvl7pPr marL="3048000" indent="-236538" defTabSz="963613" eaLnBrk="0" fontAlgn="base" hangingPunct="0">
              <a:spcBef>
                <a:spcPct val="0"/>
              </a:spcBef>
              <a:spcAft>
                <a:spcPct val="0"/>
              </a:spcAft>
              <a:defRPr sz="2400">
                <a:solidFill>
                  <a:srgbClr val="FFFF66"/>
                </a:solidFill>
                <a:latin typeface="Times New Roman" panose="02020603050405020304" pitchFamily="18" charset="0"/>
              </a:defRPr>
            </a:lvl7pPr>
            <a:lvl8pPr marL="3505200" indent="-236538" defTabSz="963613" eaLnBrk="0" fontAlgn="base" hangingPunct="0">
              <a:spcBef>
                <a:spcPct val="0"/>
              </a:spcBef>
              <a:spcAft>
                <a:spcPct val="0"/>
              </a:spcAft>
              <a:defRPr sz="2400">
                <a:solidFill>
                  <a:srgbClr val="FFFF66"/>
                </a:solidFill>
                <a:latin typeface="Times New Roman" panose="02020603050405020304" pitchFamily="18" charset="0"/>
              </a:defRPr>
            </a:lvl8pPr>
            <a:lvl9pPr marL="3962400" indent="-236538" defTabSz="963613" eaLnBrk="0" fontAlgn="base" hangingPunct="0">
              <a:spcBef>
                <a:spcPct val="0"/>
              </a:spcBef>
              <a:spcAft>
                <a:spcPct val="0"/>
              </a:spcAft>
              <a:defRPr sz="2400">
                <a:solidFill>
                  <a:srgbClr val="FFFF66"/>
                </a:solidFill>
                <a:latin typeface="Times New Roman" panose="02020603050405020304" pitchFamily="18" charset="0"/>
              </a:defRPr>
            </a:lvl9pPr>
          </a:lstStyle>
          <a:p>
            <a:fld id="{88043582-C69A-40FE-B333-B1694933C169}" type="slidenum">
              <a:rPr lang="en-US" altLang="en-US" sz="1100" smtClean="0">
                <a:solidFill>
                  <a:schemeClr val="tx1"/>
                </a:solidFill>
              </a:rPr>
              <a:pPr/>
              <a:t>17</a:t>
            </a:fld>
            <a:endParaRPr lang="en-US" altLang="en-US" sz="1100" dirty="0" smtClean="0">
              <a:solidFill>
                <a:schemeClr val="tx1"/>
              </a:solidFill>
            </a:endParaRPr>
          </a:p>
        </p:txBody>
      </p:sp>
    </p:spTree>
    <p:extLst>
      <p:ext uri="{BB962C8B-B14F-4D97-AF65-F5344CB8AC3E}">
        <p14:creationId xmlns:p14="http://schemas.microsoft.com/office/powerpoint/2010/main" val="5885167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Some other examples of pollution sources </a:t>
            </a:r>
            <a:r>
              <a:rPr lang="en-US" altLang="en-US" baseline="0" dirty="0" smtClean="0"/>
              <a:t>include vehicle washing, dirt and other materials washing from unprotected stockpiles, and trash and liquids from dumpsters or other trash receptacles.</a:t>
            </a:r>
            <a:endParaRPr lang="en-US" altLang="en-US" dirty="0"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rgbClr val="FFFF66"/>
                </a:solidFill>
                <a:latin typeface="Times New Roman" panose="02020603050405020304" pitchFamily="18" charset="0"/>
              </a:defRPr>
            </a:lvl1pPr>
            <a:lvl2pPr marL="769938" indent="-295275" defTabSz="963613">
              <a:defRPr sz="2400">
                <a:solidFill>
                  <a:srgbClr val="FFFF66"/>
                </a:solidFill>
                <a:latin typeface="Times New Roman" panose="02020603050405020304" pitchFamily="18" charset="0"/>
              </a:defRPr>
            </a:lvl2pPr>
            <a:lvl3pPr marL="1184275" indent="-236538" defTabSz="963613">
              <a:defRPr sz="2400">
                <a:solidFill>
                  <a:srgbClr val="FFFF66"/>
                </a:solidFill>
                <a:latin typeface="Times New Roman" panose="02020603050405020304" pitchFamily="18" charset="0"/>
              </a:defRPr>
            </a:lvl3pPr>
            <a:lvl4pPr marL="1658938" indent="-236538" defTabSz="963613">
              <a:defRPr sz="2400">
                <a:solidFill>
                  <a:srgbClr val="FFFF66"/>
                </a:solidFill>
                <a:latin typeface="Times New Roman" panose="02020603050405020304" pitchFamily="18" charset="0"/>
              </a:defRPr>
            </a:lvl4pPr>
            <a:lvl5pPr marL="2133600" indent="-236538" defTabSz="963613">
              <a:defRPr sz="2400">
                <a:solidFill>
                  <a:srgbClr val="FFFF66"/>
                </a:solidFill>
                <a:latin typeface="Times New Roman" panose="02020603050405020304" pitchFamily="18" charset="0"/>
              </a:defRPr>
            </a:lvl5pPr>
            <a:lvl6pPr marL="2590800" indent="-236538" defTabSz="963613" eaLnBrk="0" fontAlgn="base" hangingPunct="0">
              <a:spcBef>
                <a:spcPct val="0"/>
              </a:spcBef>
              <a:spcAft>
                <a:spcPct val="0"/>
              </a:spcAft>
              <a:defRPr sz="2400">
                <a:solidFill>
                  <a:srgbClr val="FFFF66"/>
                </a:solidFill>
                <a:latin typeface="Times New Roman" panose="02020603050405020304" pitchFamily="18" charset="0"/>
              </a:defRPr>
            </a:lvl6pPr>
            <a:lvl7pPr marL="3048000" indent="-236538" defTabSz="963613" eaLnBrk="0" fontAlgn="base" hangingPunct="0">
              <a:spcBef>
                <a:spcPct val="0"/>
              </a:spcBef>
              <a:spcAft>
                <a:spcPct val="0"/>
              </a:spcAft>
              <a:defRPr sz="2400">
                <a:solidFill>
                  <a:srgbClr val="FFFF66"/>
                </a:solidFill>
                <a:latin typeface="Times New Roman" panose="02020603050405020304" pitchFamily="18" charset="0"/>
              </a:defRPr>
            </a:lvl7pPr>
            <a:lvl8pPr marL="3505200" indent="-236538" defTabSz="963613" eaLnBrk="0" fontAlgn="base" hangingPunct="0">
              <a:spcBef>
                <a:spcPct val="0"/>
              </a:spcBef>
              <a:spcAft>
                <a:spcPct val="0"/>
              </a:spcAft>
              <a:defRPr sz="2400">
                <a:solidFill>
                  <a:srgbClr val="FFFF66"/>
                </a:solidFill>
                <a:latin typeface="Times New Roman" panose="02020603050405020304" pitchFamily="18" charset="0"/>
              </a:defRPr>
            </a:lvl8pPr>
            <a:lvl9pPr marL="3962400" indent="-236538" defTabSz="963613" eaLnBrk="0" fontAlgn="base" hangingPunct="0">
              <a:spcBef>
                <a:spcPct val="0"/>
              </a:spcBef>
              <a:spcAft>
                <a:spcPct val="0"/>
              </a:spcAft>
              <a:defRPr sz="2400">
                <a:solidFill>
                  <a:srgbClr val="FFFF66"/>
                </a:solidFill>
                <a:latin typeface="Times New Roman" panose="02020603050405020304" pitchFamily="18" charset="0"/>
              </a:defRPr>
            </a:lvl9pPr>
          </a:lstStyle>
          <a:p>
            <a:fld id="{88043582-C69A-40FE-B333-B1694933C169}" type="slidenum">
              <a:rPr lang="en-US" altLang="en-US" sz="1100" smtClean="0">
                <a:solidFill>
                  <a:schemeClr val="tx1"/>
                </a:solidFill>
              </a:rPr>
              <a:pPr/>
              <a:t>18</a:t>
            </a:fld>
            <a:endParaRPr lang="en-US" altLang="en-US" sz="1100" dirty="0" smtClean="0">
              <a:solidFill>
                <a:schemeClr val="tx1"/>
              </a:solidFill>
            </a:endParaRPr>
          </a:p>
        </p:txBody>
      </p:sp>
    </p:spTree>
    <p:extLst>
      <p:ext uri="{BB962C8B-B14F-4D97-AF65-F5344CB8AC3E}">
        <p14:creationId xmlns:p14="http://schemas.microsoft.com/office/powerpoint/2010/main" val="40384353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As mentioned, the MS4 permit applies to all</a:t>
            </a:r>
            <a:r>
              <a:rPr lang="en-US" altLang="en-US" baseline="0" dirty="0" smtClean="0"/>
              <a:t> property that drains to a GWMP/CBP outfall.  This includes pollutants from vehicles, trash from hikers and bikers, as well as bacteria and nutrient-containing pet waste from our four legged friends.</a:t>
            </a:r>
          </a:p>
          <a:p>
            <a:pPr marL="171450" indent="-171450">
              <a:buFont typeface="Arial" panose="020B0604020202020204" pitchFamily="34" charset="0"/>
              <a:buChar char="•"/>
            </a:pPr>
            <a:r>
              <a:rPr lang="en-US" altLang="en-US" baseline="0" dirty="0" smtClean="0"/>
              <a:t>While the sources of pollution are sometimes out of our control, NPS personnel still have a responsibility to act and reduce the impacts to our water resources.</a:t>
            </a:r>
            <a:endParaRPr lang="en-US" altLang="en-US" dirty="0"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rgbClr val="FFFF66"/>
                </a:solidFill>
                <a:latin typeface="Times New Roman" panose="02020603050405020304" pitchFamily="18" charset="0"/>
              </a:defRPr>
            </a:lvl1pPr>
            <a:lvl2pPr marL="769938" indent="-295275" defTabSz="963613">
              <a:defRPr sz="2400">
                <a:solidFill>
                  <a:srgbClr val="FFFF66"/>
                </a:solidFill>
                <a:latin typeface="Times New Roman" panose="02020603050405020304" pitchFamily="18" charset="0"/>
              </a:defRPr>
            </a:lvl2pPr>
            <a:lvl3pPr marL="1184275" indent="-236538" defTabSz="963613">
              <a:defRPr sz="2400">
                <a:solidFill>
                  <a:srgbClr val="FFFF66"/>
                </a:solidFill>
                <a:latin typeface="Times New Roman" panose="02020603050405020304" pitchFamily="18" charset="0"/>
              </a:defRPr>
            </a:lvl3pPr>
            <a:lvl4pPr marL="1658938" indent="-236538" defTabSz="963613">
              <a:defRPr sz="2400">
                <a:solidFill>
                  <a:srgbClr val="FFFF66"/>
                </a:solidFill>
                <a:latin typeface="Times New Roman" panose="02020603050405020304" pitchFamily="18" charset="0"/>
              </a:defRPr>
            </a:lvl4pPr>
            <a:lvl5pPr marL="2133600" indent="-236538" defTabSz="963613">
              <a:defRPr sz="2400">
                <a:solidFill>
                  <a:srgbClr val="FFFF66"/>
                </a:solidFill>
                <a:latin typeface="Times New Roman" panose="02020603050405020304" pitchFamily="18" charset="0"/>
              </a:defRPr>
            </a:lvl5pPr>
            <a:lvl6pPr marL="2590800" indent="-236538" defTabSz="963613" eaLnBrk="0" fontAlgn="base" hangingPunct="0">
              <a:spcBef>
                <a:spcPct val="0"/>
              </a:spcBef>
              <a:spcAft>
                <a:spcPct val="0"/>
              </a:spcAft>
              <a:defRPr sz="2400">
                <a:solidFill>
                  <a:srgbClr val="FFFF66"/>
                </a:solidFill>
                <a:latin typeface="Times New Roman" panose="02020603050405020304" pitchFamily="18" charset="0"/>
              </a:defRPr>
            </a:lvl6pPr>
            <a:lvl7pPr marL="3048000" indent="-236538" defTabSz="963613" eaLnBrk="0" fontAlgn="base" hangingPunct="0">
              <a:spcBef>
                <a:spcPct val="0"/>
              </a:spcBef>
              <a:spcAft>
                <a:spcPct val="0"/>
              </a:spcAft>
              <a:defRPr sz="2400">
                <a:solidFill>
                  <a:srgbClr val="FFFF66"/>
                </a:solidFill>
                <a:latin typeface="Times New Roman" panose="02020603050405020304" pitchFamily="18" charset="0"/>
              </a:defRPr>
            </a:lvl7pPr>
            <a:lvl8pPr marL="3505200" indent="-236538" defTabSz="963613" eaLnBrk="0" fontAlgn="base" hangingPunct="0">
              <a:spcBef>
                <a:spcPct val="0"/>
              </a:spcBef>
              <a:spcAft>
                <a:spcPct val="0"/>
              </a:spcAft>
              <a:defRPr sz="2400">
                <a:solidFill>
                  <a:srgbClr val="FFFF66"/>
                </a:solidFill>
                <a:latin typeface="Times New Roman" panose="02020603050405020304" pitchFamily="18" charset="0"/>
              </a:defRPr>
            </a:lvl8pPr>
            <a:lvl9pPr marL="3962400" indent="-236538" defTabSz="963613" eaLnBrk="0" fontAlgn="base" hangingPunct="0">
              <a:spcBef>
                <a:spcPct val="0"/>
              </a:spcBef>
              <a:spcAft>
                <a:spcPct val="0"/>
              </a:spcAft>
              <a:defRPr sz="2400">
                <a:solidFill>
                  <a:srgbClr val="FFFF66"/>
                </a:solidFill>
                <a:latin typeface="Times New Roman" panose="02020603050405020304" pitchFamily="18" charset="0"/>
              </a:defRPr>
            </a:lvl9pPr>
          </a:lstStyle>
          <a:p>
            <a:fld id="{88043582-C69A-40FE-B333-B1694933C169}" type="slidenum">
              <a:rPr lang="en-US" altLang="en-US" sz="1100" smtClean="0">
                <a:solidFill>
                  <a:schemeClr val="tx1"/>
                </a:solidFill>
              </a:rPr>
              <a:pPr/>
              <a:t>19</a:t>
            </a:fld>
            <a:endParaRPr lang="en-US" altLang="en-US" sz="1100" dirty="0" smtClean="0">
              <a:solidFill>
                <a:schemeClr val="tx1"/>
              </a:solidFill>
            </a:endParaRPr>
          </a:p>
        </p:txBody>
      </p:sp>
    </p:spTree>
    <p:extLst>
      <p:ext uri="{BB962C8B-B14F-4D97-AF65-F5344CB8AC3E}">
        <p14:creationId xmlns:p14="http://schemas.microsoft.com/office/powerpoint/2010/main" val="3922995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That you for being here and welcome to today’s stormwater</a:t>
            </a:r>
            <a:r>
              <a:rPr lang="en-US" baseline="0" dirty="0" smtClean="0"/>
              <a:t> pollution prevention training.</a:t>
            </a:r>
          </a:p>
          <a:p>
            <a:pPr marL="171450" indent="-171450">
              <a:buFont typeface="Arial" panose="020B0604020202020204" pitchFamily="34" charset="0"/>
              <a:buChar char="•"/>
            </a:pPr>
            <a:r>
              <a:rPr lang="en-US" baseline="0" dirty="0" smtClean="0"/>
              <a:t>Your participation is very much appreciated and is an important part of the mission of the National Park Service.</a:t>
            </a:r>
          </a:p>
          <a:p>
            <a:pPr marL="171450" indent="-171450">
              <a:buFont typeface="Arial" panose="020B0604020202020204" pitchFamily="34" charset="0"/>
              <a:buChar char="•"/>
            </a:pPr>
            <a:r>
              <a:rPr lang="en-US" baseline="0" dirty="0" smtClean="0"/>
              <a:t>The training is a requirement of permits issued to the George Washington Memorial Parkway and Clara Barton Parkway.  Since that is a mouthful, we will simply refer to them as our parks.</a:t>
            </a:r>
          </a:p>
          <a:p>
            <a:pPr marL="171450" indent="-171450">
              <a:buFont typeface="Arial" panose="020B0604020202020204" pitchFamily="34" charset="0"/>
              <a:buChar char="•"/>
            </a:pPr>
            <a:r>
              <a:rPr lang="en-US" baseline="0" dirty="0" smtClean="0"/>
              <a:t>However, your participation is most important because conserving our natural resources is a fundamental part of our jobs.  It is also important for the world we and our families live in.  Our economy and our quality of life both depend on clean water and a healthy environment.</a:t>
            </a:r>
          </a:p>
        </p:txBody>
      </p:sp>
      <p:sp>
        <p:nvSpPr>
          <p:cNvPr id="4" name="Slide Number Placeholder 3"/>
          <p:cNvSpPr>
            <a:spLocks noGrp="1"/>
          </p:cNvSpPr>
          <p:nvPr>
            <p:ph type="sldNum" sz="quarter" idx="10"/>
          </p:nvPr>
        </p:nvSpPr>
        <p:spPr/>
        <p:txBody>
          <a:bodyPr/>
          <a:lstStyle/>
          <a:p>
            <a:fld id="{24369801-7FB1-451F-9533-C1EC0EDDABF7}" type="slidenum">
              <a:rPr lang="en-US" smtClean="0"/>
              <a:t>2</a:t>
            </a:fld>
            <a:endParaRPr lang="en-US" dirty="0"/>
          </a:p>
        </p:txBody>
      </p:sp>
    </p:spTree>
    <p:extLst>
      <p:ext uri="{BB962C8B-B14F-4D97-AF65-F5344CB8AC3E}">
        <p14:creationId xmlns:p14="http://schemas.microsoft.com/office/powerpoint/2010/main" val="26409837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Now that we have a better sense of potential pollutant sources, what are the ways that we can minimize</a:t>
            </a:r>
            <a:r>
              <a:rPr lang="en-US" altLang="en-US" baseline="0" dirty="0" smtClean="0"/>
              <a:t> – or better yet – prevent them?</a:t>
            </a:r>
            <a:endParaRPr lang="en-US" altLang="en-US" dirty="0" smtClean="0"/>
          </a:p>
        </p:txBody>
      </p:sp>
      <p:sp>
        <p:nvSpPr>
          <p:cNvPr id="849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rgbClr val="FFFF66"/>
                </a:solidFill>
                <a:latin typeface="Times New Roman" panose="02020603050405020304" pitchFamily="18" charset="0"/>
              </a:defRPr>
            </a:lvl1pPr>
            <a:lvl2pPr marL="769938" indent="-295275" defTabSz="963613">
              <a:defRPr sz="2400">
                <a:solidFill>
                  <a:srgbClr val="FFFF66"/>
                </a:solidFill>
                <a:latin typeface="Times New Roman" panose="02020603050405020304" pitchFamily="18" charset="0"/>
              </a:defRPr>
            </a:lvl2pPr>
            <a:lvl3pPr marL="1184275" indent="-236538" defTabSz="963613">
              <a:defRPr sz="2400">
                <a:solidFill>
                  <a:srgbClr val="FFFF66"/>
                </a:solidFill>
                <a:latin typeface="Times New Roman" panose="02020603050405020304" pitchFamily="18" charset="0"/>
              </a:defRPr>
            </a:lvl3pPr>
            <a:lvl4pPr marL="1658938" indent="-236538" defTabSz="963613">
              <a:defRPr sz="2400">
                <a:solidFill>
                  <a:srgbClr val="FFFF66"/>
                </a:solidFill>
                <a:latin typeface="Times New Roman" panose="02020603050405020304" pitchFamily="18" charset="0"/>
              </a:defRPr>
            </a:lvl4pPr>
            <a:lvl5pPr marL="2133600" indent="-236538" defTabSz="963613">
              <a:defRPr sz="2400">
                <a:solidFill>
                  <a:srgbClr val="FFFF66"/>
                </a:solidFill>
                <a:latin typeface="Times New Roman" panose="02020603050405020304" pitchFamily="18" charset="0"/>
              </a:defRPr>
            </a:lvl5pPr>
            <a:lvl6pPr marL="2590800" indent="-236538" defTabSz="963613" eaLnBrk="0" fontAlgn="base" hangingPunct="0">
              <a:spcBef>
                <a:spcPct val="0"/>
              </a:spcBef>
              <a:spcAft>
                <a:spcPct val="0"/>
              </a:spcAft>
              <a:defRPr sz="2400">
                <a:solidFill>
                  <a:srgbClr val="FFFF66"/>
                </a:solidFill>
                <a:latin typeface="Times New Roman" panose="02020603050405020304" pitchFamily="18" charset="0"/>
              </a:defRPr>
            </a:lvl6pPr>
            <a:lvl7pPr marL="3048000" indent="-236538" defTabSz="963613" eaLnBrk="0" fontAlgn="base" hangingPunct="0">
              <a:spcBef>
                <a:spcPct val="0"/>
              </a:spcBef>
              <a:spcAft>
                <a:spcPct val="0"/>
              </a:spcAft>
              <a:defRPr sz="2400">
                <a:solidFill>
                  <a:srgbClr val="FFFF66"/>
                </a:solidFill>
                <a:latin typeface="Times New Roman" panose="02020603050405020304" pitchFamily="18" charset="0"/>
              </a:defRPr>
            </a:lvl7pPr>
            <a:lvl8pPr marL="3505200" indent="-236538" defTabSz="963613" eaLnBrk="0" fontAlgn="base" hangingPunct="0">
              <a:spcBef>
                <a:spcPct val="0"/>
              </a:spcBef>
              <a:spcAft>
                <a:spcPct val="0"/>
              </a:spcAft>
              <a:defRPr sz="2400">
                <a:solidFill>
                  <a:srgbClr val="FFFF66"/>
                </a:solidFill>
                <a:latin typeface="Times New Roman" panose="02020603050405020304" pitchFamily="18" charset="0"/>
              </a:defRPr>
            </a:lvl8pPr>
            <a:lvl9pPr marL="3962400" indent="-236538" defTabSz="963613" eaLnBrk="0" fontAlgn="base" hangingPunct="0">
              <a:spcBef>
                <a:spcPct val="0"/>
              </a:spcBef>
              <a:spcAft>
                <a:spcPct val="0"/>
              </a:spcAft>
              <a:defRPr sz="2400">
                <a:solidFill>
                  <a:srgbClr val="FFFF66"/>
                </a:solidFill>
                <a:latin typeface="Times New Roman" panose="02020603050405020304" pitchFamily="18" charset="0"/>
              </a:defRPr>
            </a:lvl9pPr>
          </a:lstStyle>
          <a:p>
            <a:fld id="{FA3FD73A-4941-4602-AF24-93DB55AA58D2}" type="slidenum">
              <a:rPr lang="en-US" altLang="en-US" sz="1100" smtClean="0">
                <a:solidFill>
                  <a:schemeClr val="tx1"/>
                </a:solidFill>
              </a:rPr>
              <a:pPr/>
              <a:t>20</a:t>
            </a:fld>
            <a:endParaRPr lang="en-US" altLang="en-US" sz="1100" dirty="0" smtClean="0">
              <a:solidFill>
                <a:schemeClr val="tx1"/>
              </a:solidFill>
            </a:endParaRPr>
          </a:p>
        </p:txBody>
      </p:sp>
    </p:spTree>
    <p:extLst>
      <p:ext uri="{BB962C8B-B14F-4D97-AF65-F5344CB8AC3E}">
        <p14:creationId xmlns:p14="http://schemas.microsoft.com/office/powerpoint/2010/main" val="12594349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As mentioned, the Maintenance Complex is subject to very</a:t>
            </a:r>
            <a:r>
              <a:rPr lang="en-US" altLang="en-US" baseline="0" dirty="0" smtClean="0"/>
              <a:t> specific controls because of the nature of work being conducted there.</a:t>
            </a:r>
            <a:endParaRPr lang="en-US" altLang="en-US" dirty="0" smtClean="0"/>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rgbClr val="FFFF66"/>
                </a:solidFill>
                <a:latin typeface="Times New Roman" panose="02020603050405020304" pitchFamily="18" charset="0"/>
              </a:defRPr>
            </a:lvl1pPr>
            <a:lvl2pPr marL="769938" indent="-295275" defTabSz="963613">
              <a:defRPr sz="2400">
                <a:solidFill>
                  <a:srgbClr val="FFFF66"/>
                </a:solidFill>
                <a:latin typeface="Times New Roman" panose="02020603050405020304" pitchFamily="18" charset="0"/>
              </a:defRPr>
            </a:lvl2pPr>
            <a:lvl3pPr marL="1184275" indent="-236538" defTabSz="963613">
              <a:defRPr sz="2400">
                <a:solidFill>
                  <a:srgbClr val="FFFF66"/>
                </a:solidFill>
                <a:latin typeface="Times New Roman" panose="02020603050405020304" pitchFamily="18" charset="0"/>
              </a:defRPr>
            </a:lvl3pPr>
            <a:lvl4pPr marL="1658938" indent="-236538" defTabSz="963613">
              <a:defRPr sz="2400">
                <a:solidFill>
                  <a:srgbClr val="FFFF66"/>
                </a:solidFill>
                <a:latin typeface="Times New Roman" panose="02020603050405020304" pitchFamily="18" charset="0"/>
              </a:defRPr>
            </a:lvl4pPr>
            <a:lvl5pPr marL="2133600" indent="-236538" defTabSz="963613">
              <a:defRPr sz="2400">
                <a:solidFill>
                  <a:srgbClr val="FFFF66"/>
                </a:solidFill>
                <a:latin typeface="Times New Roman" panose="02020603050405020304" pitchFamily="18" charset="0"/>
              </a:defRPr>
            </a:lvl5pPr>
            <a:lvl6pPr marL="2590800" indent="-236538" defTabSz="963613" eaLnBrk="0" fontAlgn="base" hangingPunct="0">
              <a:spcBef>
                <a:spcPct val="0"/>
              </a:spcBef>
              <a:spcAft>
                <a:spcPct val="0"/>
              </a:spcAft>
              <a:defRPr sz="2400">
                <a:solidFill>
                  <a:srgbClr val="FFFF66"/>
                </a:solidFill>
                <a:latin typeface="Times New Roman" panose="02020603050405020304" pitchFamily="18" charset="0"/>
              </a:defRPr>
            </a:lvl6pPr>
            <a:lvl7pPr marL="3048000" indent="-236538" defTabSz="963613" eaLnBrk="0" fontAlgn="base" hangingPunct="0">
              <a:spcBef>
                <a:spcPct val="0"/>
              </a:spcBef>
              <a:spcAft>
                <a:spcPct val="0"/>
              </a:spcAft>
              <a:defRPr sz="2400">
                <a:solidFill>
                  <a:srgbClr val="FFFF66"/>
                </a:solidFill>
                <a:latin typeface="Times New Roman" panose="02020603050405020304" pitchFamily="18" charset="0"/>
              </a:defRPr>
            </a:lvl7pPr>
            <a:lvl8pPr marL="3505200" indent="-236538" defTabSz="963613" eaLnBrk="0" fontAlgn="base" hangingPunct="0">
              <a:spcBef>
                <a:spcPct val="0"/>
              </a:spcBef>
              <a:spcAft>
                <a:spcPct val="0"/>
              </a:spcAft>
              <a:defRPr sz="2400">
                <a:solidFill>
                  <a:srgbClr val="FFFF66"/>
                </a:solidFill>
                <a:latin typeface="Times New Roman" panose="02020603050405020304" pitchFamily="18" charset="0"/>
              </a:defRPr>
            </a:lvl8pPr>
            <a:lvl9pPr marL="3962400" indent="-236538" defTabSz="963613" eaLnBrk="0" fontAlgn="base" hangingPunct="0">
              <a:spcBef>
                <a:spcPct val="0"/>
              </a:spcBef>
              <a:spcAft>
                <a:spcPct val="0"/>
              </a:spcAft>
              <a:defRPr sz="2400">
                <a:solidFill>
                  <a:srgbClr val="FFFF66"/>
                </a:solidFill>
                <a:latin typeface="Times New Roman" panose="02020603050405020304" pitchFamily="18" charset="0"/>
              </a:defRPr>
            </a:lvl9pPr>
          </a:lstStyle>
          <a:p>
            <a:fld id="{A35DDA3A-C504-4AED-8B3C-65D9EAF162EC}" type="slidenum">
              <a:rPr lang="en-US" altLang="en-US" sz="1100" smtClean="0">
                <a:solidFill>
                  <a:schemeClr val="tx1"/>
                </a:solidFill>
              </a:rPr>
              <a:pPr/>
              <a:t>21</a:t>
            </a:fld>
            <a:endParaRPr lang="en-US" altLang="en-US" sz="1100" dirty="0" smtClean="0">
              <a:solidFill>
                <a:schemeClr val="tx1"/>
              </a:solidFill>
            </a:endParaRPr>
          </a:p>
        </p:txBody>
      </p:sp>
    </p:spTree>
    <p:extLst>
      <p:ext uri="{BB962C8B-B14F-4D97-AF65-F5344CB8AC3E}">
        <p14:creationId xmlns:p14="http://schemas.microsoft.com/office/powerpoint/2010/main" val="11535866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The most important thing is to reduce the chance for contamination in the first place.</a:t>
            </a:r>
          </a:p>
          <a:p>
            <a:pPr marL="171450" indent="-171450">
              <a:buFont typeface="Arial" panose="020B0604020202020204" pitchFamily="34" charset="0"/>
              <a:buChar char="•"/>
            </a:pPr>
            <a:r>
              <a:rPr lang="en-US" dirty="0" smtClean="0"/>
              <a:t>That means conducting maintenance indoors and storing materials under cover when possible. </a:t>
            </a:r>
          </a:p>
          <a:p>
            <a:pPr marL="171450" indent="-171450">
              <a:buFont typeface="Arial" panose="020B0604020202020204" pitchFamily="34" charset="0"/>
              <a:buChar char="•"/>
            </a:pPr>
            <a:r>
              <a:rPr lang="en-US" dirty="0" smtClean="0"/>
              <a:t>Many</a:t>
            </a:r>
            <a:r>
              <a:rPr lang="en-US" baseline="0" dirty="0" smtClean="0"/>
              <a:t> of the bay doors are equipped with trench drains to capture any spills or leaks before they reach outside.  That is a great feature!  But for these to be effective, it is important to keep liquid materials as far back from the bay doors as possible.</a:t>
            </a:r>
          </a:p>
          <a:p>
            <a:pPr marL="171450" indent="-171450">
              <a:buFont typeface="Arial" panose="020B0604020202020204" pitchFamily="34" charset="0"/>
              <a:buChar char="•"/>
            </a:pPr>
            <a:r>
              <a:rPr lang="en-US" baseline="0" dirty="0" smtClean="0"/>
              <a:t>Secondary containment should be used for all containers.  This doesn’t need to be fancy!  A simple spill pallet or a flame retardant cabinet are perfect for ensuring that leaks and spills are contained.</a:t>
            </a:r>
          </a:p>
          <a:p>
            <a:pPr marL="171450" indent="-171450">
              <a:buFont typeface="Arial" panose="020B0604020202020204" pitchFamily="34" charset="0"/>
              <a:buChar char="•"/>
            </a:pPr>
            <a:r>
              <a:rPr lang="en-US" baseline="0" dirty="0" smtClean="0"/>
              <a:t>Caps and lids should be checked to make sure that they are on tight – and drip pans should be within easy reach to deal with leaks or spills when changing fluids.</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22</a:t>
            </a:fld>
            <a:endParaRPr lang="en-US" dirty="0"/>
          </a:p>
        </p:txBody>
      </p:sp>
    </p:spTree>
    <p:extLst>
      <p:ext uri="{BB962C8B-B14F-4D97-AF65-F5344CB8AC3E}">
        <p14:creationId xmlns:p14="http://schemas.microsoft.com/office/powerpoint/2010/main" val="140645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Being prepared isn’t just for Scouts, it is also a</a:t>
            </a:r>
            <a:r>
              <a:rPr lang="en-US" baseline="0" dirty="0" smtClean="0"/>
              <a:t> very important part of pollution prevention.</a:t>
            </a:r>
          </a:p>
          <a:p>
            <a:pPr marL="171450" indent="-171450">
              <a:buFont typeface="Arial" panose="020B0604020202020204" pitchFamily="34" charset="0"/>
              <a:buChar char="•"/>
            </a:pPr>
            <a:r>
              <a:rPr lang="en-US" baseline="0" dirty="0" smtClean="0"/>
              <a:t>Experience tells us that despite our best efforts, spills and leaks happen.</a:t>
            </a:r>
          </a:p>
          <a:p>
            <a:pPr marL="171450" indent="-171450">
              <a:buFont typeface="Arial" panose="020B0604020202020204" pitchFamily="34" charset="0"/>
              <a:buChar char="•"/>
            </a:pPr>
            <a:r>
              <a:rPr lang="en-US" baseline="0" dirty="0" smtClean="0"/>
              <a:t>Know where your spill kit is located and make sure that all containers are labeled in plain language.  If something spills, you will want to know what you are dealing with.</a:t>
            </a:r>
          </a:p>
          <a:p>
            <a:pPr marL="171450" indent="-171450">
              <a:buFont typeface="Arial" panose="020B0604020202020204" pitchFamily="34" charset="0"/>
              <a:buChar char="•"/>
            </a:pPr>
            <a:r>
              <a:rPr lang="en-US" baseline="0" dirty="0" smtClean="0"/>
              <a:t>Finally, keep a tidy work area.  Many leaks can go unnoticed if drums and containers aren’t visible.</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23</a:t>
            </a:fld>
            <a:endParaRPr lang="en-US" dirty="0"/>
          </a:p>
        </p:txBody>
      </p:sp>
    </p:spTree>
    <p:extLst>
      <p:ext uri="{BB962C8B-B14F-4D97-AF65-F5344CB8AC3E}">
        <p14:creationId xmlns:p14="http://schemas.microsoft.com/office/powerpoint/2010/main" val="8381350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This is an example of a work place where it would be very difficult to detect a leak in a timely</a:t>
            </a:r>
            <a:r>
              <a:rPr lang="en-US" baseline="0" dirty="0" smtClean="0"/>
              <a:t> manner!</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24</a:t>
            </a:fld>
            <a:endParaRPr lang="en-US" dirty="0"/>
          </a:p>
        </p:txBody>
      </p:sp>
    </p:spTree>
    <p:extLst>
      <p:ext uri="{BB962C8B-B14F-4D97-AF65-F5344CB8AC3E}">
        <p14:creationId xmlns:p14="http://schemas.microsoft.com/office/powerpoint/2010/main" val="35669982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Finally.  Take ownership of the situation.  Most people know when they see something wrong, but figure that someone else will clean it up.</a:t>
            </a:r>
          </a:p>
          <a:p>
            <a:pPr marL="171450" indent="-171450">
              <a:buFont typeface="Arial" panose="020B0604020202020204" pitchFamily="34" charset="0"/>
              <a:buChar char="•"/>
            </a:pPr>
            <a:r>
              <a:rPr lang="en-US" dirty="0" smtClean="0"/>
              <a:t>Cleaning</a:t>
            </a:r>
            <a:r>
              <a:rPr lang="en-US" baseline="0" dirty="0" smtClean="0"/>
              <a:t> up spills is as important, if not more important, than any other part of our jobs. </a:t>
            </a:r>
          </a:p>
          <a:p>
            <a:pPr marL="171450" indent="-171450">
              <a:buFont typeface="Arial" panose="020B0604020202020204" pitchFamily="34" charset="0"/>
              <a:buChar char="•"/>
            </a:pPr>
            <a:r>
              <a:rPr lang="en-US" baseline="0" dirty="0" smtClean="0"/>
              <a:t>Take the time to clean up the spill and dispose of it properly.  No spill is too small.</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25</a:t>
            </a:fld>
            <a:endParaRPr lang="en-US" dirty="0"/>
          </a:p>
        </p:txBody>
      </p:sp>
    </p:spTree>
    <p:extLst>
      <p:ext uri="{BB962C8B-B14F-4D97-AF65-F5344CB8AC3E}">
        <p14:creationId xmlns:p14="http://schemas.microsoft.com/office/powerpoint/2010/main" val="16465262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To clean up the spill, first make sure you are using the right protective gear.  It is always recommended that you wear gloves when addressing a spill.</a:t>
            </a:r>
          </a:p>
          <a:p>
            <a:pPr marL="285750" indent="-285750">
              <a:buFont typeface="Arial" panose="020B0604020202020204" pitchFamily="34" charset="0"/>
              <a:buChar char="•"/>
            </a:pPr>
            <a:r>
              <a:rPr lang="en-US" baseline="0" dirty="0" smtClean="0"/>
              <a:t>Next, spread the absorbent material around the spill to keep it from spreading out.</a:t>
            </a:r>
          </a:p>
          <a:p>
            <a:pPr marL="285750" indent="-285750">
              <a:buFont typeface="Arial" panose="020B0604020202020204" pitchFamily="34" charset="0"/>
              <a:buChar char="•"/>
            </a:pPr>
            <a:r>
              <a:rPr lang="en-US" baseline="0" dirty="0" smtClean="0"/>
              <a:t>Apply the absorbent material on top of the spill.  There should be enough material to ensure that the entire spill can be absorbed.</a:t>
            </a:r>
          </a:p>
          <a:p>
            <a:pPr marL="285750" indent="-285750">
              <a:buFont typeface="Arial" panose="020B0604020202020204" pitchFamily="34" charset="0"/>
              <a:buChar char="•"/>
            </a:pPr>
            <a:r>
              <a:rPr lang="en-US" baseline="0" dirty="0" smtClean="0"/>
              <a:t>The absorbent material should be allowed to sit for at least 10 to 15 minutes – or longer for a larger spill or a spill that has been around for a while.  </a:t>
            </a:r>
          </a:p>
          <a:p>
            <a:pPr marL="285750" indent="-285750">
              <a:buFont typeface="Arial" panose="020B0604020202020204" pitchFamily="34" charset="0"/>
              <a:buChar char="•"/>
            </a:pPr>
            <a:r>
              <a:rPr lang="en-US" baseline="0" dirty="0" smtClean="0"/>
              <a:t>Finally, use a broom and shovel or dust pan to sweep up the absorbent and place it in an approved container – such as a contaminated waste bag or metal bucket. </a:t>
            </a:r>
          </a:p>
        </p:txBody>
      </p:sp>
      <p:sp>
        <p:nvSpPr>
          <p:cNvPr id="4" name="Slide Number Placeholder 3"/>
          <p:cNvSpPr>
            <a:spLocks noGrp="1"/>
          </p:cNvSpPr>
          <p:nvPr>
            <p:ph type="sldNum" sz="quarter" idx="10"/>
          </p:nvPr>
        </p:nvSpPr>
        <p:spPr/>
        <p:txBody>
          <a:bodyPr/>
          <a:lstStyle/>
          <a:p>
            <a:fld id="{461F5745-C178-4DBE-A3C6-9E9F1BF7849E}" type="slidenum">
              <a:rPr lang="en-GB" smtClean="0"/>
              <a:pPr/>
              <a:t>26</a:t>
            </a:fld>
            <a:endParaRPr lang="en-GB" dirty="0"/>
          </a:p>
        </p:txBody>
      </p:sp>
    </p:spTree>
    <p:extLst>
      <p:ext uri="{BB962C8B-B14F-4D97-AF65-F5344CB8AC3E}">
        <p14:creationId xmlns:p14="http://schemas.microsoft.com/office/powerpoint/2010/main" val="37026197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There</a:t>
            </a:r>
            <a:r>
              <a:rPr lang="en-US" baseline="0" dirty="0" smtClean="0"/>
              <a:t> are some times when it is critical to call in the professionals.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This is the case for any spill that you don’t feel comfortable handling.  It also applies to any discharge </a:t>
            </a:r>
            <a:r>
              <a:rPr lang="en-US" baseline="0" dirty="0"/>
              <a:t>that enters or could reasonably </a:t>
            </a:r>
            <a:r>
              <a:rPr lang="en-US" baseline="0" dirty="0" smtClean="0"/>
              <a:t>be expected </a:t>
            </a:r>
            <a:r>
              <a:rPr lang="en-US" baseline="0" dirty="0"/>
              <a:t>to enter a local waterway.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In either of these situations, you </a:t>
            </a:r>
            <a:r>
              <a:rPr lang="en-US" baseline="0" dirty="0" smtClean="0"/>
              <a:t>MUST call 911.  </a:t>
            </a:r>
            <a:r>
              <a:rPr lang="en-US" baseline="0" dirty="0"/>
              <a:t>When in doubt, make the call!</a:t>
            </a:r>
            <a:endParaRPr lang="en-US" dirty="0"/>
          </a:p>
          <a:p>
            <a:endParaRPr lang="en-US" dirty="0"/>
          </a:p>
        </p:txBody>
      </p:sp>
      <p:sp>
        <p:nvSpPr>
          <p:cNvPr id="4" name="Slide Number Placeholder 3"/>
          <p:cNvSpPr>
            <a:spLocks noGrp="1"/>
          </p:cNvSpPr>
          <p:nvPr>
            <p:ph type="sldNum" sz="quarter" idx="10"/>
          </p:nvPr>
        </p:nvSpPr>
        <p:spPr/>
        <p:txBody>
          <a:bodyPr/>
          <a:lstStyle/>
          <a:p>
            <a:fld id="{C2A881B0-EFC9-473E-B5E0-15448B429F16}" type="slidenum">
              <a:rPr lang="en-US" smtClean="0"/>
              <a:t>27</a:t>
            </a:fld>
            <a:endParaRPr lang="en-US" dirty="0"/>
          </a:p>
        </p:txBody>
      </p:sp>
    </p:spTree>
    <p:extLst>
      <p:ext uri="{BB962C8B-B14F-4D97-AF65-F5344CB8AC3E}">
        <p14:creationId xmlns:p14="http://schemas.microsoft.com/office/powerpoint/2010/main" val="24485960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As</a:t>
            </a:r>
            <a:r>
              <a:rPr lang="en-US" baseline="0" dirty="0" smtClean="0"/>
              <a:t> mentioned before, salt is considered a pollutant.  There are actually very specific requirements for salt storage and transfer in the Maintenance Complex industrial stormwater permit.</a:t>
            </a:r>
          </a:p>
          <a:p>
            <a:pPr marL="171450" indent="-171450">
              <a:buFont typeface="Arial" panose="020B0604020202020204" pitchFamily="34" charset="0"/>
              <a:buChar char="•"/>
            </a:pPr>
            <a:r>
              <a:rPr lang="en-US" baseline="0" dirty="0" smtClean="0"/>
              <a:t>The “best” best management practice is already in place – which is to keep the salt under cover.  So, your job is to make sure it stays there by sweeping residue back into the structure.</a:t>
            </a:r>
          </a:p>
          <a:p>
            <a:pPr marL="171450" indent="-171450">
              <a:buFont typeface="Arial" panose="020B0604020202020204" pitchFamily="34" charset="0"/>
              <a:buChar char="•"/>
            </a:pPr>
            <a:r>
              <a:rPr lang="en-US" baseline="0" dirty="0" smtClean="0"/>
              <a:t>In addition, any spills should be cleaned up as soon as possible.</a:t>
            </a:r>
          </a:p>
          <a:p>
            <a:pPr marL="171450" indent="-171450">
              <a:buFont typeface="Arial" panose="020B0604020202020204" pitchFamily="34" charset="0"/>
              <a:buChar char="•"/>
            </a:pPr>
            <a:r>
              <a:rPr lang="en-US" baseline="0" dirty="0" smtClean="0"/>
              <a:t>Finally, stormwater inlets should be covered during transfers of brine from the mixer to the spray trucks in case there is a large spill.  If there is a spill, it must be collected and disposed of properly.</a:t>
            </a:r>
            <a:endParaRPr lang="en-US" dirty="0" smtClean="0"/>
          </a:p>
        </p:txBody>
      </p:sp>
      <p:sp>
        <p:nvSpPr>
          <p:cNvPr id="4" name="Slide Number Placeholder 3"/>
          <p:cNvSpPr>
            <a:spLocks noGrp="1"/>
          </p:cNvSpPr>
          <p:nvPr>
            <p:ph type="sldNum" sz="quarter" idx="10"/>
          </p:nvPr>
        </p:nvSpPr>
        <p:spPr/>
        <p:txBody>
          <a:bodyPr/>
          <a:lstStyle/>
          <a:p>
            <a:fld id="{24369801-7FB1-451F-9533-C1EC0EDDABF7}" type="slidenum">
              <a:rPr lang="en-US" smtClean="0"/>
              <a:t>28</a:t>
            </a:fld>
            <a:endParaRPr lang="en-US" dirty="0"/>
          </a:p>
        </p:txBody>
      </p:sp>
    </p:spTree>
    <p:extLst>
      <p:ext uri="{BB962C8B-B14F-4D97-AF65-F5344CB8AC3E}">
        <p14:creationId xmlns:p14="http://schemas.microsoft.com/office/powerpoint/2010/main" val="36441371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And finally, wash water!  Recall</a:t>
            </a:r>
            <a:r>
              <a:rPr lang="en-US" altLang="en-US" baseline="0" dirty="0" smtClean="0"/>
              <a:t> </a:t>
            </a:r>
            <a:r>
              <a:rPr lang="en-US" altLang="en-US" dirty="0" smtClean="0"/>
              <a:t>that non-residential</a:t>
            </a:r>
            <a:r>
              <a:rPr lang="en-US" altLang="en-US" baseline="0" dirty="0" smtClean="0"/>
              <a:t> wash water is considered an illicit discharge.</a:t>
            </a:r>
          </a:p>
          <a:p>
            <a:pPr marL="171450" indent="-171450">
              <a:buFont typeface="Arial" panose="020B0604020202020204" pitchFamily="34" charset="0"/>
              <a:buChar char="•"/>
            </a:pPr>
            <a:r>
              <a:rPr lang="en-US" altLang="en-US" dirty="0" smtClean="0"/>
              <a:t>Washing</a:t>
            </a:r>
            <a:r>
              <a:rPr lang="en-US" altLang="en-US" baseline="0" dirty="0" smtClean="0"/>
              <a:t> is only permitted indoors where the water goes to the sanitary sewer system, or outdoors if the water is contained, collected, and properly disposed of.</a:t>
            </a:r>
          </a:p>
          <a:p>
            <a:pPr marL="171450" indent="-171450">
              <a:buFont typeface="Arial" panose="020B0604020202020204" pitchFamily="34" charset="0"/>
              <a:buChar char="•"/>
            </a:pPr>
            <a:r>
              <a:rPr lang="en-US" altLang="en-US" baseline="0" dirty="0" smtClean="0"/>
              <a:t>Any other outdoor washing is a violation of the permit</a:t>
            </a:r>
            <a:r>
              <a:rPr lang="en-US" altLang="en-US" baseline="0" dirty="0" smtClean="0"/>
              <a:t>.</a:t>
            </a:r>
          </a:p>
          <a:p>
            <a:pPr marL="171450" indent="-171450">
              <a:buFont typeface="Arial" panose="020B0604020202020204" pitchFamily="34" charset="0"/>
              <a:buChar char="•"/>
            </a:pPr>
            <a:r>
              <a:rPr lang="en-US" altLang="en-US" baseline="0" dirty="0" smtClean="0"/>
              <a:t>NPS has a contract for off-site washing with Mr. Wash, where the water is recycled and disposed of properly. </a:t>
            </a:r>
            <a:endParaRPr lang="en-US" altLang="en-US" dirty="0" smtClean="0"/>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rgbClr val="FFFF66"/>
                </a:solidFill>
                <a:latin typeface="Times New Roman" panose="02020603050405020304" pitchFamily="18" charset="0"/>
              </a:defRPr>
            </a:lvl1pPr>
            <a:lvl2pPr marL="769938" indent="-295275" defTabSz="963613">
              <a:defRPr sz="2400">
                <a:solidFill>
                  <a:srgbClr val="FFFF66"/>
                </a:solidFill>
                <a:latin typeface="Times New Roman" panose="02020603050405020304" pitchFamily="18" charset="0"/>
              </a:defRPr>
            </a:lvl2pPr>
            <a:lvl3pPr marL="1184275" indent="-236538" defTabSz="963613">
              <a:defRPr sz="2400">
                <a:solidFill>
                  <a:srgbClr val="FFFF66"/>
                </a:solidFill>
                <a:latin typeface="Times New Roman" panose="02020603050405020304" pitchFamily="18" charset="0"/>
              </a:defRPr>
            </a:lvl3pPr>
            <a:lvl4pPr marL="1658938" indent="-236538" defTabSz="963613">
              <a:defRPr sz="2400">
                <a:solidFill>
                  <a:srgbClr val="FFFF66"/>
                </a:solidFill>
                <a:latin typeface="Times New Roman" panose="02020603050405020304" pitchFamily="18" charset="0"/>
              </a:defRPr>
            </a:lvl4pPr>
            <a:lvl5pPr marL="2133600" indent="-236538" defTabSz="963613">
              <a:defRPr sz="2400">
                <a:solidFill>
                  <a:srgbClr val="FFFF66"/>
                </a:solidFill>
                <a:latin typeface="Times New Roman" panose="02020603050405020304" pitchFamily="18" charset="0"/>
              </a:defRPr>
            </a:lvl5pPr>
            <a:lvl6pPr marL="2590800" indent="-236538" defTabSz="963613" eaLnBrk="0" fontAlgn="base" hangingPunct="0">
              <a:spcBef>
                <a:spcPct val="0"/>
              </a:spcBef>
              <a:spcAft>
                <a:spcPct val="0"/>
              </a:spcAft>
              <a:defRPr sz="2400">
                <a:solidFill>
                  <a:srgbClr val="FFFF66"/>
                </a:solidFill>
                <a:latin typeface="Times New Roman" panose="02020603050405020304" pitchFamily="18" charset="0"/>
              </a:defRPr>
            </a:lvl6pPr>
            <a:lvl7pPr marL="3048000" indent="-236538" defTabSz="963613" eaLnBrk="0" fontAlgn="base" hangingPunct="0">
              <a:spcBef>
                <a:spcPct val="0"/>
              </a:spcBef>
              <a:spcAft>
                <a:spcPct val="0"/>
              </a:spcAft>
              <a:defRPr sz="2400">
                <a:solidFill>
                  <a:srgbClr val="FFFF66"/>
                </a:solidFill>
                <a:latin typeface="Times New Roman" panose="02020603050405020304" pitchFamily="18" charset="0"/>
              </a:defRPr>
            </a:lvl7pPr>
            <a:lvl8pPr marL="3505200" indent="-236538" defTabSz="963613" eaLnBrk="0" fontAlgn="base" hangingPunct="0">
              <a:spcBef>
                <a:spcPct val="0"/>
              </a:spcBef>
              <a:spcAft>
                <a:spcPct val="0"/>
              </a:spcAft>
              <a:defRPr sz="2400">
                <a:solidFill>
                  <a:srgbClr val="FFFF66"/>
                </a:solidFill>
                <a:latin typeface="Times New Roman" panose="02020603050405020304" pitchFamily="18" charset="0"/>
              </a:defRPr>
            </a:lvl8pPr>
            <a:lvl9pPr marL="3962400" indent="-236538" defTabSz="963613" eaLnBrk="0" fontAlgn="base" hangingPunct="0">
              <a:spcBef>
                <a:spcPct val="0"/>
              </a:spcBef>
              <a:spcAft>
                <a:spcPct val="0"/>
              </a:spcAft>
              <a:defRPr sz="2400">
                <a:solidFill>
                  <a:srgbClr val="FFFF66"/>
                </a:solidFill>
                <a:latin typeface="Times New Roman" panose="02020603050405020304" pitchFamily="18" charset="0"/>
              </a:defRPr>
            </a:lvl9pPr>
          </a:lstStyle>
          <a:p>
            <a:fld id="{FF8F6796-5F33-4221-AA5D-0C51B8B5FE2D}" type="slidenum">
              <a:rPr lang="en-US" altLang="en-US" sz="1100" smtClean="0">
                <a:solidFill>
                  <a:schemeClr val="tx1"/>
                </a:solidFill>
              </a:rPr>
              <a:pPr/>
              <a:t>29</a:t>
            </a:fld>
            <a:endParaRPr lang="en-US" altLang="en-US" sz="1100" dirty="0" smtClean="0">
              <a:solidFill>
                <a:schemeClr val="tx1"/>
              </a:solidFill>
            </a:endParaRPr>
          </a:p>
        </p:txBody>
      </p:sp>
    </p:spTree>
    <p:extLst>
      <p:ext uri="{BB962C8B-B14F-4D97-AF65-F5344CB8AC3E}">
        <p14:creationId xmlns:p14="http://schemas.microsoft.com/office/powerpoint/2010/main" val="42678719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Today, we will go over a lot of information</a:t>
            </a:r>
            <a:r>
              <a:rPr lang="en-US" baseline="0" dirty="0" smtClean="0"/>
              <a:t> about pollution sources, plans, and procedures.</a:t>
            </a:r>
          </a:p>
          <a:p>
            <a:pPr marL="171450" indent="-171450">
              <a:buFont typeface="Arial" panose="020B0604020202020204" pitchFamily="34" charset="0"/>
              <a:buChar char="•"/>
            </a:pPr>
            <a:r>
              <a:rPr lang="en-US" baseline="0" dirty="0" smtClean="0"/>
              <a:t>While the specifics are important – we also know that these are things you can look up and ask about.</a:t>
            </a:r>
          </a:p>
          <a:p>
            <a:pPr marL="171450" indent="-171450">
              <a:buFont typeface="Arial" panose="020B0604020202020204" pitchFamily="34" charset="0"/>
              <a:buChar char="•"/>
            </a:pPr>
            <a:r>
              <a:rPr lang="en-US" baseline="0" dirty="0" smtClean="0"/>
              <a:t>What we want you to walk away with are three things -- an appreciation for the important role you have as a member of the pollution prevention team, knowledge about actions you can take to prevent pollution, and how to recognize and report illicit discharges.</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3</a:t>
            </a:fld>
            <a:endParaRPr lang="en-US" dirty="0"/>
          </a:p>
        </p:txBody>
      </p:sp>
    </p:spTree>
    <p:extLst>
      <p:ext uri="{BB962C8B-B14F-4D97-AF65-F5344CB8AC3E}">
        <p14:creationId xmlns:p14="http://schemas.microsoft.com/office/powerpoint/2010/main" val="41063424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Finally, just be</a:t>
            </a:r>
            <a:r>
              <a:rPr lang="en-US" baseline="0" dirty="0" smtClean="0"/>
              <a:t> observant!  As you walk the site, watch for leaks or corrosion.  Listen for excessive noise or vibrations that may be a sign that equipment is malfunctioning.</a:t>
            </a:r>
          </a:p>
          <a:p>
            <a:pPr marL="171450" indent="-171450">
              <a:buFont typeface="Arial" panose="020B0604020202020204" pitchFamily="34" charset="0"/>
              <a:buChar char="•"/>
            </a:pPr>
            <a:r>
              <a:rPr lang="en-US" baseline="0" dirty="0" smtClean="0"/>
              <a:t>Look for unusual staining and investigate unusual odors.</a:t>
            </a:r>
          </a:p>
          <a:p>
            <a:pPr marL="171450" indent="-171450">
              <a:buFont typeface="Arial" panose="020B0604020202020204" pitchFamily="34" charset="0"/>
              <a:buChar char="•"/>
            </a:pPr>
            <a:r>
              <a:rPr lang="en-US" baseline="0" dirty="0" smtClean="0"/>
              <a:t>Take the time to pick up trash and debris that would enter the system.</a:t>
            </a:r>
          </a:p>
          <a:p>
            <a:pPr marL="171450" indent="-171450">
              <a:buFont typeface="Arial" panose="020B0604020202020204" pitchFamily="34" charset="0"/>
              <a:buChar char="•"/>
            </a:pPr>
            <a:r>
              <a:rPr lang="en-US" baseline="0" dirty="0" smtClean="0"/>
              <a:t>Basically, treat your work place as if it were your home.</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30</a:t>
            </a:fld>
            <a:endParaRPr lang="en-US" dirty="0"/>
          </a:p>
        </p:txBody>
      </p:sp>
    </p:spTree>
    <p:extLst>
      <p:ext uri="{BB962C8B-B14F-4D97-AF65-F5344CB8AC3E}">
        <p14:creationId xmlns:p14="http://schemas.microsoft.com/office/powerpoint/2010/main" val="29746564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Many of you also work out</a:t>
            </a:r>
            <a:r>
              <a:rPr lang="en-US" altLang="en-US" baseline="0" dirty="0" smtClean="0"/>
              <a:t> in the field.</a:t>
            </a:r>
          </a:p>
          <a:p>
            <a:pPr marL="171450" indent="-171450">
              <a:buFont typeface="Arial" panose="020B0604020202020204" pitchFamily="34" charset="0"/>
              <a:buChar char="•"/>
            </a:pPr>
            <a:endParaRPr lang="en-US" altLang="en-US" dirty="0" smtClean="0"/>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rgbClr val="FFFF66"/>
                </a:solidFill>
                <a:latin typeface="Times New Roman" panose="02020603050405020304" pitchFamily="18" charset="0"/>
              </a:defRPr>
            </a:lvl1pPr>
            <a:lvl2pPr marL="769938" indent="-295275" defTabSz="963613">
              <a:defRPr sz="2400">
                <a:solidFill>
                  <a:srgbClr val="FFFF66"/>
                </a:solidFill>
                <a:latin typeface="Times New Roman" panose="02020603050405020304" pitchFamily="18" charset="0"/>
              </a:defRPr>
            </a:lvl2pPr>
            <a:lvl3pPr marL="1184275" indent="-236538" defTabSz="963613">
              <a:defRPr sz="2400">
                <a:solidFill>
                  <a:srgbClr val="FFFF66"/>
                </a:solidFill>
                <a:latin typeface="Times New Roman" panose="02020603050405020304" pitchFamily="18" charset="0"/>
              </a:defRPr>
            </a:lvl3pPr>
            <a:lvl4pPr marL="1658938" indent="-236538" defTabSz="963613">
              <a:defRPr sz="2400">
                <a:solidFill>
                  <a:srgbClr val="FFFF66"/>
                </a:solidFill>
                <a:latin typeface="Times New Roman" panose="02020603050405020304" pitchFamily="18" charset="0"/>
              </a:defRPr>
            </a:lvl4pPr>
            <a:lvl5pPr marL="2133600" indent="-236538" defTabSz="963613">
              <a:defRPr sz="2400">
                <a:solidFill>
                  <a:srgbClr val="FFFF66"/>
                </a:solidFill>
                <a:latin typeface="Times New Roman" panose="02020603050405020304" pitchFamily="18" charset="0"/>
              </a:defRPr>
            </a:lvl5pPr>
            <a:lvl6pPr marL="2590800" indent="-236538" defTabSz="963613" eaLnBrk="0" fontAlgn="base" hangingPunct="0">
              <a:spcBef>
                <a:spcPct val="0"/>
              </a:spcBef>
              <a:spcAft>
                <a:spcPct val="0"/>
              </a:spcAft>
              <a:defRPr sz="2400">
                <a:solidFill>
                  <a:srgbClr val="FFFF66"/>
                </a:solidFill>
                <a:latin typeface="Times New Roman" panose="02020603050405020304" pitchFamily="18" charset="0"/>
              </a:defRPr>
            </a:lvl6pPr>
            <a:lvl7pPr marL="3048000" indent="-236538" defTabSz="963613" eaLnBrk="0" fontAlgn="base" hangingPunct="0">
              <a:spcBef>
                <a:spcPct val="0"/>
              </a:spcBef>
              <a:spcAft>
                <a:spcPct val="0"/>
              </a:spcAft>
              <a:defRPr sz="2400">
                <a:solidFill>
                  <a:srgbClr val="FFFF66"/>
                </a:solidFill>
                <a:latin typeface="Times New Roman" panose="02020603050405020304" pitchFamily="18" charset="0"/>
              </a:defRPr>
            </a:lvl7pPr>
            <a:lvl8pPr marL="3505200" indent="-236538" defTabSz="963613" eaLnBrk="0" fontAlgn="base" hangingPunct="0">
              <a:spcBef>
                <a:spcPct val="0"/>
              </a:spcBef>
              <a:spcAft>
                <a:spcPct val="0"/>
              </a:spcAft>
              <a:defRPr sz="2400">
                <a:solidFill>
                  <a:srgbClr val="FFFF66"/>
                </a:solidFill>
                <a:latin typeface="Times New Roman" panose="02020603050405020304" pitchFamily="18" charset="0"/>
              </a:defRPr>
            </a:lvl8pPr>
            <a:lvl9pPr marL="3962400" indent="-236538" defTabSz="963613" eaLnBrk="0" fontAlgn="base" hangingPunct="0">
              <a:spcBef>
                <a:spcPct val="0"/>
              </a:spcBef>
              <a:spcAft>
                <a:spcPct val="0"/>
              </a:spcAft>
              <a:defRPr sz="2400">
                <a:solidFill>
                  <a:srgbClr val="FFFF66"/>
                </a:solidFill>
                <a:latin typeface="Times New Roman" panose="02020603050405020304" pitchFamily="18" charset="0"/>
              </a:defRPr>
            </a:lvl9pPr>
          </a:lstStyle>
          <a:p>
            <a:fld id="{A35DDA3A-C504-4AED-8B3C-65D9EAF162EC}" type="slidenum">
              <a:rPr lang="en-US" altLang="en-US" sz="1100" smtClean="0">
                <a:solidFill>
                  <a:schemeClr val="tx1"/>
                </a:solidFill>
              </a:rPr>
              <a:pPr/>
              <a:t>31</a:t>
            </a:fld>
            <a:endParaRPr lang="en-US" altLang="en-US" sz="1100" dirty="0" smtClean="0">
              <a:solidFill>
                <a:schemeClr val="tx1"/>
              </a:solidFill>
            </a:endParaRPr>
          </a:p>
        </p:txBody>
      </p:sp>
    </p:spTree>
    <p:extLst>
      <p:ext uri="{BB962C8B-B14F-4D97-AF65-F5344CB8AC3E}">
        <p14:creationId xmlns:p14="http://schemas.microsoft.com/office/powerpoint/2010/main" val="31157733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For you, pollution prevention starts before you even leave.</a:t>
            </a:r>
          </a:p>
          <a:p>
            <a:pPr marL="171450" indent="-171450">
              <a:buFont typeface="Arial" panose="020B0604020202020204" pitchFamily="34" charset="0"/>
              <a:buChar char="•"/>
            </a:pPr>
            <a:r>
              <a:rPr lang="en-US" dirty="0" smtClean="0"/>
              <a:t>Take the time to check the weather.  If it will be raining, consider changing what you were planning to do if it could result in stormwater</a:t>
            </a:r>
            <a:r>
              <a:rPr lang="en-US" baseline="0" dirty="0" smtClean="0"/>
              <a:t> pollution.</a:t>
            </a:r>
          </a:p>
          <a:p>
            <a:pPr marL="171450" indent="-171450">
              <a:buFont typeface="Arial" panose="020B0604020202020204" pitchFamily="34" charset="0"/>
              <a:buChar char="•"/>
            </a:pPr>
            <a:r>
              <a:rPr lang="en-US" baseline="0" dirty="0" smtClean="0"/>
              <a:t>Bring with you the tools to clean up a spill or loose materials.</a:t>
            </a:r>
          </a:p>
          <a:p>
            <a:pPr marL="171450" indent="-171450">
              <a:buFont typeface="Arial" panose="020B0604020202020204" pitchFamily="34" charset="0"/>
              <a:buChar char="•"/>
            </a:pPr>
            <a:r>
              <a:rPr lang="en-US" baseline="0" dirty="0" smtClean="0"/>
              <a:t>If you have stockpiled materials, bring a tarp to protect it from rainfall.</a:t>
            </a:r>
          </a:p>
          <a:p>
            <a:pPr marL="171450" indent="-171450">
              <a:buFont typeface="Arial" panose="020B0604020202020204" pitchFamily="34" charset="0"/>
              <a:buChar char="•"/>
            </a:pPr>
            <a:r>
              <a:rPr lang="en-US" baseline="0" dirty="0" smtClean="0"/>
              <a:t>And, ask yourself, do I really need something at the site?  If it isn’t on site, it can’t become a source of pollution.</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32</a:t>
            </a:fld>
            <a:endParaRPr lang="en-US" dirty="0"/>
          </a:p>
        </p:txBody>
      </p:sp>
    </p:spTree>
    <p:extLst>
      <p:ext uri="{BB962C8B-B14F-4D97-AF65-F5344CB8AC3E}">
        <p14:creationId xmlns:p14="http://schemas.microsoft.com/office/powerpoint/2010/main" val="16018087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When you are at the site, look for where the storm drains are located and work as</a:t>
            </a:r>
            <a:r>
              <a:rPr lang="en-US" baseline="0" dirty="0" smtClean="0"/>
              <a:t> far away from them as possible.  This will give you a chance to react if there is a spill or leak.  When you must work close to an inlet, bring a boom or absorbent sock to catch any spills.</a:t>
            </a:r>
          </a:p>
          <a:p>
            <a:pPr marL="171450" indent="-171450">
              <a:buFont typeface="Arial" panose="020B0604020202020204" pitchFamily="34" charset="0"/>
              <a:buChar char="•"/>
            </a:pPr>
            <a:r>
              <a:rPr lang="en-US" baseline="0" dirty="0" smtClean="0"/>
              <a:t>If it is necessary to hose or blow materials – direct them toward a grassy area, where it can infiltrate into the soil.</a:t>
            </a:r>
          </a:p>
          <a:p>
            <a:pPr marL="171450" indent="-171450">
              <a:buFont typeface="Arial" panose="020B0604020202020204" pitchFamily="34" charset="0"/>
              <a:buChar char="•"/>
            </a:pPr>
            <a:r>
              <a:rPr lang="en-US" baseline="0" dirty="0" smtClean="0"/>
              <a:t>Finally, observe that famous hiking phrase “Leave No Trace.”  If you have created millings, slurry, or paint chips, you must collect them and dispose of them properly.</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33</a:t>
            </a:fld>
            <a:endParaRPr lang="en-US" dirty="0"/>
          </a:p>
        </p:txBody>
      </p:sp>
    </p:spTree>
    <p:extLst>
      <p:ext uri="{BB962C8B-B14F-4D97-AF65-F5344CB8AC3E}">
        <p14:creationId xmlns:p14="http://schemas.microsoft.com/office/powerpoint/2010/main" val="180916401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Pesticides and herbicides</a:t>
            </a:r>
            <a:r>
              <a:rPr lang="en-US" baseline="0" dirty="0" smtClean="0"/>
              <a:t> are also potential sources of pollution out in the field.  Remember, you must be state certified to apply these chemicals.</a:t>
            </a:r>
          </a:p>
          <a:p>
            <a:pPr marL="171450" indent="-171450">
              <a:buFont typeface="Arial" panose="020B0604020202020204" pitchFamily="34" charset="0"/>
              <a:buChar char="•"/>
            </a:pPr>
            <a:r>
              <a:rPr lang="en-US" baseline="0" dirty="0" smtClean="0"/>
              <a:t>If you are certified, make sure to use the method least likely to result in pollution – beginning with whether something can simply be manually removed.</a:t>
            </a:r>
          </a:p>
          <a:p>
            <a:pPr marL="171450" indent="-171450">
              <a:buFont typeface="Arial" panose="020B0604020202020204" pitchFamily="34" charset="0"/>
              <a:buChar char="•"/>
            </a:pPr>
            <a:r>
              <a:rPr lang="en-US" baseline="0" dirty="0" smtClean="0"/>
              <a:t>Spray should be limited to the immediate problem area and windy days should be avoided.</a:t>
            </a:r>
          </a:p>
          <a:p>
            <a:pPr marL="171450" indent="-171450">
              <a:buFont typeface="Arial" panose="020B0604020202020204" pitchFamily="34" charset="0"/>
              <a:buChar char="•"/>
            </a:pPr>
            <a:r>
              <a:rPr lang="en-US" baseline="0" dirty="0" smtClean="0"/>
              <a:t>Finally, you should not spray near a water feature – leaving at least a 50 feet or more buffer.</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34</a:t>
            </a:fld>
            <a:endParaRPr lang="en-US" dirty="0"/>
          </a:p>
        </p:txBody>
      </p:sp>
    </p:spTree>
    <p:extLst>
      <p:ext uri="{BB962C8B-B14F-4D97-AF65-F5344CB8AC3E}">
        <p14:creationId xmlns:p14="http://schemas.microsoft.com/office/powerpoint/2010/main" val="17420459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Fertilizers are a source of nutrients – another big challenge for our local water resources and the Chesapeake Bay.</a:t>
            </a:r>
          </a:p>
          <a:p>
            <a:pPr marL="171450" indent="-171450">
              <a:buFont typeface="Arial" panose="020B0604020202020204" pitchFamily="34" charset="0"/>
              <a:buChar char="•"/>
            </a:pPr>
            <a:r>
              <a:rPr lang="en-US" dirty="0" smtClean="0"/>
              <a:t>Fertilizer should only be applied if necessary an in accordance with</a:t>
            </a:r>
            <a:r>
              <a:rPr lang="en-US" baseline="0" dirty="0" smtClean="0"/>
              <a:t> the manufacturer’s recommendations.</a:t>
            </a:r>
          </a:p>
          <a:p>
            <a:pPr marL="171450" indent="-171450">
              <a:buFont typeface="Arial" panose="020B0604020202020204" pitchFamily="34" charset="0"/>
              <a:buChar char="•"/>
            </a:pPr>
            <a:r>
              <a:rPr lang="en-US" baseline="0" dirty="0" smtClean="0"/>
              <a:t>If you are applying to a contiguous area of more than one acre – STOP!  The permit requires the development of a nutrient management plan prior to any application.</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35</a:t>
            </a:fld>
            <a:endParaRPr lang="en-US" dirty="0"/>
          </a:p>
        </p:txBody>
      </p:sp>
    </p:spTree>
    <p:extLst>
      <p:ext uri="{BB962C8B-B14F-4D97-AF65-F5344CB8AC3E}">
        <p14:creationId xmlns:p14="http://schemas.microsoft.com/office/powerpoint/2010/main" val="13611364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Grass clippings from mowing can also be a source of nutrients and can clog storm drains.</a:t>
            </a:r>
          </a:p>
          <a:p>
            <a:pPr marL="171450" indent="-171450">
              <a:buFont typeface="Arial" panose="020B0604020202020204" pitchFamily="34" charset="0"/>
              <a:buChar char="•"/>
            </a:pPr>
            <a:r>
              <a:rPr lang="en-US" dirty="0" smtClean="0"/>
              <a:t>While not always possible, the operator should try to direct clippings</a:t>
            </a:r>
            <a:r>
              <a:rPr lang="en-US" baseline="0" dirty="0" smtClean="0"/>
              <a:t> away from the road or other impervious areas.</a:t>
            </a:r>
          </a:p>
          <a:p>
            <a:pPr marL="171450" indent="-171450">
              <a:buFont typeface="Arial" panose="020B0604020202020204" pitchFamily="34" charset="0"/>
              <a:buChar char="•"/>
            </a:pPr>
            <a:r>
              <a:rPr lang="en-US" baseline="0" dirty="0" smtClean="0"/>
              <a:t>Clippings should never be purposefully blown down the storm drain inlet.</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36</a:t>
            </a:fld>
            <a:endParaRPr lang="en-US" dirty="0"/>
          </a:p>
        </p:txBody>
      </p:sp>
    </p:spTree>
    <p:extLst>
      <p:ext uri="{BB962C8B-B14F-4D97-AF65-F5344CB8AC3E}">
        <p14:creationId xmlns:p14="http://schemas.microsoft.com/office/powerpoint/2010/main" val="31785551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a:t>
            </a:r>
            <a:r>
              <a:rPr lang="en-US" baseline="0" dirty="0" smtClean="0"/>
              <a:t>emporary storage of sand, dirt, and gravel on a site is a normal part of landscaping and other maintenance activities.</a:t>
            </a:r>
          </a:p>
          <a:p>
            <a:pPr marL="171450" indent="-171450">
              <a:buFont typeface="Arial" panose="020B0604020202020204" pitchFamily="34" charset="0"/>
              <a:buChar char="•"/>
            </a:pPr>
            <a:r>
              <a:rPr lang="en-US" baseline="0" dirty="0" smtClean="0"/>
              <a:t>The amount should be the minimum necessary and should be stored under cover when possible – especially if there is rain in the forecast.  </a:t>
            </a:r>
          </a:p>
          <a:p>
            <a:pPr marL="171450" indent="-171450">
              <a:buFont typeface="Arial" panose="020B0604020202020204" pitchFamily="34" charset="0"/>
              <a:buChar char="•"/>
            </a:pPr>
            <a:r>
              <a:rPr lang="en-US" baseline="0" dirty="0" smtClean="0"/>
              <a:t>The pile should be located away from inlets and the area swept frequently to keep materials from migrating away.</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37</a:t>
            </a:fld>
            <a:endParaRPr lang="en-US" dirty="0"/>
          </a:p>
        </p:txBody>
      </p:sp>
    </p:spTree>
    <p:extLst>
      <p:ext uri="{BB962C8B-B14F-4D97-AF65-F5344CB8AC3E}">
        <p14:creationId xmlns:p14="http://schemas.microsoft.com/office/powerpoint/2010/main" val="85756939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Finally, if you have liquids</a:t>
            </a:r>
            <a:r>
              <a:rPr lang="en-US" baseline="0" dirty="0" smtClean="0"/>
              <a:t> on site – such as paint, cleaners, or fuels, these should be placed on a paved surface to make it easier to clean up any spills.</a:t>
            </a:r>
          </a:p>
          <a:p>
            <a:pPr marL="171450" indent="-171450">
              <a:buFont typeface="Arial" panose="020B0604020202020204" pitchFamily="34" charset="0"/>
              <a:buChar char="•"/>
            </a:pPr>
            <a:r>
              <a:rPr lang="en-US" baseline="0" dirty="0" smtClean="0"/>
              <a:t>Place them away from the storm drain inlet and make sure that they are located away from vehicular traffic.</a:t>
            </a:r>
          </a:p>
          <a:p>
            <a:pPr marL="171450" indent="-171450">
              <a:buFont typeface="Arial" panose="020B0604020202020204" pitchFamily="34" charset="0"/>
              <a:buChar char="•"/>
            </a:pPr>
            <a:r>
              <a:rPr lang="en-US" baseline="0" dirty="0" smtClean="0"/>
              <a:t>And, of course, keep a spill kit on hand.</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38</a:t>
            </a:fld>
            <a:endParaRPr lang="en-US" dirty="0"/>
          </a:p>
        </p:txBody>
      </p:sp>
    </p:spTree>
    <p:extLst>
      <p:ext uri="{BB962C8B-B14F-4D97-AF65-F5344CB8AC3E}">
        <p14:creationId xmlns:p14="http://schemas.microsoft.com/office/powerpoint/2010/main" val="226539771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So, let’s review!</a:t>
            </a:r>
          </a:p>
        </p:txBody>
      </p:sp>
      <p:sp>
        <p:nvSpPr>
          <p:cNvPr id="849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rgbClr val="FFFF66"/>
                </a:solidFill>
                <a:latin typeface="Times New Roman" panose="02020603050405020304" pitchFamily="18" charset="0"/>
              </a:defRPr>
            </a:lvl1pPr>
            <a:lvl2pPr marL="769938" indent="-295275" defTabSz="963613">
              <a:defRPr sz="2400">
                <a:solidFill>
                  <a:srgbClr val="FFFF66"/>
                </a:solidFill>
                <a:latin typeface="Times New Roman" panose="02020603050405020304" pitchFamily="18" charset="0"/>
              </a:defRPr>
            </a:lvl2pPr>
            <a:lvl3pPr marL="1184275" indent="-236538" defTabSz="963613">
              <a:defRPr sz="2400">
                <a:solidFill>
                  <a:srgbClr val="FFFF66"/>
                </a:solidFill>
                <a:latin typeface="Times New Roman" panose="02020603050405020304" pitchFamily="18" charset="0"/>
              </a:defRPr>
            </a:lvl3pPr>
            <a:lvl4pPr marL="1658938" indent="-236538" defTabSz="963613">
              <a:defRPr sz="2400">
                <a:solidFill>
                  <a:srgbClr val="FFFF66"/>
                </a:solidFill>
                <a:latin typeface="Times New Roman" panose="02020603050405020304" pitchFamily="18" charset="0"/>
              </a:defRPr>
            </a:lvl4pPr>
            <a:lvl5pPr marL="2133600" indent="-236538" defTabSz="963613">
              <a:defRPr sz="2400">
                <a:solidFill>
                  <a:srgbClr val="FFFF66"/>
                </a:solidFill>
                <a:latin typeface="Times New Roman" panose="02020603050405020304" pitchFamily="18" charset="0"/>
              </a:defRPr>
            </a:lvl5pPr>
            <a:lvl6pPr marL="2590800" indent="-236538" defTabSz="963613" eaLnBrk="0" fontAlgn="base" hangingPunct="0">
              <a:spcBef>
                <a:spcPct val="0"/>
              </a:spcBef>
              <a:spcAft>
                <a:spcPct val="0"/>
              </a:spcAft>
              <a:defRPr sz="2400">
                <a:solidFill>
                  <a:srgbClr val="FFFF66"/>
                </a:solidFill>
                <a:latin typeface="Times New Roman" panose="02020603050405020304" pitchFamily="18" charset="0"/>
              </a:defRPr>
            </a:lvl6pPr>
            <a:lvl7pPr marL="3048000" indent="-236538" defTabSz="963613" eaLnBrk="0" fontAlgn="base" hangingPunct="0">
              <a:spcBef>
                <a:spcPct val="0"/>
              </a:spcBef>
              <a:spcAft>
                <a:spcPct val="0"/>
              </a:spcAft>
              <a:defRPr sz="2400">
                <a:solidFill>
                  <a:srgbClr val="FFFF66"/>
                </a:solidFill>
                <a:latin typeface="Times New Roman" panose="02020603050405020304" pitchFamily="18" charset="0"/>
              </a:defRPr>
            </a:lvl7pPr>
            <a:lvl8pPr marL="3505200" indent="-236538" defTabSz="963613" eaLnBrk="0" fontAlgn="base" hangingPunct="0">
              <a:spcBef>
                <a:spcPct val="0"/>
              </a:spcBef>
              <a:spcAft>
                <a:spcPct val="0"/>
              </a:spcAft>
              <a:defRPr sz="2400">
                <a:solidFill>
                  <a:srgbClr val="FFFF66"/>
                </a:solidFill>
                <a:latin typeface="Times New Roman" panose="02020603050405020304" pitchFamily="18" charset="0"/>
              </a:defRPr>
            </a:lvl8pPr>
            <a:lvl9pPr marL="3962400" indent="-236538" defTabSz="963613" eaLnBrk="0" fontAlgn="base" hangingPunct="0">
              <a:spcBef>
                <a:spcPct val="0"/>
              </a:spcBef>
              <a:spcAft>
                <a:spcPct val="0"/>
              </a:spcAft>
              <a:defRPr sz="2400">
                <a:solidFill>
                  <a:srgbClr val="FFFF66"/>
                </a:solidFill>
                <a:latin typeface="Times New Roman" panose="02020603050405020304" pitchFamily="18" charset="0"/>
              </a:defRPr>
            </a:lvl9pPr>
          </a:lstStyle>
          <a:p>
            <a:fld id="{FA3FD73A-4941-4602-AF24-93DB55AA58D2}" type="slidenum">
              <a:rPr lang="en-US" altLang="en-US" sz="1100" smtClean="0">
                <a:solidFill>
                  <a:schemeClr val="tx1"/>
                </a:solidFill>
              </a:rPr>
              <a:pPr/>
              <a:t>39</a:t>
            </a:fld>
            <a:endParaRPr lang="en-US" altLang="en-US" sz="1100" dirty="0" smtClean="0">
              <a:solidFill>
                <a:schemeClr val="tx1"/>
              </a:solidFill>
            </a:endParaRPr>
          </a:p>
        </p:txBody>
      </p:sp>
    </p:spTree>
    <p:extLst>
      <p:ext uri="{BB962C8B-B14F-4D97-AF65-F5344CB8AC3E}">
        <p14:creationId xmlns:p14="http://schemas.microsoft.com/office/powerpoint/2010/main" val="4205496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Before we start, let’s get a sense of what you know about stormwater</a:t>
            </a:r>
            <a:r>
              <a:rPr lang="en-US" baseline="0" dirty="0" smtClean="0"/>
              <a:t> with a round of Stormwater Jeopardy!</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4</a:t>
            </a:fld>
            <a:endParaRPr lang="en-US" dirty="0"/>
          </a:p>
        </p:txBody>
      </p:sp>
    </p:spTree>
    <p:extLst>
      <p:ext uri="{BB962C8B-B14F-4D97-AF65-F5344CB8AC3E}">
        <p14:creationId xmlns:p14="http://schemas.microsoft.com/office/powerpoint/2010/main" val="40181502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What went wrong</a:t>
            </a:r>
            <a:r>
              <a:rPr lang="en-US" baseline="0" dirty="0" smtClean="0"/>
              <a:t> in this picture?</a:t>
            </a:r>
          </a:p>
          <a:p>
            <a:pPr marL="171450" indent="-171450">
              <a:buFont typeface="Arial" panose="020B0604020202020204" pitchFamily="34" charset="0"/>
              <a:buChar char="•"/>
            </a:pPr>
            <a:r>
              <a:rPr lang="en-US" baseline="0" dirty="0" smtClean="0"/>
              <a:t>There are two things going on here.  First, equipment was allowed to leak for a long period of time.</a:t>
            </a:r>
          </a:p>
          <a:p>
            <a:pPr marL="171450" indent="-171450">
              <a:buFont typeface="Arial" panose="020B0604020202020204" pitchFamily="34" charset="0"/>
              <a:buChar char="•"/>
            </a:pPr>
            <a:r>
              <a:rPr lang="en-US" baseline="0" dirty="0" smtClean="0"/>
              <a:t>Second, the equipment was parked near a storm drain, which reduces the amount of time needed to react.</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40</a:t>
            </a:fld>
            <a:endParaRPr lang="en-US" dirty="0"/>
          </a:p>
        </p:txBody>
      </p:sp>
    </p:spTree>
    <p:extLst>
      <p:ext uri="{BB962C8B-B14F-4D97-AF65-F5344CB8AC3E}">
        <p14:creationId xmlns:p14="http://schemas.microsoft.com/office/powerpoint/2010/main" val="46587628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What’s wrong here?</a:t>
            </a:r>
          </a:p>
          <a:p>
            <a:pPr marL="171450" indent="-171450">
              <a:buFont typeface="Arial" panose="020B0604020202020204" pitchFamily="34" charset="0"/>
              <a:buChar char="•"/>
            </a:pPr>
            <a:r>
              <a:rPr lang="en-US" dirty="0" smtClean="0"/>
              <a:t>This one is easy – someone spilled fuel</a:t>
            </a:r>
            <a:r>
              <a:rPr lang="en-US" baseline="0" dirty="0" smtClean="0"/>
              <a:t> but didn’t bother cleaning up afterwards.</a:t>
            </a:r>
          </a:p>
          <a:p>
            <a:pPr marL="171450" indent="-171450">
              <a:buFont typeface="Arial" panose="020B0604020202020204" pitchFamily="34" charset="0"/>
              <a:buChar char="•"/>
            </a:pPr>
            <a:r>
              <a:rPr lang="en-US" baseline="0" dirty="0" smtClean="0"/>
              <a:t>Equally as common is that someone puts down absorbent material, but then fails to sweep it up later.  It is important to make sure that the job is completed.</a:t>
            </a:r>
            <a:endParaRPr lang="en-US" dirty="0" smtClean="0"/>
          </a:p>
          <a:p>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41</a:t>
            </a:fld>
            <a:endParaRPr lang="en-US" dirty="0"/>
          </a:p>
        </p:txBody>
      </p:sp>
    </p:spTree>
    <p:extLst>
      <p:ext uri="{BB962C8B-B14F-4D97-AF65-F5344CB8AC3E}">
        <p14:creationId xmlns:p14="http://schemas.microsoft.com/office/powerpoint/2010/main" val="44231981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How about this</a:t>
            </a:r>
            <a:r>
              <a:rPr lang="en-US" baseline="0" dirty="0" smtClean="0"/>
              <a:t> one?</a:t>
            </a:r>
          </a:p>
          <a:p>
            <a:pPr marL="171450" indent="-171450">
              <a:buFont typeface="Arial" panose="020B0604020202020204" pitchFamily="34" charset="0"/>
              <a:buChar char="•"/>
            </a:pPr>
            <a:r>
              <a:rPr lang="en-US" baseline="0" dirty="0" smtClean="0"/>
              <a:t>First, cans and drums should be stored inside, or at least be provided secondary containment.</a:t>
            </a:r>
          </a:p>
          <a:p>
            <a:pPr marL="171450" indent="-171450">
              <a:buFont typeface="Arial" panose="020B0604020202020204" pitchFamily="34" charset="0"/>
              <a:buChar char="•"/>
            </a:pPr>
            <a:r>
              <a:rPr lang="en-US" baseline="0" dirty="0" smtClean="0"/>
              <a:t>In this case, the can is also damaged and should not be in use at all.</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42</a:t>
            </a:fld>
            <a:endParaRPr lang="en-US" dirty="0"/>
          </a:p>
        </p:txBody>
      </p:sp>
    </p:spTree>
    <p:extLst>
      <p:ext uri="{BB962C8B-B14F-4D97-AF65-F5344CB8AC3E}">
        <p14:creationId xmlns:p14="http://schemas.microsoft.com/office/powerpoint/2010/main" val="346132905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What about this one?</a:t>
            </a:r>
          </a:p>
          <a:p>
            <a:pPr marL="171450" indent="-171450">
              <a:buFont typeface="Arial" panose="020B0604020202020204" pitchFamily="34" charset="0"/>
              <a:buChar char="•"/>
            </a:pPr>
            <a:r>
              <a:rPr lang="en-US" dirty="0" smtClean="0"/>
              <a:t>This</a:t>
            </a:r>
            <a:r>
              <a:rPr lang="en-US" baseline="0" dirty="0" smtClean="0"/>
              <a:t> is a s</a:t>
            </a:r>
            <a:r>
              <a:rPr lang="en-US" dirty="0" smtClean="0"/>
              <a:t>imilar situation.</a:t>
            </a:r>
            <a:r>
              <a:rPr lang="en-US" baseline="0" dirty="0" smtClean="0"/>
              <a:t>  T</a:t>
            </a:r>
            <a:r>
              <a:rPr lang="en-US" dirty="0" smtClean="0"/>
              <a:t>his drum</a:t>
            </a:r>
            <a:r>
              <a:rPr lang="en-US" baseline="0" dirty="0" smtClean="0"/>
              <a:t> should be inside or provided secondary containment.</a:t>
            </a:r>
          </a:p>
          <a:p>
            <a:pPr marL="171450" indent="-171450">
              <a:buFont typeface="Arial" panose="020B0604020202020204" pitchFamily="34" charset="0"/>
              <a:buChar char="•"/>
            </a:pPr>
            <a:r>
              <a:rPr lang="en-US" baseline="0" dirty="0" smtClean="0"/>
              <a:t>In addition, the drum has obviously been leaking for a long period of time, but no one took any action.</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43</a:t>
            </a:fld>
            <a:endParaRPr lang="en-US" dirty="0"/>
          </a:p>
        </p:txBody>
      </p:sp>
    </p:spTree>
    <p:extLst>
      <p:ext uri="{BB962C8B-B14F-4D97-AF65-F5344CB8AC3E}">
        <p14:creationId xmlns:p14="http://schemas.microsoft.com/office/powerpoint/2010/main" val="372854947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Here we</a:t>
            </a:r>
            <a:r>
              <a:rPr lang="en-US" baseline="0" dirty="0" smtClean="0"/>
              <a:t> have the loading/unloading area for salt spreaders.</a:t>
            </a:r>
          </a:p>
          <a:p>
            <a:pPr marL="171450" indent="-171450">
              <a:buFont typeface="Arial" panose="020B0604020202020204" pitchFamily="34" charset="0"/>
              <a:buChar char="•"/>
            </a:pPr>
            <a:r>
              <a:rPr lang="en-US" baseline="0" dirty="0" smtClean="0"/>
              <a:t>In this case, the salt was not swept back into the barn. </a:t>
            </a:r>
          </a:p>
          <a:p>
            <a:pPr marL="171450" indent="-171450">
              <a:buFont typeface="Arial" panose="020B0604020202020204" pitchFamily="34" charset="0"/>
              <a:buChar char="•"/>
            </a:pPr>
            <a:r>
              <a:rPr lang="en-US" baseline="0" dirty="0" smtClean="0"/>
              <a:t>As a result, it mixed with stormwater and migrated from the facility.</a:t>
            </a:r>
          </a:p>
        </p:txBody>
      </p:sp>
      <p:sp>
        <p:nvSpPr>
          <p:cNvPr id="4" name="Slide Number Placeholder 3"/>
          <p:cNvSpPr>
            <a:spLocks noGrp="1"/>
          </p:cNvSpPr>
          <p:nvPr>
            <p:ph type="sldNum" sz="quarter" idx="10"/>
          </p:nvPr>
        </p:nvSpPr>
        <p:spPr/>
        <p:txBody>
          <a:bodyPr/>
          <a:lstStyle/>
          <a:p>
            <a:fld id="{24369801-7FB1-451F-9533-C1EC0EDDABF7}" type="slidenum">
              <a:rPr lang="en-US" smtClean="0"/>
              <a:t>44</a:t>
            </a:fld>
            <a:endParaRPr lang="en-US" dirty="0"/>
          </a:p>
        </p:txBody>
      </p:sp>
    </p:spTree>
    <p:extLst>
      <p:ext uri="{BB962C8B-B14F-4D97-AF65-F5344CB8AC3E}">
        <p14:creationId xmlns:p14="http://schemas.microsoft.com/office/powerpoint/2010/main" val="28140796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Why is this a concern?</a:t>
            </a:r>
          </a:p>
          <a:p>
            <a:pPr marL="171450" indent="-171450">
              <a:buFont typeface="Arial" panose="020B0604020202020204" pitchFamily="34" charset="0"/>
              <a:buChar char="•"/>
            </a:pPr>
            <a:r>
              <a:rPr lang="en-US" dirty="0" smtClean="0"/>
              <a:t>These materials,</a:t>
            </a:r>
            <a:r>
              <a:rPr lang="en-US" baseline="0" dirty="0" smtClean="0"/>
              <a:t> while “technically” inside, are too close to the bay door.  If they spill, they will almost certainly flow outside of the facility.</a:t>
            </a:r>
          </a:p>
          <a:p>
            <a:pPr marL="171450" indent="-171450">
              <a:buFont typeface="Arial" panose="020B0604020202020204" pitchFamily="34" charset="0"/>
              <a:buChar char="•"/>
            </a:pPr>
            <a:r>
              <a:rPr lang="en-US" baseline="0" dirty="0" smtClean="0"/>
              <a:t>Personnel should move these materials back from the bay door to provide time to react and to allow trench drains to work.</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45</a:t>
            </a:fld>
            <a:endParaRPr lang="en-US" dirty="0"/>
          </a:p>
        </p:txBody>
      </p:sp>
    </p:spTree>
    <p:extLst>
      <p:ext uri="{BB962C8B-B14F-4D97-AF65-F5344CB8AC3E}">
        <p14:creationId xmlns:p14="http://schemas.microsoft.com/office/powerpoint/2010/main" val="214514797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How about this one?</a:t>
            </a:r>
          </a:p>
          <a:p>
            <a:pPr marL="171450" indent="-171450">
              <a:buFont typeface="Arial" panose="020B0604020202020204" pitchFamily="34" charset="0"/>
              <a:buChar char="•"/>
            </a:pPr>
            <a:r>
              <a:rPr lang="en-US" dirty="0" smtClean="0"/>
              <a:t>The covered bays are a good</a:t>
            </a:r>
            <a:r>
              <a:rPr lang="en-US" baseline="0" dirty="0" smtClean="0"/>
              <a:t> practice – but only as long as the materials stay under the roof line.</a:t>
            </a:r>
          </a:p>
          <a:p>
            <a:pPr marL="171450" indent="-171450">
              <a:buFont typeface="Arial" panose="020B0604020202020204" pitchFamily="34" charset="0"/>
              <a:buChar char="•"/>
            </a:pPr>
            <a:r>
              <a:rPr lang="en-US" baseline="0" dirty="0" smtClean="0"/>
              <a:t>Once work is complete, dirt and other materials need to be swept back into the storage area.</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46</a:t>
            </a:fld>
            <a:endParaRPr lang="en-US" dirty="0"/>
          </a:p>
        </p:txBody>
      </p:sp>
    </p:spTree>
    <p:extLst>
      <p:ext uri="{BB962C8B-B14F-4D97-AF65-F5344CB8AC3E}">
        <p14:creationId xmlns:p14="http://schemas.microsoft.com/office/powerpoint/2010/main" val="55829833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Finally – how about this</a:t>
            </a:r>
            <a:r>
              <a:rPr lang="en-US" baseline="0" dirty="0" smtClean="0"/>
              <a:t> one?</a:t>
            </a:r>
          </a:p>
          <a:p>
            <a:pPr marL="171450" indent="-171450">
              <a:buFont typeface="Arial" panose="020B0604020202020204" pitchFamily="34" charset="0"/>
              <a:buChar char="•"/>
            </a:pPr>
            <a:r>
              <a:rPr lang="en-US" baseline="0" dirty="0" smtClean="0"/>
              <a:t>Trash and litter is a pollutant – and the EPA and state regulators are turning their attention on this.</a:t>
            </a:r>
          </a:p>
          <a:p>
            <a:pPr marL="171450" indent="-171450">
              <a:buFont typeface="Arial" panose="020B0604020202020204" pitchFamily="34" charset="0"/>
              <a:buChar char="•"/>
            </a:pPr>
            <a:r>
              <a:rPr lang="en-US" baseline="0" dirty="0" smtClean="0"/>
              <a:t>Dumpster tops should remain closed when not in use to prevent loose materials from blowing out and stormwater from mixing with trash.</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47</a:t>
            </a:fld>
            <a:endParaRPr lang="en-US" dirty="0"/>
          </a:p>
        </p:txBody>
      </p:sp>
    </p:spTree>
    <p:extLst>
      <p:ext uri="{BB962C8B-B14F-4D97-AF65-F5344CB8AC3E}">
        <p14:creationId xmlns:p14="http://schemas.microsoft.com/office/powerpoint/2010/main" val="365375969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While you have lots of control over what you do while you work, you have less control over what others may do on NPS property.  </a:t>
            </a:r>
          </a:p>
          <a:p>
            <a:pPr marL="171450" indent="-171450">
              <a:buFont typeface="Arial" panose="020B0604020202020204" pitchFamily="34" charset="0"/>
              <a:buChar char="•"/>
            </a:pPr>
            <a:r>
              <a:rPr lang="en-US" altLang="en-US" dirty="0" smtClean="0"/>
              <a:t>But remember, if it is being discharged from National Park Service</a:t>
            </a:r>
            <a:r>
              <a:rPr lang="en-US" altLang="en-US" baseline="0" dirty="0" smtClean="0"/>
              <a:t> pipe, it is our legal responsibility to react.</a:t>
            </a:r>
          </a:p>
          <a:p>
            <a:pPr marL="171450" indent="-171450">
              <a:buFont typeface="Arial" panose="020B0604020202020204" pitchFamily="34" charset="0"/>
              <a:buChar char="•"/>
            </a:pPr>
            <a:r>
              <a:rPr lang="en-US" altLang="en-US" baseline="0" dirty="0" smtClean="0"/>
              <a:t>So, part of your job is to be the eyes and ears of NPS by reporting potential illicit discharges.</a:t>
            </a:r>
            <a:endParaRPr lang="en-US" altLang="en-US" dirty="0" smtClean="0"/>
          </a:p>
        </p:txBody>
      </p:sp>
      <p:sp>
        <p:nvSpPr>
          <p:cNvPr id="849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rgbClr val="FFFF66"/>
                </a:solidFill>
                <a:latin typeface="Times New Roman" panose="02020603050405020304" pitchFamily="18" charset="0"/>
              </a:defRPr>
            </a:lvl1pPr>
            <a:lvl2pPr marL="769938" indent="-295275" defTabSz="963613">
              <a:defRPr sz="2400">
                <a:solidFill>
                  <a:srgbClr val="FFFF66"/>
                </a:solidFill>
                <a:latin typeface="Times New Roman" panose="02020603050405020304" pitchFamily="18" charset="0"/>
              </a:defRPr>
            </a:lvl2pPr>
            <a:lvl3pPr marL="1184275" indent="-236538" defTabSz="963613">
              <a:defRPr sz="2400">
                <a:solidFill>
                  <a:srgbClr val="FFFF66"/>
                </a:solidFill>
                <a:latin typeface="Times New Roman" panose="02020603050405020304" pitchFamily="18" charset="0"/>
              </a:defRPr>
            </a:lvl3pPr>
            <a:lvl4pPr marL="1658938" indent="-236538" defTabSz="963613">
              <a:defRPr sz="2400">
                <a:solidFill>
                  <a:srgbClr val="FFFF66"/>
                </a:solidFill>
                <a:latin typeface="Times New Roman" panose="02020603050405020304" pitchFamily="18" charset="0"/>
              </a:defRPr>
            </a:lvl4pPr>
            <a:lvl5pPr marL="2133600" indent="-236538" defTabSz="963613">
              <a:defRPr sz="2400">
                <a:solidFill>
                  <a:srgbClr val="FFFF66"/>
                </a:solidFill>
                <a:latin typeface="Times New Roman" panose="02020603050405020304" pitchFamily="18" charset="0"/>
              </a:defRPr>
            </a:lvl5pPr>
            <a:lvl6pPr marL="2590800" indent="-236538" defTabSz="963613" eaLnBrk="0" fontAlgn="base" hangingPunct="0">
              <a:spcBef>
                <a:spcPct val="0"/>
              </a:spcBef>
              <a:spcAft>
                <a:spcPct val="0"/>
              </a:spcAft>
              <a:defRPr sz="2400">
                <a:solidFill>
                  <a:srgbClr val="FFFF66"/>
                </a:solidFill>
                <a:latin typeface="Times New Roman" panose="02020603050405020304" pitchFamily="18" charset="0"/>
              </a:defRPr>
            </a:lvl6pPr>
            <a:lvl7pPr marL="3048000" indent="-236538" defTabSz="963613" eaLnBrk="0" fontAlgn="base" hangingPunct="0">
              <a:spcBef>
                <a:spcPct val="0"/>
              </a:spcBef>
              <a:spcAft>
                <a:spcPct val="0"/>
              </a:spcAft>
              <a:defRPr sz="2400">
                <a:solidFill>
                  <a:srgbClr val="FFFF66"/>
                </a:solidFill>
                <a:latin typeface="Times New Roman" panose="02020603050405020304" pitchFamily="18" charset="0"/>
              </a:defRPr>
            </a:lvl7pPr>
            <a:lvl8pPr marL="3505200" indent="-236538" defTabSz="963613" eaLnBrk="0" fontAlgn="base" hangingPunct="0">
              <a:spcBef>
                <a:spcPct val="0"/>
              </a:spcBef>
              <a:spcAft>
                <a:spcPct val="0"/>
              </a:spcAft>
              <a:defRPr sz="2400">
                <a:solidFill>
                  <a:srgbClr val="FFFF66"/>
                </a:solidFill>
                <a:latin typeface="Times New Roman" panose="02020603050405020304" pitchFamily="18" charset="0"/>
              </a:defRPr>
            </a:lvl8pPr>
            <a:lvl9pPr marL="3962400" indent="-236538" defTabSz="963613" eaLnBrk="0" fontAlgn="base" hangingPunct="0">
              <a:spcBef>
                <a:spcPct val="0"/>
              </a:spcBef>
              <a:spcAft>
                <a:spcPct val="0"/>
              </a:spcAft>
              <a:defRPr sz="2400">
                <a:solidFill>
                  <a:srgbClr val="FFFF66"/>
                </a:solidFill>
                <a:latin typeface="Times New Roman" panose="02020603050405020304" pitchFamily="18" charset="0"/>
              </a:defRPr>
            </a:lvl9pPr>
          </a:lstStyle>
          <a:p>
            <a:fld id="{FA3FD73A-4941-4602-AF24-93DB55AA58D2}" type="slidenum">
              <a:rPr lang="en-US" altLang="en-US" sz="1100" smtClean="0">
                <a:solidFill>
                  <a:schemeClr val="tx1"/>
                </a:solidFill>
              </a:rPr>
              <a:pPr/>
              <a:t>48</a:t>
            </a:fld>
            <a:endParaRPr lang="en-US" altLang="en-US" sz="1100" dirty="0" smtClean="0">
              <a:solidFill>
                <a:schemeClr val="tx1"/>
              </a:solidFill>
            </a:endParaRPr>
          </a:p>
        </p:txBody>
      </p:sp>
    </p:spTree>
    <p:extLst>
      <p:ext uri="{BB962C8B-B14F-4D97-AF65-F5344CB8AC3E}">
        <p14:creationId xmlns:p14="http://schemas.microsoft.com/office/powerpoint/2010/main" val="332232464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So the first question is, “What is allowed.”  </a:t>
            </a:r>
          </a:p>
          <a:p>
            <a:pPr marL="171450" indent="-171450">
              <a:buFont typeface="Arial" panose="020B0604020202020204" pitchFamily="34" charset="0"/>
              <a:buChar char="•"/>
            </a:pPr>
            <a:r>
              <a:rPr lang="en-US" altLang="en-US" dirty="0" smtClean="0"/>
              <a:t>The answer is, not much!</a:t>
            </a:r>
          </a:p>
          <a:p>
            <a:pPr marL="171450" indent="-171450">
              <a:buFont typeface="Arial" panose="020B0604020202020204" pitchFamily="34" charset="0"/>
              <a:buChar char="•"/>
            </a:pPr>
            <a:r>
              <a:rPr lang="en-US" altLang="en-US" dirty="0" smtClean="0"/>
              <a:t>Water line flushing,</a:t>
            </a:r>
            <a:r>
              <a:rPr lang="en-US" altLang="en-US" baseline="0" dirty="0" smtClean="0"/>
              <a:t> land scape irrigation, and things like that are allowed.</a:t>
            </a:r>
          </a:p>
          <a:p>
            <a:pPr marL="171450" indent="-171450">
              <a:buFont typeface="Arial" panose="020B0604020202020204" pitchFamily="34" charset="0"/>
              <a:buChar char="•"/>
            </a:pPr>
            <a:r>
              <a:rPr lang="en-US" altLang="en-US" baseline="0" dirty="0" smtClean="0"/>
              <a:t>Individual residential car washing is allowed – but remember, no other kind of washing is allowed without a separate permit.</a:t>
            </a:r>
          </a:p>
          <a:p>
            <a:pPr marL="171450" indent="-171450">
              <a:buFont typeface="Arial" panose="020B0604020202020204" pitchFamily="34" charset="0"/>
              <a:buChar char="•"/>
            </a:pPr>
            <a:r>
              <a:rPr lang="en-US" altLang="en-US" baseline="0" dirty="0" smtClean="0"/>
              <a:t>Swimming pool discharges are allowed, but only if it has been properly dechlorinated.</a:t>
            </a:r>
            <a:endParaRPr lang="en-US" altLang="en-US" dirty="0"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rgbClr val="FFFF66"/>
                </a:solidFill>
                <a:latin typeface="Times New Roman" panose="02020603050405020304" pitchFamily="18" charset="0"/>
              </a:defRPr>
            </a:lvl1pPr>
            <a:lvl2pPr marL="769938" indent="-295275" defTabSz="963613">
              <a:defRPr sz="2400">
                <a:solidFill>
                  <a:srgbClr val="FFFF66"/>
                </a:solidFill>
                <a:latin typeface="Times New Roman" panose="02020603050405020304" pitchFamily="18" charset="0"/>
              </a:defRPr>
            </a:lvl2pPr>
            <a:lvl3pPr marL="1184275" indent="-236538" defTabSz="963613">
              <a:defRPr sz="2400">
                <a:solidFill>
                  <a:srgbClr val="FFFF66"/>
                </a:solidFill>
                <a:latin typeface="Times New Roman" panose="02020603050405020304" pitchFamily="18" charset="0"/>
              </a:defRPr>
            </a:lvl3pPr>
            <a:lvl4pPr marL="1658938" indent="-236538" defTabSz="963613">
              <a:defRPr sz="2400">
                <a:solidFill>
                  <a:srgbClr val="FFFF66"/>
                </a:solidFill>
                <a:latin typeface="Times New Roman" panose="02020603050405020304" pitchFamily="18" charset="0"/>
              </a:defRPr>
            </a:lvl4pPr>
            <a:lvl5pPr marL="2133600" indent="-236538" defTabSz="963613">
              <a:defRPr sz="2400">
                <a:solidFill>
                  <a:srgbClr val="FFFF66"/>
                </a:solidFill>
                <a:latin typeface="Times New Roman" panose="02020603050405020304" pitchFamily="18" charset="0"/>
              </a:defRPr>
            </a:lvl5pPr>
            <a:lvl6pPr marL="2590800" indent="-236538" defTabSz="963613" eaLnBrk="0" fontAlgn="base" hangingPunct="0">
              <a:spcBef>
                <a:spcPct val="0"/>
              </a:spcBef>
              <a:spcAft>
                <a:spcPct val="0"/>
              </a:spcAft>
              <a:defRPr sz="2400">
                <a:solidFill>
                  <a:srgbClr val="FFFF66"/>
                </a:solidFill>
                <a:latin typeface="Times New Roman" panose="02020603050405020304" pitchFamily="18" charset="0"/>
              </a:defRPr>
            </a:lvl6pPr>
            <a:lvl7pPr marL="3048000" indent="-236538" defTabSz="963613" eaLnBrk="0" fontAlgn="base" hangingPunct="0">
              <a:spcBef>
                <a:spcPct val="0"/>
              </a:spcBef>
              <a:spcAft>
                <a:spcPct val="0"/>
              </a:spcAft>
              <a:defRPr sz="2400">
                <a:solidFill>
                  <a:srgbClr val="FFFF66"/>
                </a:solidFill>
                <a:latin typeface="Times New Roman" panose="02020603050405020304" pitchFamily="18" charset="0"/>
              </a:defRPr>
            </a:lvl7pPr>
            <a:lvl8pPr marL="3505200" indent="-236538" defTabSz="963613" eaLnBrk="0" fontAlgn="base" hangingPunct="0">
              <a:spcBef>
                <a:spcPct val="0"/>
              </a:spcBef>
              <a:spcAft>
                <a:spcPct val="0"/>
              </a:spcAft>
              <a:defRPr sz="2400">
                <a:solidFill>
                  <a:srgbClr val="FFFF66"/>
                </a:solidFill>
                <a:latin typeface="Times New Roman" panose="02020603050405020304" pitchFamily="18" charset="0"/>
              </a:defRPr>
            </a:lvl8pPr>
            <a:lvl9pPr marL="3962400" indent="-236538" defTabSz="963613" eaLnBrk="0" fontAlgn="base" hangingPunct="0">
              <a:spcBef>
                <a:spcPct val="0"/>
              </a:spcBef>
              <a:spcAft>
                <a:spcPct val="0"/>
              </a:spcAft>
              <a:defRPr sz="2400">
                <a:solidFill>
                  <a:srgbClr val="FFFF66"/>
                </a:solidFill>
                <a:latin typeface="Times New Roman" panose="02020603050405020304" pitchFamily="18" charset="0"/>
              </a:defRPr>
            </a:lvl9pPr>
          </a:lstStyle>
          <a:p>
            <a:fld id="{CD928B99-E4E8-42B7-BFD9-D81519D2B652}" type="slidenum">
              <a:rPr lang="en-US" altLang="en-US" sz="1100" smtClean="0">
                <a:solidFill>
                  <a:schemeClr val="tx1"/>
                </a:solidFill>
              </a:rPr>
              <a:pPr/>
              <a:t>49</a:t>
            </a:fld>
            <a:endParaRPr lang="en-US" altLang="en-US" sz="1100" dirty="0" smtClean="0">
              <a:solidFill>
                <a:schemeClr val="tx1"/>
              </a:solidFill>
            </a:endParaRPr>
          </a:p>
        </p:txBody>
      </p:sp>
    </p:spTree>
    <p:extLst>
      <p:ext uri="{BB962C8B-B14F-4D97-AF65-F5344CB8AC3E}">
        <p14:creationId xmlns:p14="http://schemas.microsoft.com/office/powerpoint/2010/main" val="21189261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5</a:t>
            </a:fld>
            <a:endParaRPr lang="en-US" dirty="0"/>
          </a:p>
        </p:txBody>
      </p:sp>
    </p:spTree>
    <p:extLst>
      <p:ext uri="{BB962C8B-B14F-4D97-AF65-F5344CB8AC3E}">
        <p14:creationId xmlns:p14="http://schemas.microsoft.com/office/powerpoint/2010/main" val="205946245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So what is an “illicit discharge?” </a:t>
            </a:r>
          </a:p>
          <a:p>
            <a:pPr marL="171450" indent="-171450">
              <a:buFont typeface="Arial" panose="020B0604020202020204" pitchFamily="34" charset="0"/>
              <a:buChar char="•"/>
            </a:pPr>
            <a:r>
              <a:rPr lang="en-US" dirty="0" smtClean="0"/>
              <a:t>Basically, anything else</a:t>
            </a:r>
            <a:r>
              <a:rPr lang="en-US" baseline="0" dirty="0" smtClean="0"/>
              <a:t> that is not on that list and that is not covered by a separate permit.</a:t>
            </a:r>
          </a:p>
          <a:p>
            <a:pPr marL="171450" indent="-171450">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C2A881B0-EFC9-473E-B5E0-15448B429F16}" type="slidenum">
              <a:rPr lang="en-US" smtClean="0"/>
              <a:t>50</a:t>
            </a:fld>
            <a:endParaRPr lang="en-US" dirty="0"/>
          </a:p>
        </p:txBody>
      </p:sp>
    </p:spTree>
    <p:extLst>
      <p:ext uri="{BB962C8B-B14F-4D97-AF65-F5344CB8AC3E}">
        <p14:creationId xmlns:p14="http://schemas.microsoft.com/office/powerpoint/2010/main" val="189932564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Not all illicit discharges are immediately obvious.  The </a:t>
            </a:r>
            <a:r>
              <a:rPr lang="en-US" dirty="0"/>
              <a:t>key to finding</a:t>
            </a:r>
            <a:r>
              <a:rPr lang="en-US" baseline="0" dirty="0"/>
              <a:t> an illicit discharge is to be observant.</a:t>
            </a:r>
          </a:p>
          <a:p>
            <a:pPr marL="171450" indent="-171450">
              <a:buFont typeface="Arial" panose="020B0604020202020204" pitchFamily="34" charset="0"/>
              <a:buChar char="•"/>
            </a:pPr>
            <a:r>
              <a:rPr lang="en-US" baseline="0" dirty="0"/>
              <a:t>Is there an unusual odor?</a:t>
            </a:r>
          </a:p>
          <a:p>
            <a:pPr marL="171450" indent="-171450">
              <a:buFont typeface="Arial" panose="020B0604020202020204" pitchFamily="34" charset="0"/>
              <a:buChar char="•"/>
            </a:pPr>
            <a:r>
              <a:rPr lang="en-US" baseline="0" dirty="0"/>
              <a:t>Is the water discolored, sudsy or oily?</a:t>
            </a:r>
          </a:p>
          <a:p>
            <a:pPr marL="171450" indent="-171450">
              <a:buFont typeface="Arial" panose="020B0604020202020204" pitchFamily="34" charset="0"/>
              <a:buChar char="•"/>
            </a:pPr>
            <a:r>
              <a:rPr lang="en-US" baseline="0" dirty="0"/>
              <a:t>Are there deposits or stains visible </a:t>
            </a:r>
            <a:r>
              <a:rPr lang="en-US" baseline="0" dirty="0" smtClean="0"/>
              <a:t>that indicate something other than water came out of a pipe?</a:t>
            </a:r>
          </a:p>
          <a:p>
            <a:pPr marL="171450" indent="-171450">
              <a:buFont typeface="Arial" panose="020B0604020202020204" pitchFamily="34" charset="0"/>
              <a:buChar char="•"/>
            </a:pPr>
            <a:r>
              <a:rPr lang="en-US" baseline="0" dirty="0" smtClean="0"/>
              <a:t>Here are some examples that you may encounter at Park Service sites or out in the community.</a:t>
            </a:r>
          </a:p>
        </p:txBody>
      </p:sp>
      <p:sp>
        <p:nvSpPr>
          <p:cNvPr id="4" name="Slide Number Placeholder 3"/>
          <p:cNvSpPr>
            <a:spLocks noGrp="1"/>
          </p:cNvSpPr>
          <p:nvPr>
            <p:ph type="sldNum" sz="quarter" idx="10"/>
          </p:nvPr>
        </p:nvSpPr>
        <p:spPr/>
        <p:txBody>
          <a:bodyPr/>
          <a:lstStyle/>
          <a:p>
            <a:fld id="{C2A881B0-EFC9-473E-B5E0-15448B429F16}" type="slidenum">
              <a:rPr lang="en-US" smtClean="0"/>
              <a:t>51</a:t>
            </a:fld>
            <a:endParaRPr lang="en-US" dirty="0"/>
          </a:p>
        </p:txBody>
      </p:sp>
    </p:spTree>
    <p:extLst>
      <p:ext uri="{BB962C8B-B14F-4D97-AF65-F5344CB8AC3E}">
        <p14:creationId xmlns:p14="http://schemas.microsoft.com/office/powerpoint/2010/main" val="162633391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Construction site runoff is one of the most common sources of illicit</a:t>
            </a:r>
            <a:r>
              <a:rPr lang="en-US" altLang="en-US" baseline="0" dirty="0" smtClean="0"/>
              <a:t> discharges.</a:t>
            </a:r>
          </a:p>
          <a:p>
            <a:pPr marL="171450" indent="-171450">
              <a:buFont typeface="Arial" panose="020B0604020202020204" pitchFamily="34" charset="0"/>
              <a:buChar char="•"/>
            </a:pPr>
            <a:r>
              <a:rPr lang="en-US" altLang="en-US" baseline="0" dirty="0" smtClean="0"/>
              <a:t>Remember, sediment is one of the major pollutants of concern for the National Park Service.</a:t>
            </a:r>
          </a:p>
          <a:p>
            <a:pPr marL="171450" indent="-171450">
              <a:buFont typeface="Arial" panose="020B0604020202020204" pitchFamily="34" charset="0"/>
              <a:buChar char="•"/>
            </a:pPr>
            <a:r>
              <a:rPr lang="en-US" altLang="en-US" baseline="0" dirty="0" smtClean="0"/>
              <a:t>On this site, silt fencing has failed and is allowing sediment to leave the site unfettered.</a:t>
            </a:r>
          </a:p>
        </p:txBody>
      </p:sp>
      <p:sp>
        <p:nvSpPr>
          <p:cNvPr id="655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400">
                <a:solidFill>
                  <a:srgbClr val="FFFF66"/>
                </a:solidFill>
                <a:latin typeface="Times New Roman" panose="02020603050405020304" pitchFamily="18" charset="0"/>
              </a:defRPr>
            </a:lvl1pPr>
            <a:lvl2pPr marL="742950" indent="-285750" defTabSz="930275">
              <a:defRPr sz="2400">
                <a:solidFill>
                  <a:srgbClr val="FFFF66"/>
                </a:solidFill>
                <a:latin typeface="Times New Roman" panose="02020603050405020304" pitchFamily="18" charset="0"/>
              </a:defRPr>
            </a:lvl2pPr>
            <a:lvl3pPr marL="1143000" indent="-228600" defTabSz="930275">
              <a:defRPr sz="2400">
                <a:solidFill>
                  <a:srgbClr val="FFFF66"/>
                </a:solidFill>
                <a:latin typeface="Times New Roman" panose="02020603050405020304" pitchFamily="18" charset="0"/>
              </a:defRPr>
            </a:lvl3pPr>
            <a:lvl4pPr marL="1600200" indent="-228600" defTabSz="930275">
              <a:defRPr sz="2400">
                <a:solidFill>
                  <a:srgbClr val="FFFF66"/>
                </a:solidFill>
                <a:latin typeface="Times New Roman" panose="02020603050405020304" pitchFamily="18" charset="0"/>
              </a:defRPr>
            </a:lvl4pPr>
            <a:lvl5pPr marL="2057400" indent="-228600" defTabSz="930275">
              <a:defRPr sz="2400">
                <a:solidFill>
                  <a:srgbClr val="FFFF66"/>
                </a:solidFill>
                <a:latin typeface="Times New Roman" panose="02020603050405020304" pitchFamily="18" charset="0"/>
              </a:defRPr>
            </a:lvl5pPr>
            <a:lvl6pPr marL="2514600" indent="-228600" defTabSz="930275" eaLnBrk="0" fontAlgn="base" hangingPunct="0">
              <a:spcBef>
                <a:spcPct val="0"/>
              </a:spcBef>
              <a:spcAft>
                <a:spcPct val="0"/>
              </a:spcAft>
              <a:defRPr sz="2400">
                <a:solidFill>
                  <a:srgbClr val="FFFF66"/>
                </a:solidFill>
                <a:latin typeface="Times New Roman" panose="02020603050405020304" pitchFamily="18" charset="0"/>
              </a:defRPr>
            </a:lvl6pPr>
            <a:lvl7pPr marL="2971800" indent="-228600" defTabSz="930275" eaLnBrk="0" fontAlgn="base" hangingPunct="0">
              <a:spcBef>
                <a:spcPct val="0"/>
              </a:spcBef>
              <a:spcAft>
                <a:spcPct val="0"/>
              </a:spcAft>
              <a:defRPr sz="2400">
                <a:solidFill>
                  <a:srgbClr val="FFFF66"/>
                </a:solidFill>
                <a:latin typeface="Times New Roman" panose="02020603050405020304" pitchFamily="18" charset="0"/>
              </a:defRPr>
            </a:lvl7pPr>
            <a:lvl8pPr marL="3429000" indent="-228600" defTabSz="930275" eaLnBrk="0" fontAlgn="base" hangingPunct="0">
              <a:spcBef>
                <a:spcPct val="0"/>
              </a:spcBef>
              <a:spcAft>
                <a:spcPct val="0"/>
              </a:spcAft>
              <a:defRPr sz="2400">
                <a:solidFill>
                  <a:srgbClr val="FFFF66"/>
                </a:solidFill>
                <a:latin typeface="Times New Roman" panose="02020603050405020304" pitchFamily="18" charset="0"/>
              </a:defRPr>
            </a:lvl8pPr>
            <a:lvl9pPr marL="3886200" indent="-228600" defTabSz="930275" eaLnBrk="0" fontAlgn="base" hangingPunct="0">
              <a:spcBef>
                <a:spcPct val="0"/>
              </a:spcBef>
              <a:spcAft>
                <a:spcPct val="0"/>
              </a:spcAft>
              <a:defRPr sz="2400">
                <a:solidFill>
                  <a:srgbClr val="FFFF66"/>
                </a:solidFill>
                <a:latin typeface="Times New Roman" panose="02020603050405020304" pitchFamily="18" charset="0"/>
              </a:defRPr>
            </a:lvl9pPr>
          </a:lstStyle>
          <a:p>
            <a:fld id="{7E5749B1-52F2-43D6-AB00-8661A05C708B}" type="slidenum">
              <a:rPr lang="en-US" altLang="en-US" sz="1100" smtClean="0">
                <a:solidFill>
                  <a:schemeClr val="tx1"/>
                </a:solidFill>
              </a:rPr>
              <a:pPr/>
              <a:t>52</a:t>
            </a:fld>
            <a:endParaRPr lang="en-US" altLang="en-US" sz="1100" dirty="0" smtClean="0">
              <a:solidFill>
                <a:schemeClr val="tx1"/>
              </a:solidFill>
            </a:endParaRPr>
          </a:p>
        </p:txBody>
      </p:sp>
    </p:spTree>
    <p:extLst>
      <p:ext uri="{BB962C8B-B14F-4D97-AF65-F5344CB8AC3E}">
        <p14:creationId xmlns:p14="http://schemas.microsoft.com/office/powerpoint/2010/main" val="175563771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And</a:t>
            </a:r>
            <a:r>
              <a:rPr lang="en-US" altLang="en-US" baseline="0" dirty="0" smtClean="0"/>
              <a:t> t</a:t>
            </a:r>
            <a:r>
              <a:rPr lang="en-US" altLang="en-US" dirty="0" smtClean="0"/>
              <a:t>his is where the sediment goes once it leaves the site – right to the local stream.</a:t>
            </a:r>
          </a:p>
        </p:txBody>
      </p:sp>
      <p:sp>
        <p:nvSpPr>
          <p:cNvPr id="675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400">
                <a:solidFill>
                  <a:srgbClr val="FFFF66"/>
                </a:solidFill>
                <a:latin typeface="Times New Roman" panose="02020603050405020304" pitchFamily="18" charset="0"/>
              </a:defRPr>
            </a:lvl1pPr>
            <a:lvl2pPr marL="742950" indent="-285750" defTabSz="930275">
              <a:defRPr sz="2400">
                <a:solidFill>
                  <a:srgbClr val="FFFF66"/>
                </a:solidFill>
                <a:latin typeface="Times New Roman" panose="02020603050405020304" pitchFamily="18" charset="0"/>
              </a:defRPr>
            </a:lvl2pPr>
            <a:lvl3pPr marL="1143000" indent="-228600" defTabSz="930275">
              <a:defRPr sz="2400">
                <a:solidFill>
                  <a:srgbClr val="FFFF66"/>
                </a:solidFill>
                <a:latin typeface="Times New Roman" panose="02020603050405020304" pitchFamily="18" charset="0"/>
              </a:defRPr>
            </a:lvl3pPr>
            <a:lvl4pPr marL="1600200" indent="-228600" defTabSz="930275">
              <a:defRPr sz="2400">
                <a:solidFill>
                  <a:srgbClr val="FFFF66"/>
                </a:solidFill>
                <a:latin typeface="Times New Roman" panose="02020603050405020304" pitchFamily="18" charset="0"/>
              </a:defRPr>
            </a:lvl4pPr>
            <a:lvl5pPr marL="2057400" indent="-228600" defTabSz="930275">
              <a:defRPr sz="2400">
                <a:solidFill>
                  <a:srgbClr val="FFFF66"/>
                </a:solidFill>
                <a:latin typeface="Times New Roman" panose="02020603050405020304" pitchFamily="18" charset="0"/>
              </a:defRPr>
            </a:lvl5pPr>
            <a:lvl6pPr marL="2514600" indent="-228600" defTabSz="930275" eaLnBrk="0" fontAlgn="base" hangingPunct="0">
              <a:spcBef>
                <a:spcPct val="0"/>
              </a:spcBef>
              <a:spcAft>
                <a:spcPct val="0"/>
              </a:spcAft>
              <a:defRPr sz="2400">
                <a:solidFill>
                  <a:srgbClr val="FFFF66"/>
                </a:solidFill>
                <a:latin typeface="Times New Roman" panose="02020603050405020304" pitchFamily="18" charset="0"/>
              </a:defRPr>
            </a:lvl6pPr>
            <a:lvl7pPr marL="2971800" indent="-228600" defTabSz="930275" eaLnBrk="0" fontAlgn="base" hangingPunct="0">
              <a:spcBef>
                <a:spcPct val="0"/>
              </a:spcBef>
              <a:spcAft>
                <a:spcPct val="0"/>
              </a:spcAft>
              <a:defRPr sz="2400">
                <a:solidFill>
                  <a:srgbClr val="FFFF66"/>
                </a:solidFill>
                <a:latin typeface="Times New Roman" panose="02020603050405020304" pitchFamily="18" charset="0"/>
              </a:defRPr>
            </a:lvl7pPr>
            <a:lvl8pPr marL="3429000" indent="-228600" defTabSz="930275" eaLnBrk="0" fontAlgn="base" hangingPunct="0">
              <a:spcBef>
                <a:spcPct val="0"/>
              </a:spcBef>
              <a:spcAft>
                <a:spcPct val="0"/>
              </a:spcAft>
              <a:defRPr sz="2400">
                <a:solidFill>
                  <a:srgbClr val="FFFF66"/>
                </a:solidFill>
                <a:latin typeface="Times New Roman" panose="02020603050405020304" pitchFamily="18" charset="0"/>
              </a:defRPr>
            </a:lvl8pPr>
            <a:lvl9pPr marL="3886200" indent="-228600" defTabSz="930275" eaLnBrk="0" fontAlgn="base" hangingPunct="0">
              <a:spcBef>
                <a:spcPct val="0"/>
              </a:spcBef>
              <a:spcAft>
                <a:spcPct val="0"/>
              </a:spcAft>
              <a:defRPr sz="2400">
                <a:solidFill>
                  <a:srgbClr val="FFFF66"/>
                </a:solidFill>
                <a:latin typeface="Times New Roman" panose="02020603050405020304" pitchFamily="18" charset="0"/>
              </a:defRPr>
            </a:lvl9pPr>
          </a:lstStyle>
          <a:p>
            <a:fld id="{7F5780AD-5223-4473-832A-81CBF92954D3}" type="slidenum">
              <a:rPr lang="en-US" altLang="en-US" sz="1100" smtClean="0">
                <a:solidFill>
                  <a:schemeClr val="tx1"/>
                </a:solidFill>
              </a:rPr>
              <a:pPr/>
              <a:t>53</a:t>
            </a:fld>
            <a:endParaRPr lang="en-US" altLang="en-US" sz="1100" dirty="0" smtClean="0">
              <a:solidFill>
                <a:schemeClr val="tx1"/>
              </a:solidFill>
            </a:endParaRPr>
          </a:p>
        </p:txBody>
      </p:sp>
    </p:spTree>
    <p:extLst>
      <p:ext uri="{BB962C8B-B14F-4D97-AF65-F5344CB8AC3E}">
        <p14:creationId xmlns:p14="http://schemas.microsoft.com/office/powerpoint/2010/main" val="57936016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Restaurant grease is another</a:t>
            </a:r>
            <a:r>
              <a:rPr lang="en-US" altLang="en-US" baseline="0" dirty="0" smtClean="0"/>
              <a:t> common source of pollution.  Typically, it enters the storm drain as a result of spills and leaks from grease containers.</a:t>
            </a:r>
          </a:p>
          <a:p>
            <a:pPr marL="171450" indent="-171450">
              <a:buFont typeface="Arial" panose="020B0604020202020204" pitchFamily="34" charset="0"/>
              <a:buChar char="•"/>
            </a:pPr>
            <a:r>
              <a:rPr lang="en-US" altLang="en-US" baseline="0" dirty="0" smtClean="0"/>
              <a:t>In some cases, kitchen facilities are improperly connected to the storm sewer system.</a:t>
            </a:r>
          </a:p>
          <a:p>
            <a:pPr marL="171450" indent="-171450">
              <a:buFont typeface="Arial" panose="020B0604020202020204" pitchFamily="34" charset="0"/>
              <a:buChar char="•"/>
            </a:pPr>
            <a:r>
              <a:rPr lang="en-US" altLang="en-US" baseline="0" dirty="0" smtClean="0"/>
              <a:t>Either way, grease is a serious pollutant and should be reported.</a:t>
            </a:r>
            <a:endParaRPr lang="en-US" altLang="en-US" dirty="0" smtClean="0"/>
          </a:p>
        </p:txBody>
      </p:sp>
      <p:sp>
        <p:nvSpPr>
          <p:cNvPr id="696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400">
                <a:solidFill>
                  <a:srgbClr val="FFFF66"/>
                </a:solidFill>
                <a:latin typeface="Times New Roman" panose="02020603050405020304" pitchFamily="18" charset="0"/>
              </a:defRPr>
            </a:lvl1pPr>
            <a:lvl2pPr marL="742950" indent="-285750" defTabSz="930275">
              <a:defRPr sz="2400">
                <a:solidFill>
                  <a:srgbClr val="FFFF66"/>
                </a:solidFill>
                <a:latin typeface="Times New Roman" panose="02020603050405020304" pitchFamily="18" charset="0"/>
              </a:defRPr>
            </a:lvl2pPr>
            <a:lvl3pPr marL="1143000" indent="-228600" defTabSz="930275">
              <a:defRPr sz="2400">
                <a:solidFill>
                  <a:srgbClr val="FFFF66"/>
                </a:solidFill>
                <a:latin typeface="Times New Roman" panose="02020603050405020304" pitchFamily="18" charset="0"/>
              </a:defRPr>
            </a:lvl3pPr>
            <a:lvl4pPr marL="1600200" indent="-228600" defTabSz="930275">
              <a:defRPr sz="2400">
                <a:solidFill>
                  <a:srgbClr val="FFFF66"/>
                </a:solidFill>
                <a:latin typeface="Times New Roman" panose="02020603050405020304" pitchFamily="18" charset="0"/>
              </a:defRPr>
            </a:lvl4pPr>
            <a:lvl5pPr marL="2057400" indent="-228600" defTabSz="930275">
              <a:defRPr sz="2400">
                <a:solidFill>
                  <a:srgbClr val="FFFF66"/>
                </a:solidFill>
                <a:latin typeface="Times New Roman" panose="02020603050405020304" pitchFamily="18" charset="0"/>
              </a:defRPr>
            </a:lvl5pPr>
            <a:lvl6pPr marL="2514600" indent="-228600" defTabSz="930275" eaLnBrk="0" fontAlgn="base" hangingPunct="0">
              <a:spcBef>
                <a:spcPct val="0"/>
              </a:spcBef>
              <a:spcAft>
                <a:spcPct val="0"/>
              </a:spcAft>
              <a:defRPr sz="2400">
                <a:solidFill>
                  <a:srgbClr val="FFFF66"/>
                </a:solidFill>
                <a:latin typeface="Times New Roman" panose="02020603050405020304" pitchFamily="18" charset="0"/>
              </a:defRPr>
            </a:lvl6pPr>
            <a:lvl7pPr marL="2971800" indent="-228600" defTabSz="930275" eaLnBrk="0" fontAlgn="base" hangingPunct="0">
              <a:spcBef>
                <a:spcPct val="0"/>
              </a:spcBef>
              <a:spcAft>
                <a:spcPct val="0"/>
              </a:spcAft>
              <a:defRPr sz="2400">
                <a:solidFill>
                  <a:srgbClr val="FFFF66"/>
                </a:solidFill>
                <a:latin typeface="Times New Roman" panose="02020603050405020304" pitchFamily="18" charset="0"/>
              </a:defRPr>
            </a:lvl7pPr>
            <a:lvl8pPr marL="3429000" indent="-228600" defTabSz="930275" eaLnBrk="0" fontAlgn="base" hangingPunct="0">
              <a:spcBef>
                <a:spcPct val="0"/>
              </a:spcBef>
              <a:spcAft>
                <a:spcPct val="0"/>
              </a:spcAft>
              <a:defRPr sz="2400">
                <a:solidFill>
                  <a:srgbClr val="FFFF66"/>
                </a:solidFill>
                <a:latin typeface="Times New Roman" panose="02020603050405020304" pitchFamily="18" charset="0"/>
              </a:defRPr>
            </a:lvl8pPr>
            <a:lvl9pPr marL="3886200" indent="-228600" defTabSz="930275" eaLnBrk="0" fontAlgn="base" hangingPunct="0">
              <a:spcBef>
                <a:spcPct val="0"/>
              </a:spcBef>
              <a:spcAft>
                <a:spcPct val="0"/>
              </a:spcAft>
              <a:defRPr sz="2400">
                <a:solidFill>
                  <a:srgbClr val="FFFF66"/>
                </a:solidFill>
                <a:latin typeface="Times New Roman" panose="02020603050405020304" pitchFamily="18" charset="0"/>
              </a:defRPr>
            </a:lvl9pPr>
          </a:lstStyle>
          <a:p>
            <a:fld id="{3484FF9B-E520-4C54-860F-1F11E7BAE8EB}" type="slidenum">
              <a:rPr lang="en-US" altLang="en-US" sz="1100" smtClean="0">
                <a:solidFill>
                  <a:schemeClr val="tx1"/>
                </a:solidFill>
              </a:rPr>
              <a:pPr/>
              <a:t>54</a:t>
            </a:fld>
            <a:endParaRPr lang="en-US" altLang="en-US" sz="1100" dirty="0" smtClean="0">
              <a:solidFill>
                <a:schemeClr val="tx1"/>
              </a:solidFill>
            </a:endParaRPr>
          </a:p>
        </p:txBody>
      </p:sp>
    </p:spTree>
    <p:extLst>
      <p:ext uri="{BB962C8B-B14F-4D97-AF65-F5344CB8AC3E}">
        <p14:creationId xmlns:p14="http://schemas.microsoft.com/office/powerpoint/2010/main" val="366462669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It isn’t really clear what this is!  It could be used antifreeze or some other kind of chemical.</a:t>
            </a:r>
          </a:p>
          <a:p>
            <a:pPr marL="171450" indent="-171450">
              <a:buFont typeface="Arial" panose="020B0604020202020204" pitchFamily="34" charset="0"/>
              <a:buChar char="•"/>
            </a:pPr>
            <a:r>
              <a:rPr lang="en-US" dirty="0" smtClean="0"/>
              <a:t>What is for sure is that unless it is part of a Saint Patrick’s Day celebration, it shouldn’t</a:t>
            </a:r>
            <a:r>
              <a:rPr lang="en-US" baseline="0" dirty="0" smtClean="0"/>
              <a:t> be in the stormwater.</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55</a:t>
            </a:fld>
            <a:endParaRPr lang="en-US" dirty="0"/>
          </a:p>
        </p:txBody>
      </p:sp>
    </p:spTree>
    <p:extLst>
      <p:ext uri="{BB962C8B-B14F-4D97-AF65-F5344CB8AC3E}">
        <p14:creationId xmlns:p14="http://schemas.microsoft.com/office/powerpoint/2010/main" val="405288763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While most contractors dispose of their waste properly, some do take shortcuts.  </a:t>
            </a:r>
          </a:p>
          <a:p>
            <a:pPr marL="171450" indent="-171450">
              <a:buFont typeface="Arial" panose="020B0604020202020204" pitchFamily="34" charset="0"/>
              <a:buChar char="•"/>
            </a:pPr>
            <a:r>
              <a:rPr lang="en-US" altLang="en-US" dirty="0" smtClean="0"/>
              <a:t>In this case, a contractor is inappropriately</a:t>
            </a:r>
            <a:r>
              <a:rPr lang="en-US" altLang="en-US" baseline="0" dirty="0" smtClean="0"/>
              <a:t> mixing grouting that is subsequently hosed down to clean the street.</a:t>
            </a:r>
            <a:endParaRPr lang="en-US" altLang="en-US" dirty="0" smtClean="0"/>
          </a:p>
        </p:txBody>
      </p:sp>
      <p:sp>
        <p:nvSpPr>
          <p:cNvPr id="716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400">
                <a:solidFill>
                  <a:srgbClr val="FFFF66"/>
                </a:solidFill>
                <a:latin typeface="Times New Roman" panose="02020603050405020304" pitchFamily="18" charset="0"/>
              </a:defRPr>
            </a:lvl1pPr>
            <a:lvl2pPr marL="742950" indent="-285750" defTabSz="930275">
              <a:defRPr sz="2400">
                <a:solidFill>
                  <a:srgbClr val="FFFF66"/>
                </a:solidFill>
                <a:latin typeface="Times New Roman" panose="02020603050405020304" pitchFamily="18" charset="0"/>
              </a:defRPr>
            </a:lvl2pPr>
            <a:lvl3pPr marL="1143000" indent="-228600" defTabSz="930275">
              <a:defRPr sz="2400">
                <a:solidFill>
                  <a:srgbClr val="FFFF66"/>
                </a:solidFill>
                <a:latin typeface="Times New Roman" panose="02020603050405020304" pitchFamily="18" charset="0"/>
              </a:defRPr>
            </a:lvl3pPr>
            <a:lvl4pPr marL="1600200" indent="-228600" defTabSz="930275">
              <a:defRPr sz="2400">
                <a:solidFill>
                  <a:srgbClr val="FFFF66"/>
                </a:solidFill>
                <a:latin typeface="Times New Roman" panose="02020603050405020304" pitchFamily="18" charset="0"/>
              </a:defRPr>
            </a:lvl4pPr>
            <a:lvl5pPr marL="2057400" indent="-228600" defTabSz="930275">
              <a:defRPr sz="2400">
                <a:solidFill>
                  <a:srgbClr val="FFFF66"/>
                </a:solidFill>
                <a:latin typeface="Times New Roman" panose="02020603050405020304" pitchFamily="18" charset="0"/>
              </a:defRPr>
            </a:lvl5pPr>
            <a:lvl6pPr marL="2514600" indent="-228600" defTabSz="930275" eaLnBrk="0" fontAlgn="base" hangingPunct="0">
              <a:spcBef>
                <a:spcPct val="0"/>
              </a:spcBef>
              <a:spcAft>
                <a:spcPct val="0"/>
              </a:spcAft>
              <a:defRPr sz="2400">
                <a:solidFill>
                  <a:srgbClr val="FFFF66"/>
                </a:solidFill>
                <a:latin typeface="Times New Roman" panose="02020603050405020304" pitchFamily="18" charset="0"/>
              </a:defRPr>
            </a:lvl6pPr>
            <a:lvl7pPr marL="2971800" indent="-228600" defTabSz="930275" eaLnBrk="0" fontAlgn="base" hangingPunct="0">
              <a:spcBef>
                <a:spcPct val="0"/>
              </a:spcBef>
              <a:spcAft>
                <a:spcPct val="0"/>
              </a:spcAft>
              <a:defRPr sz="2400">
                <a:solidFill>
                  <a:srgbClr val="FFFF66"/>
                </a:solidFill>
                <a:latin typeface="Times New Roman" panose="02020603050405020304" pitchFamily="18" charset="0"/>
              </a:defRPr>
            </a:lvl7pPr>
            <a:lvl8pPr marL="3429000" indent="-228600" defTabSz="930275" eaLnBrk="0" fontAlgn="base" hangingPunct="0">
              <a:spcBef>
                <a:spcPct val="0"/>
              </a:spcBef>
              <a:spcAft>
                <a:spcPct val="0"/>
              </a:spcAft>
              <a:defRPr sz="2400">
                <a:solidFill>
                  <a:srgbClr val="FFFF66"/>
                </a:solidFill>
                <a:latin typeface="Times New Roman" panose="02020603050405020304" pitchFamily="18" charset="0"/>
              </a:defRPr>
            </a:lvl8pPr>
            <a:lvl9pPr marL="3886200" indent="-228600" defTabSz="930275" eaLnBrk="0" fontAlgn="base" hangingPunct="0">
              <a:spcBef>
                <a:spcPct val="0"/>
              </a:spcBef>
              <a:spcAft>
                <a:spcPct val="0"/>
              </a:spcAft>
              <a:defRPr sz="2400">
                <a:solidFill>
                  <a:srgbClr val="FFFF66"/>
                </a:solidFill>
                <a:latin typeface="Times New Roman" panose="02020603050405020304" pitchFamily="18" charset="0"/>
              </a:defRPr>
            </a:lvl9pPr>
          </a:lstStyle>
          <a:p>
            <a:fld id="{AAFA0D17-8381-4225-90FE-2F9A33B9CC6F}" type="slidenum">
              <a:rPr lang="en-US" altLang="en-US" sz="1100" smtClean="0">
                <a:solidFill>
                  <a:schemeClr val="tx1"/>
                </a:solidFill>
              </a:rPr>
              <a:pPr/>
              <a:t>56</a:t>
            </a:fld>
            <a:endParaRPr lang="en-US" altLang="en-US" sz="1100" dirty="0" smtClean="0">
              <a:solidFill>
                <a:schemeClr val="tx1"/>
              </a:solidFill>
            </a:endParaRPr>
          </a:p>
        </p:txBody>
      </p:sp>
    </p:spTree>
    <p:extLst>
      <p:ext uri="{BB962C8B-B14F-4D97-AF65-F5344CB8AC3E}">
        <p14:creationId xmlns:p14="http://schemas.microsoft.com/office/powerpoint/2010/main" val="296179094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Here is another example of a contractor dumping materials into the storm drain.</a:t>
            </a:r>
          </a:p>
          <a:p>
            <a:pPr marL="171450" indent="-171450">
              <a:buFont typeface="Arial" panose="020B0604020202020204" pitchFamily="34" charset="0"/>
              <a:buChar char="•"/>
            </a:pPr>
            <a:r>
              <a:rPr lang="en-US" altLang="en-US" dirty="0" smtClean="0"/>
              <a:t>In this case, it is a carpet</a:t>
            </a:r>
            <a:r>
              <a:rPr lang="en-US" altLang="en-US" baseline="0" dirty="0" smtClean="0"/>
              <a:t> cleaning company disposing of wash water.</a:t>
            </a:r>
            <a:endParaRPr lang="en-US" altLang="en-US" dirty="0" smtClean="0"/>
          </a:p>
        </p:txBody>
      </p:sp>
      <p:sp>
        <p:nvSpPr>
          <p:cNvPr id="757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400">
                <a:solidFill>
                  <a:srgbClr val="FFFF66"/>
                </a:solidFill>
                <a:latin typeface="Times New Roman" panose="02020603050405020304" pitchFamily="18" charset="0"/>
              </a:defRPr>
            </a:lvl1pPr>
            <a:lvl2pPr marL="742950" indent="-285750" defTabSz="930275">
              <a:defRPr sz="2400">
                <a:solidFill>
                  <a:srgbClr val="FFFF66"/>
                </a:solidFill>
                <a:latin typeface="Times New Roman" panose="02020603050405020304" pitchFamily="18" charset="0"/>
              </a:defRPr>
            </a:lvl2pPr>
            <a:lvl3pPr marL="1143000" indent="-228600" defTabSz="930275">
              <a:defRPr sz="2400">
                <a:solidFill>
                  <a:srgbClr val="FFFF66"/>
                </a:solidFill>
                <a:latin typeface="Times New Roman" panose="02020603050405020304" pitchFamily="18" charset="0"/>
              </a:defRPr>
            </a:lvl3pPr>
            <a:lvl4pPr marL="1600200" indent="-228600" defTabSz="930275">
              <a:defRPr sz="2400">
                <a:solidFill>
                  <a:srgbClr val="FFFF66"/>
                </a:solidFill>
                <a:latin typeface="Times New Roman" panose="02020603050405020304" pitchFamily="18" charset="0"/>
              </a:defRPr>
            </a:lvl4pPr>
            <a:lvl5pPr marL="2057400" indent="-228600" defTabSz="930275">
              <a:defRPr sz="2400">
                <a:solidFill>
                  <a:srgbClr val="FFFF66"/>
                </a:solidFill>
                <a:latin typeface="Times New Roman" panose="02020603050405020304" pitchFamily="18" charset="0"/>
              </a:defRPr>
            </a:lvl5pPr>
            <a:lvl6pPr marL="2514600" indent="-228600" defTabSz="930275" eaLnBrk="0" fontAlgn="base" hangingPunct="0">
              <a:spcBef>
                <a:spcPct val="0"/>
              </a:spcBef>
              <a:spcAft>
                <a:spcPct val="0"/>
              </a:spcAft>
              <a:defRPr sz="2400">
                <a:solidFill>
                  <a:srgbClr val="FFFF66"/>
                </a:solidFill>
                <a:latin typeface="Times New Roman" panose="02020603050405020304" pitchFamily="18" charset="0"/>
              </a:defRPr>
            </a:lvl6pPr>
            <a:lvl7pPr marL="2971800" indent="-228600" defTabSz="930275" eaLnBrk="0" fontAlgn="base" hangingPunct="0">
              <a:spcBef>
                <a:spcPct val="0"/>
              </a:spcBef>
              <a:spcAft>
                <a:spcPct val="0"/>
              </a:spcAft>
              <a:defRPr sz="2400">
                <a:solidFill>
                  <a:srgbClr val="FFFF66"/>
                </a:solidFill>
                <a:latin typeface="Times New Roman" panose="02020603050405020304" pitchFamily="18" charset="0"/>
              </a:defRPr>
            </a:lvl7pPr>
            <a:lvl8pPr marL="3429000" indent="-228600" defTabSz="930275" eaLnBrk="0" fontAlgn="base" hangingPunct="0">
              <a:spcBef>
                <a:spcPct val="0"/>
              </a:spcBef>
              <a:spcAft>
                <a:spcPct val="0"/>
              </a:spcAft>
              <a:defRPr sz="2400">
                <a:solidFill>
                  <a:srgbClr val="FFFF66"/>
                </a:solidFill>
                <a:latin typeface="Times New Roman" panose="02020603050405020304" pitchFamily="18" charset="0"/>
              </a:defRPr>
            </a:lvl8pPr>
            <a:lvl9pPr marL="3886200" indent="-228600" defTabSz="930275" eaLnBrk="0" fontAlgn="base" hangingPunct="0">
              <a:spcBef>
                <a:spcPct val="0"/>
              </a:spcBef>
              <a:spcAft>
                <a:spcPct val="0"/>
              </a:spcAft>
              <a:defRPr sz="2400">
                <a:solidFill>
                  <a:srgbClr val="FFFF66"/>
                </a:solidFill>
                <a:latin typeface="Times New Roman" panose="02020603050405020304" pitchFamily="18" charset="0"/>
              </a:defRPr>
            </a:lvl9pPr>
          </a:lstStyle>
          <a:p>
            <a:fld id="{6AE645F9-F595-4044-B207-A9C99409F2FF}" type="slidenum">
              <a:rPr lang="en-US" altLang="en-US" sz="1100" smtClean="0">
                <a:solidFill>
                  <a:schemeClr val="tx1"/>
                </a:solidFill>
              </a:rPr>
              <a:pPr/>
              <a:t>57</a:t>
            </a:fld>
            <a:endParaRPr lang="en-US" altLang="en-US" sz="1100" dirty="0" smtClean="0">
              <a:solidFill>
                <a:schemeClr val="tx1"/>
              </a:solidFill>
            </a:endParaRPr>
          </a:p>
        </p:txBody>
      </p:sp>
    </p:spTree>
    <p:extLst>
      <p:ext uri="{BB962C8B-B14F-4D97-AF65-F5344CB8AC3E}">
        <p14:creationId xmlns:p14="http://schemas.microsoft.com/office/powerpoint/2010/main" val="427197859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Just like dumpsters can be a source of pollution on Park Service property, they can also be a source of pollution on private property.</a:t>
            </a:r>
          </a:p>
          <a:p>
            <a:pPr marL="171450" indent="-171450">
              <a:buFont typeface="Arial" panose="020B0604020202020204" pitchFamily="34" charset="0"/>
              <a:buChar char="•"/>
            </a:pPr>
            <a:r>
              <a:rPr lang="en-US" altLang="en-US" dirty="0" smtClean="0"/>
              <a:t>While some leakage is likely,</a:t>
            </a:r>
            <a:r>
              <a:rPr lang="en-US" altLang="en-US" baseline="0" dirty="0" smtClean="0"/>
              <a:t> cases of significant leakage should be reported.</a:t>
            </a:r>
            <a:endParaRPr lang="en-US" altLang="en-US" dirty="0" smtClean="0"/>
          </a:p>
        </p:txBody>
      </p:sp>
      <p:sp>
        <p:nvSpPr>
          <p:cNvPr id="737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400">
                <a:solidFill>
                  <a:srgbClr val="FFFF66"/>
                </a:solidFill>
                <a:latin typeface="Times New Roman" panose="02020603050405020304" pitchFamily="18" charset="0"/>
              </a:defRPr>
            </a:lvl1pPr>
            <a:lvl2pPr marL="742950" indent="-285750" defTabSz="930275">
              <a:defRPr sz="2400">
                <a:solidFill>
                  <a:srgbClr val="FFFF66"/>
                </a:solidFill>
                <a:latin typeface="Times New Roman" panose="02020603050405020304" pitchFamily="18" charset="0"/>
              </a:defRPr>
            </a:lvl2pPr>
            <a:lvl3pPr marL="1143000" indent="-228600" defTabSz="930275">
              <a:defRPr sz="2400">
                <a:solidFill>
                  <a:srgbClr val="FFFF66"/>
                </a:solidFill>
                <a:latin typeface="Times New Roman" panose="02020603050405020304" pitchFamily="18" charset="0"/>
              </a:defRPr>
            </a:lvl3pPr>
            <a:lvl4pPr marL="1600200" indent="-228600" defTabSz="930275">
              <a:defRPr sz="2400">
                <a:solidFill>
                  <a:srgbClr val="FFFF66"/>
                </a:solidFill>
                <a:latin typeface="Times New Roman" panose="02020603050405020304" pitchFamily="18" charset="0"/>
              </a:defRPr>
            </a:lvl4pPr>
            <a:lvl5pPr marL="2057400" indent="-228600" defTabSz="930275">
              <a:defRPr sz="2400">
                <a:solidFill>
                  <a:srgbClr val="FFFF66"/>
                </a:solidFill>
                <a:latin typeface="Times New Roman" panose="02020603050405020304" pitchFamily="18" charset="0"/>
              </a:defRPr>
            </a:lvl5pPr>
            <a:lvl6pPr marL="2514600" indent="-228600" defTabSz="930275" eaLnBrk="0" fontAlgn="base" hangingPunct="0">
              <a:spcBef>
                <a:spcPct val="0"/>
              </a:spcBef>
              <a:spcAft>
                <a:spcPct val="0"/>
              </a:spcAft>
              <a:defRPr sz="2400">
                <a:solidFill>
                  <a:srgbClr val="FFFF66"/>
                </a:solidFill>
                <a:latin typeface="Times New Roman" panose="02020603050405020304" pitchFamily="18" charset="0"/>
              </a:defRPr>
            </a:lvl6pPr>
            <a:lvl7pPr marL="2971800" indent="-228600" defTabSz="930275" eaLnBrk="0" fontAlgn="base" hangingPunct="0">
              <a:spcBef>
                <a:spcPct val="0"/>
              </a:spcBef>
              <a:spcAft>
                <a:spcPct val="0"/>
              </a:spcAft>
              <a:defRPr sz="2400">
                <a:solidFill>
                  <a:srgbClr val="FFFF66"/>
                </a:solidFill>
                <a:latin typeface="Times New Roman" panose="02020603050405020304" pitchFamily="18" charset="0"/>
              </a:defRPr>
            </a:lvl7pPr>
            <a:lvl8pPr marL="3429000" indent="-228600" defTabSz="930275" eaLnBrk="0" fontAlgn="base" hangingPunct="0">
              <a:spcBef>
                <a:spcPct val="0"/>
              </a:spcBef>
              <a:spcAft>
                <a:spcPct val="0"/>
              </a:spcAft>
              <a:defRPr sz="2400">
                <a:solidFill>
                  <a:srgbClr val="FFFF66"/>
                </a:solidFill>
                <a:latin typeface="Times New Roman" panose="02020603050405020304" pitchFamily="18" charset="0"/>
              </a:defRPr>
            </a:lvl8pPr>
            <a:lvl9pPr marL="3886200" indent="-228600" defTabSz="930275" eaLnBrk="0" fontAlgn="base" hangingPunct="0">
              <a:spcBef>
                <a:spcPct val="0"/>
              </a:spcBef>
              <a:spcAft>
                <a:spcPct val="0"/>
              </a:spcAft>
              <a:defRPr sz="2400">
                <a:solidFill>
                  <a:srgbClr val="FFFF66"/>
                </a:solidFill>
                <a:latin typeface="Times New Roman" panose="02020603050405020304" pitchFamily="18" charset="0"/>
              </a:defRPr>
            </a:lvl9pPr>
          </a:lstStyle>
          <a:p>
            <a:fld id="{C1C75539-0854-4674-8033-199FEABD1877}" type="slidenum">
              <a:rPr lang="en-US" altLang="en-US" sz="1100" smtClean="0">
                <a:solidFill>
                  <a:schemeClr val="tx1"/>
                </a:solidFill>
              </a:rPr>
              <a:pPr/>
              <a:t>58</a:t>
            </a:fld>
            <a:endParaRPr lang="en-US" altLang="en-US" sz="1100" dirty="0" smtClean="0">
              <a:solidFill>
                <a:schemeClr val="tx1"/>
              </a:solidFill>
            </a:endParaRPr>
          </a:p>
        </p:txBody>
      </p:sp>
    </p:spTree>
    <p:extLst>
      <p:ext uri="{BB962C8B-B14F-4D97-AF65-F5344CB8AC3E}">
        <p14:creationId xmlns:p14="http://schemas.microsoft.com/office/powerpoint/2010/main" val="203812476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This outfall has it all! </a:t>
            </a:r>
          </a:p>
          <a:p>
            <a:pPr marL="171450" indent="-171450">
              <a:buFont typeface="Arial" panose="020B0604020202020204" pitchFamily="34" charset="0"/>
              <a:buChar char="•"/>
            </a:pPr>
            <a:r>
              <a:rPr lang="en-US" altLang="en-US" dirty="0" smtClean="0"/>
              <a:t>Signs</a:t>
            </a:r>
            <a:r>
              <a:rPr lang="en-US" altLang="en-US" baseline="0" dirty="0" smtClean="0"/>
              <a:t> of illicit discharges include </a:t>
            </a:r>
            <a:r>
              <a:rPr lang="en-US" altLang="en-US" dirty="0" smtClean="0"/>
              <a:t>the red</a:t>
            </a:r>
            <a:r>
              <a:rPr lang="en-US" altLang="en-US" baseline="0" dirty="0" smtClean="0"/>
              <a:t> film, excess algae growth – indicating potential sources of nutrients or sewage – and foam – indicating potential wash water or connection to the sanitary sewer system.</a:t>
            </a:r>
            <a:endParaRPr lang="en-US" altLang="en-US" dirty="0" smtClean="0"/>
          </a:p>
        </p:txBody>
      </p:sp>
      <p:sp>
        <p:nvSpPr>
          <p:cNvPr id="757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400">
                <a:solidFill>
                  <a:srgbClr val="FFFF66"/>
                </a:solidFill>
                <a:latin typeface="Times New Roman" panose="02020603050405020304" pitchFamily="18" charset="0"/>
              </a:defRPr>
            </a:lvl1pPr>
            <a:lvl2pPr marL="742950" indent="-285750" defTabSz="930275">
              <a:defRPr sz="2400">
                <a:solidFill>
                  <a:srgbClr val="FFFF66"/>
                </a:solidFill>
                <a:latin typeface="Times New Roman" panose="02020603050405020304" pitchFamily="18" charset="0"/>
              </a:defRPr>
            </a:lvl2pPr>
            <a:lvl3pPr marL="1143000" indent="-228600" defTabSz="930275">
              <a:defRPr sz="2400">
                <a:solidFill>
                  <a:srgbClr val="FFFF66"/>
                </a:solidFill>
                <a:latin typeface="Times New Roman" panose="02020603050405020304" pitchFamily="18" charset="0"/>
              </a:defRPr>
            </a:lvl3pPr>
            <a:lvl4pPr marL="1600200" indent="-228600" defTabSz="930275">
              <a:defRPr sz="2400">
                <a:solidFill>
                  <a:srgbClr val="FFFF66"/>
                </a:solidFill>
                <a:latin typeface="Times New Roman" panose="02020603050405020304" pitchFamily="18" charset="0"/>
              </a:defRPr>
            </a:lvl4pPr>
            <a:lvl5pPr marL="2057400" indent="-228600" defTabSz="930275">
              <a:defRPr sz="2400">
                <a:solidFill>
                  <a:srgbClr val="FFFF66"/>
                </a:solidFill>
                <a:latin typeface="Times New Roman" panose="02020603050405020304" pitchFamily="18" charset="0"/>
              </a:defRPr>
            </a:lvl5pPr>
            <a:lvl6pPr marL="2514600" indent="-228600" defTabSz="930275" eaLnBrk="0" fontAlgn="base" hangingPunct="0">
              <a:spcBef>
                <a:spcPct val="0"/>
              </a:spcBef>
              <a:spcAft>
                <a:spcPct val="0"/>
              </a:spcAft>
              <a:defRPr sz="2400">
                <a:solidFill>
                  <a:srgbClr val="FFFF66"/>
                </a:solidFill>
                <a:latin typeface="Times New Roman" panose="02020603050405020304" pitchFamily="18" charset="0"/>
              </a:defRPr>
            </a:lvl6pPr>
            <a:lvl7pPr marL="2971800" indent="-228600" defTabSz="930275" eaLnBrk="0" fontAlgn="base" hangingPunct="0">
              <a:spcBef>
                <a:spcPct val="0"/>
              </a:spcBef>
              <a:spcAft>
                <a:spcPct val="0"/>
              </a:spcAft>
              <a:defRPr sz="2400">
                <a:solidFill>
                  <a:srgbClr val="FFFF66"/>
                </a:solidFill>
                <a:latin typeface="Times New Roman" panose="02020603050405020304" pitchFamily="18" charset="0"/>
              </a:defRPr>
            </a:lvl7pPr>
            <a:lvl8pPr marL="3429000" indent="-228600" defTabSz="930275" eaLnBrk="0" fontAlgn="base" hangingPunct="0">
              <a:spcBef>
                <a:spcPct val="0"/>
              </a:spcBef>
              <a:spcAft>
                <a:spcPct val="0"/>
              </a:spcAft>
              <a:defRPr sz="2400">
                <a:solidFill>
                  <a:srgbClr val="FFFF66"/>
                </a:solidFill>
                <a:latin typeface="Times New Roman" panose="02020603050405020304" pitchFamily="18" charset="0"/>
              </a:defRPr>
            </a:lvl8pPr>
            <a:lvl9pPr marL="3886200" indent="-228600" defTabSz="930275" eaLnBrk="0" fontAlgn="base" hangingPunct="0">
              <a:spcBef>
                <a:spcPct val="0"/>
              </a:spcBef>
              <a:spcAft>
                <a:spcPct val="0"/>
              </a:spcAft>
              <a:defRPr sz="2400">
                <a:solidFill>
                  <a:srgbClr val="FFFF66"/>
                </a:solidFill>
                <a:latin typeface="Times New Roman" panose="02020603050405020304" pitchFamily="18" charset="0"/>
              </a:defRPr>
            </a:lvl9pPr>
          </a:lstStyle>
          <a:p>
            <a:fld id="{6AE645F9-F595-4044-B207-A9C99409F2FF}" type="slidenum">
              <a:rPr lang="en-US" altLang="en-US" sz="1100" smtClean="0">
                <a:solidFill>
                  <a:schemeClr val="tx1"/>
                </a:solidFill>
              </a:rPr>
              <a:pPr/>
              <a:t>59</a:t>
            </a:fld>
            <a:endParaRPr lang="en-US" altLang="en-US" sz="1100" dirty="0" smtClean="0">
              <a:solidFill>
                <a:schemeClr val="tx1"/>
              </a:solidFill>
            </a:endParaRPr>
          </a:p>
        </p:txBody>
      </p:sp>
    </p:spTree>
    <p:extLst>
      <p:ext uri="{BB962C8B-B14F-4D97-AF65-F5344CB8AC3E}">
        <p14:creationId xmlns:p14="http://schemas.microsoft.com/office/powerpoint/2010/main" val="24998843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In fact, sediment</a:t>
            </a:r>
            <a:r>
              <a:rPr lang="en-US" baseline="0" dirty="0" smtClean="0"/>
              <a:t> is one of our greatest challenges!</a:t>
            </a:r>
          </a:p>
          <a:p>
            <a:pPr marL="171450" indent="-171450">
              <a:buFont typeface="Arial" panose="020B0604020202020204" pitchFamily="34" charset="0"/>
              <a:buChar char="•"/>
            </a:pPr>
            <a:r>
              <a:rPr lang="en-US" dirty="0" smtClean="0"/>
              <a:t>This photo shows you the</a:t>
            </a:r>
            <a:r>
              <a:rPr lang="en-US" baseline="0" dirty="0" smtClean="0"/>
              <a:t> magnitude of how sediment </a:t>
            </a:r>
            <a:r>
              <a:rPr lang="en-US" dirty="0" smtClean="0"/>
              <a:t>affects local</a:t>
            </a:r>
            <a:r>
              <a:rPr lang="en-US" baseline="0" dirty="0" smtClean="0"/>
              <a:t> rivers and the Chesapeake Bay.  This particular photo shows the effects of Tropical Storm Lee in 2011.  However, this is fairly typical after very large rain events.</a:t>
            </a:r>
          </a:p>
          <a:p>
            <a:pPr marL="171450" indent="-171450">
              <a:buFont typeface="Arial" panose="020B0604020202020204" pitchFamily="34" charset="0"/>
              <a:buChar char="•"/>
            </a:pPr>
            <a:r>
              <a:rPr lang="en-US" baseline="0" dirty="0" smtClean="0"/>
              <a:t>The pollution doesn’t come from just one source – rather from literally thousands of sources, including NPS sites.  That is why it is important for all of us to do our part.</a:t>
            </a:r>
          </a:p>
          <a:p>
            <a:pPr marL="171450" indent="-171450">
              <a:buFont typeface="Arial" panose="020B0604020202020204" pitchFamily="34" charset="0"/>
              <a:buChar char="•"/>
            </a:pPr>
            <a:r>
              <a:rPr lang="en-US" dirty="0" smtClean="0"/>
              <a:t>In addition to sediment, other pollutants of specific concern for NPS include nutrients, fecal</a:t>
            </a:r>
            <a:r>
              <a:rPr lang="en-US" baseline="0" dirty="0" smtClean="0"/>
              <a:t> coliform bacteria, and PCBs.</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6</a:t>
            </a:fld>
            <a:endParaRPr lang="en-US" dirty="0"/>
          </a:p>
        </p:txBody>
      </p:sp>
    </p:spTree>
    <p:extLst>
      <p:ext uri="{BB962C8B-B14F-4D97-AF65-F5344CB8AC3E}">
        <p14:creationId xmlns:p14="http://schemas.microsoft.com/office/powerpoint/2010/main" val="424637879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And finally, another</a:t>
            </a:r>
            <a:r>
              <a:rPr lang="en-US" altLang="en-US" baseline="0" dirty="0" smtClean="0"/>
              <a:t> indicator of a potential illicit discharge is a dry weather discharge.  </a:t>
            </a:r>
          </a:p>
          <a:p>
            <a:pPr marL="171450" indent="-171450">
              <a:buFont typeface="Arial" panose="020B0604020202020204" pitchFamily="34" charset="0"/>
              <a:buChar char="•"/>
            </a:pPr>
            <a:r>
              <a:rPr lang="en-US" altLang="en-US" baseline="0" dirty="0" smtClean="0"/>
              <a:t>Many larger pipes will have some level of flow all year long.  That can be completely normal.</a:t>
            </a:r>
          </a:p>
          <a:p>
            <a:pPr marL="171450" indent="-171450">
              <a:buFont typeface="Arial" panose="020B0604020202020204" pitchFamily="34" charset="0"/>
              <a:buChar char="•"/>
            </a:pPr>
            <a:r>
              <a:rPr lang="en-US" altLang="en-US" baseline="0" dirty="0" smtClean="0"/>
              <a:t>In those instances, simply check for unusual stains or odors.</a:t>
            </a:r>
          </a:p>
          <a:p>
            <a:pPr marL="171450" indent="-171450">
              <a:buFont typeface="Arial" panose="020B0604020202020204" pitchFamily="34" charset="0"/>
              <a:buChar char="•"/>
            </a:pPr>
            <a:r>
              <a:rPr lang="en-US" altLang="en-US" baseline="0" dirty="0" smtClean="0"/>
              <a:t>However, non-standard pipes, like this white PCV pipe, should immediately raise alarm bells since it is likely coming from inside a building.</a:t>
            </a:r>
          </a:p>
          <a:p>
            <a:pPr marL="171450" indent="-171450">
              <a:buFont typeface="Arial" panose="020B0604020202020204" pitchFamily="34" charset="0"/>
              <a:buChar char="•"/>
            </a:pPr>
            <a:r>
              <a:rPr lang="en-US" altLang="en-US" baseline="0" dirty="0" smtClean="0"/>
              <a:t>The bottom line is – when in doubt, report it.</a:t>
            </a:r>
            <a:endParaRPr lang="en-US" altLang="en-US" dirty="0" smtClean="0"/>
          </a:p>
        </p:txBody>
      </p:sp>
      <p:sp>
        <p:nvSpPr>
          <p:cNvPr id="757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400">
                <a:solidFill>
                  <a:srgbClr val="FFFF66"/>
                </a:solidFill>
                <a:latin typeface="Times New Roman" panose="02020603050405020304" pitchFamily="18" charset="0"/>
              </a:defRPr>
            </a:lvl1pPr>
            <a:lvl2pPr marL="742950" indent="-285750" defTabSz="930275">
              <a:defRPr sz="2400">
                <a:solidFill>
                  <a:srgbClr val="FFFF66"/>
                </a:solidFill>
                <a:latin typeface="Times New Roman" panose="02020603050405020304" pitchFamily="18" charset="0"/>
              </a:defRPr>
            </a:lvl2pPr>
            <a:lvl3pPr marL="1143000" indent="-228600" defTabSz="930275">
              <a:defRPr sz="2400">
                <a:solidFill>
                  <a:srgbClr val="FFFF66"/>
                </a:solidFill>
                <a:latin typeface="Times New Roman" panose="02020603050405020304" pitchFamily="18" charset="0"/>
              </a:defRPr>
            </a:lvl3pPr>
            <a:lvl4pPr marL="1600200" indent="-228600" defTabSz="930275">
              <a:defRPr sz="2400">
                <a:solidFill>
                  <a:srgbClr val="FFFF66"/>
                </a:solidFill>
                <a:latin typeface="Times New Roman" panose="02020603050405020304" pitchFamily="18" charset="0"/>
              </a:defRPr>
            </a:lvl4pPr>
            <a:lvl5pPr marL="2057400" indent="-228600" defTabSz="930275">
              <a:defRPr sz="2400">
                <a:solidFill>
                  <a:srgbClr val="FFFF66"/>
                </a:solidFill>
                <a:latin typeface="Times New Roman" panose="02020603050405020304" pitchFamily="18" charset="0"/>
              </a:defRPr>
            </a:lvl5pPr>
            <a:lvl6pPr marL="2514600" indent="-228600" defTabSz="930275" eaLnBrk="0" fontAlgn="base" hangingPunct="0">
              <a:spcBef>
                <a:spcPct val="0"/>
              </a:spcBef>
              <a:spcAft>
                <a:spcPct val="0"/>
              </a:spcAft>
              <a:defRPr sz="2400">
                <a:solidFill>
                  <a:srgbClr val="FFFF66"/>
                </a:solidFill>
                <a:latin typeface="Times New Roman" panose="02020603050405020304" pitchFamily="18" charset="0"/>
              </a:defRPr>
            </a:lvl6pPr>
            <a:lvl7pPr marL="2971800" indent="-228600" defTabSz="930275" eaLnBrk="0" fontAlgn="base" hangingPunct="0">
              <a:spcBef>
                <a:spcPct val="0"/>
              </a:spcBef>
              <a:spcAft>
                <a:spcPct val="0"/>
              </a:spcAft>
              <a:defRPr sz="2400">
                <a:solidFill>
                  <a:srgbClr val="FFFF66"/>
                </a:solidFill>
                <a:latin typeface="Times New Roman" panose="02020603050405020304" pitchFamily="18" charset="0"/>
              </a:defRPr>
            </a:lvl7pPr>
            <a:lvl8pPr marL="3429000" indent="-228600" defTabSz="930275" eaLnBrk="0" fontAlgn="base" hangingPunct="0">
              <a:spcBef>
                <a:spcPct val="0"/>
              </a:spcBef>
              <a:spcAft>
                <a:spcPct val="0"/>
              </a:spcAft>
              <a:defRPr sz="2400">
                <a:solidFill>
                  <a:srgbClr val="FFFF66"/>
                </a:solidFill>
                <a:latin typeface="Times New Roman" panose="02020603050405020304" pitchFamily="18" charset="0"/>
              </a:defRPr>
            </a:lvl8pPr>
            <a:lvl9pPr marL="3886200" indent="-228600" defTabSz="930275" eaLnBrk="0" fontAlgn="base" hangingPunct="0">
              <a:spcBef>
                <a:spcPct val="0"/>
              </a:spcBef>
              <a:spcAft>
                <a:spcPct val="0"/>
              </a:spcAft>
              <a:defRPr sz="2400">
                <a:solidFill>
                  <a:srgbClr val="FFFF66"/>
                </a:solidFill>
                <a:latin typeface="Times New Roman" panose="02020603050405020304" pitchFamily="18" charset="0"/>
              </a:defRPr>
            </a:lvl9pPr>
          </a:lstStyle>
          <a:p>
            <a:fld id="{6AE645F9-F595-4044-B207-A9C99409F2FF}" type="slidenum">
              <a:rPr lang="en-US" altLang="en-US" sz="1100" smtClean="0">
                <a:solidFill>
                  <a:schemeClr val="tx1"/>
                </a:solidFill>
              </a:rPr>
              <a:pPr/>
              <a:t>60</a:t>
            </a:fld>
            <a:endParaRPr lang="en-US" altLang="en-US" sz="1100" dirty="0" smtClean="0">
              <a:solidFill>
                <a:schemeClr val="tx1"/>
              </a:solidFill>
            </a:endParaRPr>
          </a:p>
        </p:txBody>
      </p:sp>
    </p:spTree>
    <p:extLst>
      <p:ext uri="{BB962C8B-B14F-4D97-AF65-F5344CB8AC3E}">
        <p14:creationId xmlns:p14="http://schemas.microsoft.com/office/powerpoint/2010/main" val="12645457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What</a:t>
            </a:r>
            <a:r>
              <a:rPr lang="en-US" baseline="0" dirty="0" smtClean="0"/>
              <a:t> do you do if you find a potential illicit discharge?</a:t>
            </a:r>
          </a:p>
          <a:p>
            <a:pPr marL="171450" indent="-171450">
              <a:buFont typeface="Arial" panose="020B0604020202020204" pitchFamily="34" charset="0"/>
              <a:buChar char="•"/>
            </a:pPr>
            <a:r>
              <a:rPr lang="en-US" baseline="0" dirty="0" smtClean="0"/>
              <a:t>Take a photo and mark the time.  </a:t>
            </a:r>
          </a:p>
          <a:p>
            <a:pPr marL="171450" indent="-171450">
              <a:buFont typeface="Arial" panose="020B0604020202020204" pitchFamily="34" charset="0"/>
              <a:buChar char="•"/>
            </a:pPr>
            <a:r>
              <a:rPr lang="en-US" baseline="0" dirty="0" smtClean="0"/>
              <a:t>If you can safely capture a sample, that is great!  Many discharges are intermittent, and having a sample will allow it to be tested.</a:t>
            </a:r>
          </a:p>
          <a:p>
            <a:pPr marL="171450" indent="-171450">
              <a:buFont typeface="Arial" panose="020B0604020202020204" pitchFamily="34" charset="0"/>
              <a:buChar char="•"/>
            </a:pPr>
            <a:r>
              <a:rPr lang="en-US" baseline="0" dirty="0" smtClean="0"/>
              <a:t>Then, report the discharge immediately to the appropriate personnel.</a:t>
            </a:r>
          </a:p>
          <a:p>
            <a:pPr marL="171450" indent="-171450">
              <a:buFont typeface="Arial" panose="020B0604020202020204" pitchFamily="34" charset="0"/>
              <a:buChar char="•"/>
            </a:pPr>
            <a:r>
              <a:rPr lang="en-US" baseline="0" dirty="0" smtClean="0"/>
              <a:t>The MS4 permit requires that illicit discharges are logged and annually reported to state regulators – along with what was done to investigate and correct any illicit discharges.</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61</a:t>
            </a:fld>
            <a:endParaRPr lang="en-US" dirty="0"/>
          </a:p>
        </p:txBody>
      </p:sp>
    </p:spTree>
    <p:extLst>
      <p:ext uri="{BB962C8B-B14F-4D97-AF65-F5344CB8AC3E}">
        <p14:creationId xmlns:p14="http://schemas.microsoft.com/office/powerpoint/2010/main" val="41242757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If it isn’t an emergency, you can either contact Rob Mocko or the Park Police non-emergency</a:t>
            </a:r>
            <a:r>
              <a:rPr lang="en-US" altLang="en-US" baseline="0" dirty="0" smtClean="0"/>
              <a:t> number.</a:t>
            </a:r>
          </a:p>
          <a:p>
            <a:pPr marL="171450" indent="-171450">
              <a:buFont typeface="Arial" panose="020B0604020202020204" pitchFamily="34" charset="0"/>
              <a:buChar char="•"/>
            </a:pPr>
            <a:r>
              <a:rPr lang="en-US" altLang="en-US" baseline="0" dirty="0" smtClean="0"/>
              <a:t>If it is an emergency, call 911 immediately.</a:t>
            </a:r>
            <a:endParaRPr lang="en-US" altLang="en-US" dirty="0" smtClean="0"/>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9556">
              <a:defRPr sz="2500">
                <a:solidFill>
                  <a:srgbClr val="FFFF66"/>
                </a:solidFill>
                <a:latin typeface="Times New Roman" panose="02020603050405020304" pitchFamily="18" charset="0"/>
              </a:defRPr>
            </a:lvl1pPr>
            <a:lvl2pPr marL="798657" indent="-306289" defTabSz="999556">
              <a:defRPr sz="2500">
                <a:solidFill>
                  <a:srgbClr val="FFFF66"/>
                </a:solidFill>
                <a:latin typeface="Times New Roman" panose="02020603050405020304" pitchFamily="18" charset="0"/>
              </a:defRPr>
            </a:lvl2pPr>
            <a:lvl3pPr marL="1228448" indent="-245361" defTabSz="999556">
              <a:defRPr sz="2500">
                <a:solidFill>
                  <a:srgbClr val="FFFF66"/>
                </a:solidFill>
                <a:latin typeface="Times New Roman" panose="02020603050405020304" pitchFamily="18" charset="0"/>
              </a:defRPr>
            </a:lvl3pPr>
            <a:lvl4pPr marL="1720816" indent="-245361" defTabSz="999556">
              <a:defRPr sz="2500">
                <a:solidFill>
                  <a:srgbClr val="FFFF66"/>
                </a:solidFill>
                <a:latin typeface="Times New Roman" panose="02020603050405020304" pitchFamily="18" charset="0"/>
              </a:defRPr>
            </a:lvl4pPr>
            <a:lvl5pPr marL="2213183" indent="-245361" defTabSz="999556">
              <a:defRPr sz="2500">
                <a:solidFill>
                  <a:srgbClr val="FFFF66"/>
                </a:solidFill>
                <a:latin typeface="Times New Roman" panose="02020603050405020304" pitchFamily="18" charset="0"/>
              </a:defRPr>
            </a:lvl5pPr>
            <a:lvl6pPr marL="2687437" indent="-245361" defTabSz="999556" eaLnBrk="0" fontAlgn="base" hangingPunct="0">
              <a:spcBef>
                <a:spcPct val="0"/>
              </a:spcBef>
              <a:spcAft>
                <a:spcPct val="0"/>
              </a:spcAft>
              <a:defRPr sz="2500">
                <a:solidFill>
                  <a:srgbClr val="FFFF66"/>
                </a:solidFill>
                <a:latin typeface="Times New Roman" panose="02020603050405020304" pitchFamily="18" charset="0"/>
              </a:defRPr>
            </a:lvl6pPr>
            <a:lvl7pPr marL="3161690" indent="-245361" defTabSz="999556" eaLnBrk="0" fontAlgn="base" hangingPunct="0">
              <a:spcBef>
                <a:spcPct val="0"/>
              </a:spcBef>
              <a:spcAft>
                <a:spcPct val="0"/>
              </a:spcAft>
              <a:defRPr sz="2500">
                <a:solidFill>
                  <a:srgbClr val="FFFF66"/>
                </a:solidFill>
                <a:latin typeface="Times New Roman" panose="02020603050405020304" pitchFamily="18" charset="0"/>
              </a:defRPr>
            </a:lvl7pPr>
            <a:lvl8pPr marL="3635944" indent="-245361" defTabSz="999556" eaLnBrk="0" fontAlgn="base" hangingPunct="0">
              <a:spcBef>
                <a:spcPct val="0"/>
              </a:spcBef>
              <a:spcAft>
                <a:spcPct val="0"/>
              </a:spcAft>
              <a:defRPr sz="2500">
                <a:solidFill>
                  <a:srgbClr val="FFFF66"/>
                </a:solidFill>
                <a:latin typeface="Times New Roman" panose="02020603050405020304" pitchFamily="18" charset="0"/>
              </a:defRPr>
            </a:lvl8pPr>
            <a:lvl9pPr marL="4110198" indent="-245361" defTabSz="999556" eaLnBrk="0" fontAlgn="base" hangingPunct="0">
              <a:spcBef>
                <a:spcPct val="0"/>
              </a:spcBef>
              <a:spcAft>
                <a:spcPct val="0"/>
              </a:spcAft>
              <a:defRPr sz="2500">
                <a:solidFill>
                  <a:srgbClr val="FFFF66"/>
                </a:solidFill>
                <a:latin typeface="Times New Roman" panose="02020603050405020304" pitchFamily="18" charset="0"/>
              </a:defRPr>
            </a:lvl9pPr>
          </a:lstStyle>
          <a:p>
            <a:fld id="{E1625865-D5BC-4DCF-AE86-EC106B759908}" type="slidenum">
              <a:rPr lang="en-US" altLang="en-US" sz="1100">
                <a:solidFill>
                  <a:schemeClr val="tx1"/>
                </a:solidFill>
              </a:rPr>
              <a:pPr/>
              <a:t>62</a:t>
            </a:fld>
            <a:endParaRPr lang="en-US" altLang="en-US" sz="1100" dirty="0">
              <a:solidFill>
                <a:schemeClr val="tx1"/>
              </a:solidFill>
            </a:endParaRPr>
          </a:p>
        </p:txBody>
      </p:sp>
    </p:spTree>
    <p:extLst>
      <p:ext uri="{BB962C8B-B14F-4D97-AF65-F5344CB8AC3E}">
        <p14:creationId xmlns:p14="http://schemas.microsoft.com/office/powerpoint/2010/main" val="353166785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Thank you for your time!  Together, we can do our part to protect our water resources for future generations.</a:t>
            </a:r>
          </a:p>
          <a:p>
            <a:pPr marL="171450" indent="-171450">
              <a:buFont typeface="Arial" panose="020B0604020202020204" pitchFamily="34" charset="0"/>
              <a:buChar char="•"/>
            </a:pPr>
            <a:r>
              <a:rPr lang="en-US" dirty="0" smtClean="0"/>
              <a:t>If you have any questions, feel free to contact your site supervisor or Rob Mocko.</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63</a:t>
            </a:fld>
            <a:endParaRPr lang="en-US" dirty="0"/>
          </a:p>
        </p:txBody>
      </p:sp>
    </p:spTree>
    <p:extLst>
      <p:ext uri="{BB962C8B-B14F-4D97-AF65-F5344CB8AC3E}">
        <p14:creationId xmlns:p14="http://schemas.microsoft.com/office/powerpoint/2010/main" val="23814213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While the</a:t>
            </a:r>
            <a:r>
              <a:rPr lang="en-US" baseline="0" dirty="0" smtClean="0"/>
              <a:t> last slide showed the impacts of water pollution at a macro-level, this one shows the impacts on a local level.</a:t>
            </a:r>
          </a:p>
          <a:p>
            <a:pPr marL="171450" indent="-171450">
              <a:buFont typeface="Arial" panose="020B0604020202020204" pitchFamily="34" charset="0"/>
              <a:buChar char="•"/>
            </a:pPr>
            <a:r>
              <a:rPr lang="en-US" baseline="0" dirty="0" smtClean="0"/>
              <a:t>This is the Occoquan Reservoir in the 1970s in the middle of a giant algae bloom caused by too many nutrients in the water.</a:t>
            </a:r>
          </a:p>
          <a:p>
            <a:pPr marL="171450" indent="-171450">
              <a:buFont typeface="Arial" panose="020B0604020202020204" pitchFamily="34" charset="0"/>
              <a:buChar char="•"/>
            </a:pPr>
            <a:r>
              <a:rPr lang="en-US" baseline="0" dirty="0" smtClean="0"/>
              <a:t>The result is that sunlight is blocked and can’t reach beneficial aquatic plants.  Also, when the algae dies, it consumes oxygen in the water, which kills fish and other aquatic species.</a:t>
            </a:r>
          </a:p>
          <a:p>
            <a:pPr marL="171450" indent="-171450">
              <a:buFont typeface="Arial" panose="020B0604020202020204" pitchFamily="34" charset="0"/>
              <a:buChar char="•"/>
            </a:pPr>
            <a:r>
              <a:rPr lang="en-US" baseline="0" dirty="0" smtClean="0"/>
              <a:t>Finally, the water is considerably more expensive to treat – which means we all pay more for our water.</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7</a:t>
            </a:fld>
            <a:endParaRPr lang="en-US" dirty="0"/>
          </a:p>
        </p:txBody>
      </p:sp>
    </p:spTree>
    <p:extLst>
      <p:ext uri="{BB962C8B-B14F-4D97-AF65-F5344CB8AC3E}">
        <p14:creationId xmlns:p14="http://schemas.microsoft.com/office/powerpoint/2010/main" val="6667152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smtClean="0"/>
              <a:t>Bullet 2 – Based on a recent Bay Foundation study – a restored Bay is worth $130B, which is $22B more than today.  That means pollution costs our region $22B in economic activity.</a:t>
            </a:r>
            <a:endParaRPr lang="en-US" dirty="0"/>
          </a:p>
        </p:txBody>
      </p:sp>
      <p:sp>
        <p:nvSpPr>
          <p:cNvPr id="4" name="Slide Number Placeholder 3"/>
          <p:cNvSpPr>
            <a:spLocks noGrp="1"/>
          </p:cNvSpPr>
          <p:nvPr>
            <p:ph type="sldNum" sz="quarter" idx="10"/>
          </p:nvPr>
        </p:nvSpPr>
        <p:spPr/>
        <p:txBody>
          <a:bodyPr/>
          <a:lstStyle/>
          <a:p>
            <a:fld id="{24369801-7FB1-451F-9533-C1EC0EDDABF7}" type="slidenum">
              <a:rPr lang="en-US" smtClean="0"/>
              <a:t>8</a:t>
            </a:fld>
            <a:endParaRPr lang="en-US" dirty="0"/>
          </a:p>
        </p:txBody>
      </p:sp>
    </p:spTree>
    <p:extLst>
      <p:ext uri="{BB962C8B-B14F-4D97-AF65-F5344CB8AC3E}">
        <p14:creationId xmlns:p14="http://schemas.microsoft.com/office/powerpoint/2010/main" val="27451893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smtClean="0"/>
              <a:t>So,</a:t>
            </a:r>
            <a:r>
              <a:rPr lang="en-US" altLang="en-US" baseline="0" dirty="0" smtClean="0"/>
              <a:t> what are our pollution prevention requirements?</a:t>
            </a:r>
            <a:endParaRPr lang="en-US" altLang="en-US" dirty="0" smtClean="0"/>
          </a:p>
        </p:txBody>
      </p:sp>
      <p:sp>
        <p:nvSpPr>
          <p:cNvPr id="849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rgbClr val="FFFF66"/>
                </a:solidFill>
                <a:latin typeface="Times New Roman" panose="02020603050405020304" pitchFamily="18" charset="0"/>
              </a:defRPr>
            </a:lvl1pPr>
            <a:lvl2pPr marL="769938" indent="-295275" defTabSz="963613">
              <a:defRPr sz="2400">
                <a:solidFill>
                  <a:srgbClr val="FFFF66"/>
                </a:solidFill>
                <a:latin typeface="Times New Roman" panose="02020603050405020304" pitchFamily="18" charset="0"/>
              </a:defRPr>
            </a:lvl2pPr>
            <a:lvl3pPr marL="1184275" indent="-236538" defTabSz="963613">
              <a:defRPr sz="2400">
                <a:solidFill>
                  <a:srgbClr val="FFFF66"/>
                </a:solidFill>
                <a:latin typeface="Times New Roman" panose="02020603050405020304" pitchFamily="18" charset="0"/>
              </a:defRPr>
            </a:lvl3pPr>
            <a:lvl4pPr marL="1658938" indent="-236538" defTabSz="963613">
              <a:defRPr sz="2400">
                <a:solidFill>
                  <a:srgbClr val="FFFF66"/>
                </a:solidFill>
                <a:latin typeface="Times New Roman" panose="02020603050405020304" pitchFamily="18" charset="0"/>
              </a:defRPr>
            </a:lvl4pPr>
            <a:lvl5pPr marL="2133600" indent="-236538" defTabSz="963613">
              <a:defRPr sz="2400">
                <a:solidFill>
                  <a:srgbClr val="FFFF66"/>
                </a:solidFill>
                <a:latin typeface="Times New Roman" panose="02020603050405020304" pitchFamily="18" charset="0"/>
              </a:defRPr>
            </a:lvl5pPr>
            <a:lvl6pPr marL="2590800" indent="-236538" defTabSz="963613" eaLnBrk="0" fontAlgn="base" hangingPunct="0">
              <a:spcBef>
                <a:spcPct val="0"/>
              </a:spcBef>
              <a:spcAft>
                <a:spcPct val="0"/>
              </a:spcAft>
              <a:defRPr sz="2400">
                <a:solidFill>
                  <a:srgbClr val="FFFF66"/>
                </a:solidFill>
                <a:latin typeface="Times New Roman" panose="02020603050405020304" pitchFamily="18" charset="0"/>
              </a:defRPr>
            </a:lvl6pPr>
            <a:lvl7pPr marL="3048000" indent="-236538" defTabSz="963613" eaLnBrk="0" fontAlgn="base" hangingPunct="0">
              <a:spcBef>
                <a:spcPct val="0"/>
              </a:spcBef>
              <a:spcAft>
                <a:spcPct val="0"/>
              </a:spcAft>
              <a:defRPr sz="2400">
                <a:solidFill>
                  <a:srgbClr val="FFFF66"/>
                </a:solidFill>
                <a:latin typeface="Times New Roman" panose="02020603050405020304" pitchFamily="18" charset="0"/>
              </a:defRPr>
            </a:lvl7pPr>
            <a:lvl8pPr marL="3505200" indent="-236538" defTabSz="963613" eaLnBrk="0" fontAlgn="base" hangingPunct="0">
              <a:spcBef>
                <a:spcPct val="0"/>
              </a:spcBef>
              <a:spcAft>
                <a:spcPct val="0"/>
              </a:spcAft>
              <a:defRPr sz="2400">
                <a:solidFill>
                  <a:srgbClr val="FFFF66"/>
                </a:solidFill>
                <a:latin typeface="Times New Roman" panose="02020603050405020304" pitchFamily="18" charset="0"/>
              </a:defRPr>
            </a:lvl8pPr>
            <a:lvl9pPr marL="3962400" indent="-236538" defTabSz="963613" eaLnBrk="0" fontAlgn="base" hangingPunct="0">
              <a:spcBef>
                <a:spcPct val="0"/>
              </a:spcBef>
              <a:spcAft>
                <a:spcPct val="0"/>
              </a:spcAft>
              <a:defRPr sz="2400">
                <a:solidFill>
                  <a:srgbClr val="FFFF66"/>
                </a:solidFill>
                <a:latin typeface="Times New Roman" panose="02020603050405020304" pitchFamily="18" charset="0"/>
              </a:defRPr>
            </a:lvl9pPr>
          </a:lstStyle>
          <a:p>
            <a:fld id="{FA3FD73A-4941-4602-AF24-93DB55AA58D2}" type="slidenum">
              <a:rPr lang="en-US" altLang="en-US" sz="1100" smtClean="0">
                <a:solidFill>
                  <a:schemeClr val="tx1"/>
                </a:solidFill>
              </a:rPr>
              <a:pPr/>
              <a:t>9</a:t>
            </a:fld>
            <a:endParaRPr lang="en-US" altLang="en-US" sz="1100" dirty="0" smtClean="0">
              <a:solidFill>
                <a:schemeClr val="tx1"/>
              </a:solidFill>
            </a:endParaRPr>
          </a:p>
        </p:txBody>
      </p:sp>
    </p:spTree>
    <p:extLst>
      <p:ext uri="{BB962C8B-B14F-4D97-AF65-F5344CB8AC3E}">
        <p14:creationId xmlns:p14="http://schemas.microsoft.com/office/powerpoint/2010/main" val="34025857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6" descr="ah_background_layered2"/>
          <p:cNvPicPr>
            <a:picLocks noChangeAspect="1" noChangeArrowheads="1"/>
          </p:cNvPicPr>
          <p:nvPr userDrawn="1"/>
        </p:nvPicPr>
        <p:blipFill>
          <a:blip r:embed="rId2" cstate="email">
            <a:duotone>
              <a:schemeClr val="bg2">
                <a:shade val="45000"/>
                <a:satMod val="135000"/>
              </a:schemeClr>
              <a:prstClr val="white"/>
            </a:duotone>
            <a:lum bright="10000"/>
            <a:extLst>
              <a:ext uri="{28A0092B-C50C-407E-A947-70E740481C1C}">
                <a14:useLocalDpi xmlns:a14="http://schemas.microsoft.com/office/drawing/2010/main"/>
              </a:ext>
            </a:extLst>
          </a:blip>
          <a:srcRect/>
          <a:stretch>
            <a:fillRect/>
          </a:stretch>
        </p:blipFill>
        <p:spPr bwMode="auto">
          <a:xfrm>
            <a:off x="0" y="685800"/>
            <a:ext cx="4768850" cy="6172200"/>
          </a:xfrm>
          <a:prstGeom prst="rect">
            <a:avLst/>
          </a:prstGeom>
          <a:noFill/>
          <a:ln w="9525">
            <a:noFill/>
            <a:miter lim="800000"/>
            <a:headEnd/>
            <a:tailEnd/>
          </a:ln>
        </p:spPr>
      </p:pic>
      <p:sp>
        <p:nvSpPr>
          <p:cNvPr id="5" name="Line 20"/>
          <p:cNvSpPr>
            <a:spLocks noChangeShapeType="1"/>
          </p:cNvSpPr>
          <p:nvPr userDrawn="1"/>
        </p:nvSpPr>
        <p:spPr bwMode="auto">
          <a:xfrm>
            <a:off x="685800" y="457200"/>
            <a:ext cx="7772400" cy="0"/>
          </a:xfrm>
          <a:prstGeom prst="line">
            <a:avLst/>
          </a:prstGeom>
          <a:noFill/>
          <a:ln w="15240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dirty="0">
              <a:solidFill>
                <a:srgbClr val="7F6737"/>
              </a:solidFill>
              <a:latin typeface="Garamond" pitchFamily="18" charset="0"/>
            </a:endParaRPr>
          </a:p>
        </p:txBody>
      </p:sp>
      <p:sp>
        <p:nvSpPr>
          <p:cNvPr id="18443" name="Rectangle 11"/>
          <p:cNvSpPr>
            <a:spLocks noGrp="1" noChangeArrowheads="1"/>
          </p:cNvSpPr>
          <p:nvPr>
            <p:ph type="ctrTitle" sz="quarter"/>
          </p:nvPr>
        </p:nvSpPr>
        <p:spPr>
          <a:xfrm>
            <a:off x="609600" y="2057400"/>
            <a:ext cx="7162800" cy="1447800"/>
          </a:xfrm>
        </p:spPr>
        <p:txBody>
          <a:bodyPr/>
          <a:lstStyle>
            <a:lvl1pPr>
              <a:lnSpc>
                <a:spcPts val="4600"/>
              </a:lnSpc>
              <a:defRPr sz="4400"/>
            </a:lvl1pPr>
          </a:lstStyle>
          <a:p>
            <a:r>
              <a:rPr lang="en-US" dirty="0"/>
              <a:t>Click to edit Master title style</a:t>
            </a:r>
          </a:p>
        </p:txBody>
      </p:sp>
      <p:sp>
        <p:nvSpPr>
          <p:cNvPr id="18444" name="Rectangle 12"/>
          <p:cNvSpPr>
            <a:spLocks noGrp="1" noChangeArrowheads="1"/>
          </p:cNvSpPr>
          <p:nvPr>
            <p:ph type="subTitle" sz="quarter" idx="1"/>
          </p:nvPr>
        </p:nvSpPr>
        <p:spPr>
          <a:xfrm>
            <a:off x="609600" y="3733800"/>
            <a:ext cx="7848600" cy="2362200"/>
          </a:xfrm>
        </p:spPr>
        <p:txBody>
          <a:bodyPr/>
          <a:lstStyle>
            <a:lvl1pPr marL="0" indent="0">
              <a:buFont typeface="Wingdings" pitchFamily="2" charset="2"/>
              <a:buNone/>
              <a:defRPr sz="2800"/>
            </a:lvl1pPr>
          </a:lstStyle>
          <a:p>
            <a:r>
              <a:rPr lang="en-US"/>
              <a:t>Click to edit Master subtitle style</a:t>
            </a:r>
          </a:p>
        </p:txBody>
      </p:sp>
      <p:sp>
        <p:nvSpPr>
          <p:cNvPr id="6" name="Rectangle 13"/>
          <p:cNvSpPr>
            <a:spLocks noGrp="1" noChangeArrowheads="1"/>
          </p:cNvSpPr>
          <p:nvPr>
            <p:ph type="dt" sz="quarter" idx="10"/>
          </p:nvPr>
        </p:nvSpPr>
        <p:spPr>
          <a:xfrm>
            <a:off x="609600" y="6172200"/>
            <a:ext cx="2133600" cy="476250"/>
          </a:xfrm>
        </p:spPr>
        <p:txBody>
          <a:bodyPr/>
          <a:lstStyle>
            <a:lvl1pPr>
              <a:defRPr>
                <a:latin typeface="+mn-lt"/>
              </a:defRPr>
            </a:lvl1pPr>
          </a:lstStyle>
          <a:p>
            <a:pPr>
              <a:defRPr/>
            </a:pPr>
            <a:r>
              <a:rPr lang="en-US" dirty="0" smtClean="0">
                <a:solidFill>
                  <a:srgbClr val="7F6737"/>
                </a:solidFill>
              </a:rPr>
              <a:t>2/2/2012</a:t>
            </a:r>
            <a:endParaRPr lang="en-US" dirty="0">
              <a:solidFill>
                <a:srgbClr val="7F6737"/>
              </a:solidFill>
            </a:endParaRPr>
          </a:p>
        </p:txBody>
      </p:sp>
      <p:sp>
        <p:nvSpPr>
          <p:cNvPr id="7" name="Rectangle 21"/>
          <p:cNvSpPr>
            <a:spLocks noGrp="1" noChangeArrowheads="1"/>
          </p:cNvSpPr>
          <p:nvPr>
            <p:ph type="ftr" sz="quarter" idx="11"/>
          </p:nvPr>
        </p:nvSpPr>
        <p:spPr/>
        <p:txBody>
          <a:bodyPr/>
          <a:lstStyle>
            <a:lvl1pPr>
              <a:defRPr/>
            </a:lvl1pPr>
          </a:lstStyle>
          <a:p>
            <a:pPr>
              <a:defRPr/>
            </a:pPr>
            <a:r>
              <a:rPr lang="en-US" dirty="0">
                <a:solidFill>
                  <a:srgbClr val="7F6737"/>
                </a:solidFill>
              </a:rPr>
              <a:t>E X P E R I E N C E    Y O U R    A M E R I C A</a:t>
            </a:r>
          </a:p>
        </p:txBody>
      </p:sp>
    </p:spTree>
    <p:extLst>
      <p:ext uri="{BB962C8B-B14F-4D97-AF65-F5344CB8AC3E}">
        <p14:creationId xmlns:p14="http://schemas.microsoft.com/office/powerpoint/2010/main" val="1339927472"/>
      </p:ext>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a:defRPr/>
            </a:lvl1pPr>
          </a:lstStyle>
          <a:p>
            <a:pPr>
              <a:defRPr/>
            </a:pPr>
            <a:r>
              <a:rPr lang="en-US" dirty="0" smtClean="0">
                <a:solidFill>
                  <a:srgbClr val="7F6737"/>
                </a:solidFill>
              </a:rPr>
              <a:t>2/2/2012</a:t>
            </a:r>
            <a:endParaRPr lang="en-US" dirty="0">
              <a:solidFill>
                <a:srgbClr val="7F6737"/>
              </a:solidFill>
            </a:endParaRPr>
          </a:p>
        </p:txBody>
      </p:sp>
      <p:sp>
        <p:nvSpPr>
          <p:cNvPr id="5" name="Rectangle 14"/>
          <p:cNvSpPr>
            <a:spLocks noGrp="1" noChangeArrowheads="1"/>
          </p:cNvSpPr>
          <p:nvPr>
            <p:ph type="ftr" sz="quarter" idx="11"/>
          </p:nvPr>
        </p:nvSpPr>
        <p:spPr/>
        <p:txBody>
          <a:bodyPr/>
          <a:lstStyle>
            <a:lvl1pPr>
              <a:defRPr/>
            </a:lvl1pPr>
          </a:lstStyle>
          <a:p>
            <a:pPr>
              <a:defRPr/>
            </a:pPr>
            <a:r>
              <a:rPr lang="en-US" dirty="0">
                <a:solidFill>
                  <a:srgbClr val="7F6737"/>
                </a:solidFill>
              </a:rPr>
              <a:t>E X P E R I E N C E    Y O U R    A M E R I C A</a:t>
            </a:r>
          </a:p>
        </p:txBody>
      </p:sp>
      <p:sp>
        <p:nvSpPr>
          <p:cNvPr id="6" name="Slide Number Placeholder 8"/>
          <p:cNvSpPr>
            <a:spLocks noGrp="1"/>
          </p:cNvSpPr>
          <p:nvPr>
            <p:ph type="sldNum" sz="quarter" idx="4"/>
          </p:nvPr>
        </p:nvSpPr>
        <p:spPr>
          <a:xfrm>
            <a:off x="6705600" y="6324600"/>
            <a:ext cx="2133600" cy="365125"/>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pPr>
              <a:defRPr/>
            </a:pPr>
            <a:fld id="{409E7168-52E1-4BF7-944B-FF7690D85CFF}" type="slidenum">
              <a:rPr lang="en-US" smtClean="0">
                <a:solidFill>
                  <a:srgbClr val="7F6737">
                    <a:tint val="75000"/>
                  </a:srgbClr>
                </a:solidFill>
              </a:rPr>
              <a:pPr>
                <a:defRPr/>
              </a:pPr>
              <a:t>‹#›</a:t>
            </a:fld>
            <a:endParaRPr lang="en-US" dirty="0">
              <a:solidFill>
                <a:srgbClr val="7F6737">
                  <a:tint val="75000"/>
                </a:srgbClr>
              </a:solidFill>
            </a:endParaRPr>
          </a:p>
        </p:txBody>
      </p:sp>
    </p:spTree>
    <p:extLst>
      <p:ext uri="{BB962C8B-B14F-4D97-AF65-F5344CB8AC3E}">
        <p14:creationId xmlns:p14="http://schemas.microsoft.com/office/powerpoint/2010/main" val="3282177366"/>
      </p:ext>
    </p:extLst>
  </p:cSld>
  <p:clrMapOvr>
    <a:masterClrMapping/>
  </p:clrMapOvr>
  <p:transition spd="med">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96050" y="609600"/>
            <a:ext cx="1962150" cy="556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609600"/>
            <a:ext cx="5734050"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a:defRPr/>
            </a:lvl1pPr>
          </a:lstStyle>
          <a:p>
            <a:pPr>
              <a:defRPr/>
            </a:pPr>
            <a:r>
              <a:rPr lang="en-US" dirty="0" smtClean="0">
                <a:solidFill>
                  <a:srgbClr val="7F6737"/>
                </a:solidFill>
              </a:rPr>
              <a:t>2/2/2012</a:t>
            </a:r>
            <a:endParaRPr lang="en-US" dirty="0">
              <a:solidFill>
                <a:srgbClr val="7F6737"/>
              </a:solidFill>
            </a:endParaRPr>
          </a:p>
        </p:txBody>
      </p:sp>
      <p:sp>
        <p:nvSpPr>
          <p:cNvPr id="5" name="Rectangle 14"/>
          <p:cNvSpPr>
            <a:spLocks noGrp="1" noChangeArrowheads="1"/>
          </p:cNvSpPr>
          <p:nvPr>
            <p:ph type="ftr" sz="quarter" idx="11"/>
          </p:nvPr>
        </p:nvSpPr>
        <p:spPr/>
        <p:txBody>
          <a:bodyPr/>
          <a:lstStyle>
            <a:lvl1pPr>
              <a:defRPr/>
            </a:lvl1pPr>
          </a:lstStyle>
          <a:p>
            <a:pPr>
              <a:defRPr/>
            </a:pPr>
            <a:r>
              <a:rPr lang="en-US" dirty="0">
                <a:solidFill>
                  <a:srgbClr val="7F6737"/>
                </a:solidFill>
              </a:rPr>
              <a:t>E X P E R I E N C E    Y O U R    A M E R I C A</a:t>
            </a:r>
          </a:p>
        </p:txBody>
      </p:sp>
      <p:sp>
        <p:nvSpPr>
          <p:cNvPr id="6" name="Slide Number Placeholder 8"/>
          <p:cNvSpPr>
            <a:spLocks noGrp="1"/>
          </p:cNvSpPr>
          <p:nvPr>
            <p:ph type="sldNum" sz="quarter" idx="4"/>
          </p:nvPr>
        </p:nvSpPr>
        <p:spPr>
          <a:xfrm>
            <a:off x="6705600" y="6324600"/>
            <a:ext cx="2133600" cy="365125"/>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pPr>
              <a:defRPr/>
            </a:pPr>
            <a:fld id="{409E7168-52E1-4BF7-944B-FF7690D85CFF}" type="slidenum">
              <a:rPr lang="en-US" smtClean="0">
                <a:solidFill>
                  <a:srgbClr val="7F6737">
                    <a:tint val="75000"/>
                  </a:srgbClr>
                </a:solidFill>
              </a:rPr>
              <a:pPr>
                <a:defRPr/>
              </a:pPr>
              <a:t>‹#›</a:t>
            </a:fld>
            <a:endParaRPr lang="en-US" dirty="0">
              <a:solidFill>
                <a:srgbClr val="7F6737">
                  <a:tint val="75000"/>
                </a:srgbClr>
              </a:solidFill>
            </a:endParaRPr>
          </a:p>
        </p:txBody>
      </p:sp>
    </p:spTree>
    <p:extLst>
      <p:ext uri="{BB962C8B-B14F-4D97-AF65-F5344CB8AC3E}">
        <p14:creationId xmlns:p14="http://schemas.microsoft.com/office/powerpoint/2010/main" val="3051458539"/>
      </p:ext>
    </p:extLst>
  </p:cSld>
  <p:clrMapOvr>
    <a:masterClrMapping/>
  </p:clrMapOvr>
  <p:transition spd="med">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7848600" cy="685800"/>
          </a:xfrm>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pPr fontAlgn="base">
              <a:spcBef>
                <a:spcPct val="0"/>
              </a:spcBef>
              <a:spcAft>
                <a:spcPct val="0"/>
              </a:spcAft>
              <a:defRPr/>
            </a:pPr>
            <a:r>
              <a:rPr lang="en-US" dirty="0" smtClean="0">
                <a:solidFill>
                  <a:srgbClr val="7F6737"/>
                </a:solidFill>
              </a:rPr>
              <a:t>2/2/2012</a:t>
            </a:r>
            <a:endParaRPr lang="en-US" dirty="0">
              <a:solidFill>
                <a:srgbClr val="7F6737"/>
              </a:solidFill>
            </a:endParaRP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US" dirty="0" smtClean="0">
                <a:solidFill>
                  <a:srgbClr val="7F6737"/>
                </a:solidFill>
              </a:rPr>
              <a:t>E X P E R I E N C E    Y O U R    A M E R I C A</a:t>
            </a:r>
            <a:endParaRPr lang="en-US" dirty="0">
              <a:solidFill>
                <a:srgbClr val="7F6737"/>
              </a:solidFill>
            </a:endParaRPr>
          </a:p>
        </p:txBody>
      </p:sp>
      <p:sp>
        <p:nvSpPr>
          <p:cNvPr id="5" name="Slide Number Placeholder 4"/>
          <p:cNvSpPr>
            <a:spLocks noGrp="1"/>
          </p:cNvSpPr>
          <p:nvPr>
            <p:ph type="sldNum" sz="quarter" idx="12"/>
          </p:nvPr>
        </p:nvSpPr>
        <p:spPr/>
        <p:txBody>
          <a:bodyPr/>
          <a:lstStyle/>
          <a:p>
            <a:pPr eaLnBrk="0" fontAlgn="base" hangingPunct="0">
              <a:spcBef>
                <a:spcPct val="0"/>
              </a:spcBef>
              <a:spcAft>
                <a:spcPct val="0"/>
              </a:spcAft>
              <a:defRPr/>
            </a:pPr>
            <a:fld id="{409E7168-52E1-4BF7-944B-FF7690D85CFF}" type="slidenum">
              <a:rPr lang="en-US" smtClean="0">
                <a:solidFill>
                  <a:srgbClr val="7F6737">
                    <a:tint val="75000"/>
                  </a:srgbClr>
                </a:solidFill>
              </a:rPr>
              <a:pPr eaLnBrk="0" fontAlgn="base" hangingPunct="0">
                <a:spcBef>
                  <a:spcPct val="0"/>
                </a:spcBef>
                <a:spcAft>
                  <a:spcPct val="0"/>
                </a:spcAft>
                <a:defRPr/>
              </a:pPr>
              <a:t>‹#›</a:t>
            </a:fld>
            <a:endParaRPr lang="en-US" dirty="0">
              <a:solidFill>
                <a:srgbClr val="7F6737">
                  <a:tint val="75000"/>
                </a:srgbClr>
              </a:solidFill>
            </a:endParaRPr>
          </a:p>
        </p:txBody>
      </p:sp>
      <p:sp>
        <p:nvSpPr>
          <p:cNvPr id="11" name="Content Placeholder 10"/>
          <p:cNvSpPr>
            <a:spLocks noGrp="1"/>
          </p:cNvSpPr>
          <p:nvPr>
            <p:ph sz="quarter" idx="15"/>
          </p:nvPr>
        </p:nvSpPr>
        <p:spPr>
          <a:xfrm>
            <a:off x="3505200" y="2057400"/>
            <a:ext cx="55626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16"/>
          </p:nvPr>
        </p:nvSpPr>
        <p:spPr>
          <a:xfrm>
            <a:off x="76200" y="3733800"/>
            <a:ext cx="3048000" cy="24384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14"/>
          <p:cNvSpPr>
            <a:spLocks noGrp="1"/>
          </p:cNvSpPr>
          <p:nvPr>
            <p:ph sz="quarter" idx="17"/>
          </p:nvPr>
        </p:nvSpPr>
        <p:spPr>
          <a:xfrm>
            <a:off x="76200" y="1524000"/>
            <a:ext cx="3048000" cy="2133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05331182"/>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Information">
    <p:spTree>
      <p:nvGrpSpPr>
        <p:cNvPr id="1" name=""/>
        <p:cNvGrpSpPr/>
        <p:nvPr/>
      </p:nvGrpSpPr>
      <p:grpSpPr>
        <a:xfrm>
          <a:off x="0" y="0"/>
          <a:ext cx="0" cy="0"/>
          <a:chOff x="0" y="0"/>
          <a:chExt cx="0" cy="0"/>
        </a:xfrm>
      </p:grpSpPr>
      <p:sp>
        <p:nvSpPr>
          <p:cNvPr id="7" name="Rectangle 6" descr="&quot;&quot;"/>
          <p:cNvSpPr/>
          <p:nvPr userDrawn="1"/>
        </p:nvSpPr>
        <p:spPr>
          <a:xfrm>
            <a:off x="0" y="990600"/>
            <a:ext cx="9144000" cy="5333999"/>
          </a:xfrm>
          <a:prstGeom prst="rect">
            <a:avLst/>
          </a:prstGeom>
          <a:solidFill>
            <a:schemeClr val="bg1"/>
          </a:solidFill>
          <a:ln>
            <a:noFill/>
          </a:ln>
          <a:effectLst>
            <a:innerShdw blurRad="139700" dist="76200" dir="16200000">
              <a:schemeClr val="tx1">
                <a:lumMod val="50000"/>
                <a:lumOff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cxnSp>
        <p:nvCxnSpPr>
          <p:cNvPr id="8" name="Straight Connector 7" descr="&quot;&quot;"/>
          <p:cNvCxnSpPr/>
          <p:nvPr userDrawn="1"/>
        </p:nvCxnSpPr>
        <p:spPr>
          <a:xfrm>
            <a:off x="0" y="6705600"/>
            <a:ext cx="9144000" cy="0"/>
          </a:xfrm>
          <a:prstGeom prst="line">
            <a:avLst/>
          </a:prstGeom>
          <a:ln w="38100">
            <a:solidFill>
              <a:schemeClr val="bg1"/>
            </a:solidFill>
          </a:ln>
          <a:effectLst>
            <a:innerShdw blurRad="63500" dist="50800" dir="162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Oval 8" descr="&quot;&quot;"/>
          <p:cNvSpPr/>
          <p:nvPr userDrawn="1"/>
        </p:nvSpPr>
        <p:spPr>
          <a:xfrm>
            <a:off x="8144448" y="6183897"/>
            <a:ext cx="607438" cy="597903"/>
          </a:xfrm>
          <a:prstGeom prst="ellipse">
            <a:avLst/>
          </a:prstGeom>
          <a:solidFill>
            <a:schemeClr val="bg1"/>
          </a:solidFill>
          <a:ln w="12700">
            <a:solidFill>
              <a:schemeClr val="bg2">
                <a:lumMod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cxnSp>
        <p:nvCxnSpPr>
          <p:cNvPr id="10" name="Straight Connector 9" descr="&quot;&quot;"/>
          <p:cNvCxnSpPr/>
          <p:nvPr userDrawn="1"/>
        </p:nvCxnSpPr>
        <p:spPr>
          <a:xfrm>
            <a:off x="0" y="152400"/>
            <a:ext cx="9144000" cy="0"/>
          </a:xfrm>
          <a:prstGeom prst="line">
            <a:avLst/>
          </a:prstGeom>
          <a:ln w="38100">
            <a:solidFill>
              <a:schemeClr val="bg1"/>
            </a:solidFill>
          </a:ln>
          <a:effectLst>
            <a:innerShdw blurRad="63500" dist="50800" dir="162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12" name="Text Placeholder 14"/>
          <p:cNvSpPr>
            <a:spLocks noGrp="1"/>
          </p:cNvSpPr>
          <p:nvPr>
            <p:ph type="body" sz="quarter" idx="10" hasCustomPrompt="1"/>
          </p:nvPr>
        </p:nvSpPr>
        <p:spPr>
          <a:xfrm>
            <a:off x="152400" y="228600"/>
            <a:ext cx="8839200" cy="304800"/>
          </a:xfrm>
        </p:spPr>
        <p:txBody>
          <a:bodyPr>
            <a:normAutofit/>
          </a:bodyPr>
          <a:lstStyle>
            <a:lvl1pPr marL="0" indent="0">
              <a:buNone/>
              <a:defRPr sz="1200">
                <a:solidFill>
                  <a:schemeClr val="bg1"/>
                </a:solidFill>
                <a:latin typeface="Century Gothic" panose="020B0502020202020204" pitchFamily="34" charset="0"/>
              </a:defRPr>
            </a:lvl1pPr>
          </a:lstStyle>
          <a:p>
            <a:pPr lvl="0"/>
            <a:r>
              <a:rPr lang="en-US" dirty="0" smtClean="0"/>
              <a:t>Presentation Title</a:t>
            </a:r>
            <a:endParaRPr lang="en-US" dirty="0"/>
          </a:p>
        </p:txBody>
      </p:sp>
      <p:sp>
        <p:nvSpPr>
          <p:cNvPr id="14" name="Text Placeholder 16"/>
          <p:cNvSpPr>
            <a:spLocks noGrp="1"/>
          </p:cNvSpPr>
          <p:nvPr>
            <p:ph type="body" sz="quarter" idx="11" hasCustomPrompt="1"/>
          </p:nvPr>
        </p:nvSpPr>
        <p:spPr>
          <a:xfrm>
            <a:off x="2362200" y="6357069"/>
            <a:ext cx="5715000" cy="304800"/>
          </a:xfrm>
        </p:spPr>
        <p:txBody>
          <a:bodyPr>
            <a:normAutofit/>
          </a:bodyPr>
          <a:lstStyle>
            <a:lvl1pPr marL="0" indent="0" algn="r">
              <a:buNone/>
              <a:defRPr sz="1200" baseline="0">
                <a:solidFill>
                  <a:schemeClr val="bg1"/>
                </a:solidFill>
                <a:latin typeface="Century Gothic" panose="020B0502020202020204" pitchFamily="34" charset="0"/>
              </a:defRPr>
            </a:lvl1pPr>
          </a:lstStyle>
          <a:p>
            <a:pPr lvl="0"/>
            <a:r>
              <a:rPr lang="en-US" dirty="0" smtClean="0"/>
              <a:t>Business Area/Division/Branch as desired</a:t>
            </a:r>
            <a:endParaRPr lang="en-US" dirty="0"/>
          </a:p>
        </p:txBody>
      </p:sp>
      <p:sp>
        <p:nvSpPr>
          <p:cNvPr id="5" name="Text Placeholder 4"/>
          <p:cNvSpPr>
            <a:spLocks noGrp="1"/>
          </p:cNvSpPr>
          <p:nvPr>
            <p:ph type="body" sz="quarter" idx="12" hasCustomPrompt="1"/>
          </p:nvPr>
        </p:nvSpPr>
        <p:spPr>
          <a:xfrm>
            <a:off x="145869" y="381000"/>
            <a:ext cx="8845731" cy="609600"/>
          </a:xfrm>
        </p:spPr>
        <p:txBody>
          <a:bodyPr>
            <a:normAutofit/>
          </a:bodyPr>
          <a:lstStyle>
            <a:lvl1pPr marL="0" indent="0">
              <a:buNone/>
              <a:defRPr sz="2800" baseline="0">
                <a:solidFill>
                  <a:schemeClr val="bg1"/>
                </a:solidFill>
                <a:effectLst>
                  <a:outerShdw blurRad="38100" dist="38100" dir="2700000" algn="tl">
                    <a:srgbClr val="000000">
                      <a:alpha val="43137"/>
                    </a:srgbClr>
                  </a:outerShdw>
                </a:effectLst>
                <a:latin typeface="Century Gothic" panose="020B0502020202020204" pitchFamily="34" charset="0"/>
              </a:defRPr>
            </a:lvl1pPr>
          </a:lstStyle>
          <a:p>
            <a:pPr lvl="0"/>
            <a:r>
              <a:rPr lang="en-US" dirty="0" smtClean="0">
                <a:latin typeface="Century Gothic" panose="020B0502020202020204" pitchFamily="34" charset="0"/>
              </a:rPr>
              <a:t>Subject Title</a:t>
            </a:r>
            <a:endParaRPr lang="en-US" dirty="0" smtClean="0"/>
          </a:p>
        </p:txBody>
      </p:sp>
      <p:sp>
        <p:nvSpPr>
          <p:cNvPr id="3" name="Text Placeholder 2"/>
          <p:cNvSpPr>
            <a:spLocks noGrp="1"/>
          </p:cNvSpPr>
          <p:nvPr>
            <p:ph type="body" sz="quarter" idx="13"/>
          </p:nvPr>
        </p:nvSpPr>
        <p:spPr>
          <a:xfrm>
            <a:off x="304800" y="1219200"/>
            <a:ext cx="8534400" cy="4876800"/>
          </a:xfrm>
        </p:spPr>
        <p:txBody>
          <a:bodyPr/>
          <a:lstStyle>
            <a:lvl1pPr>
              <a:buClr>
                <a:srgbClr val="086BFC"/>
              </a:buClr>
              <a:defRPr sz="2400"/>
            </a:lvl1pPr>
            <a:lvl2pPr>
              <a:buClr>
                <a:srgbClr val="041754"/>
              </a:buClr>
              <a:defRPr sz="2000"/>
            </a:lvl2pPr>
            <a:lvl3pPr>
              <a:buClr>
                <a:schemeClr val="bg1">
                  <a:lumMod val="50000"/>
                </a:schemeClr>
              </a:buClr>
              <a:defRPr sz="1800"/>
            </a:lvl3pPr>
            <a:lvl4pPr>
              <a:buClr>
                <a:srgbClr val="023F98"/>
              </a:buClr>
              <a:defRPr sz="1600"/>
            </a:lvl4pPr>
            <a:lvl5pPr>
              <a:buClr>
                <a:srgbClr val="0C8DF8"/>
              </a:buCl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Slide Number Placeholder 5"/>
          <p:cNvSpPr>
            <a:spLocks noGrp="1"/>
          </p:cNvSpPr>
          <p:nvPr>
            <p:ph type="sldNum" sz="quarter" idx="16"/>
          </p:nvPr>
        </p:nvSpPr>
        <p:spPr>
          <a:xfrm>
            <a:off x="7010400" y="6340475"/>
            <a:ext cx="2133600" cy="365125"/>
          </a:xfrm>
        </p:spPr>
        <p:txBody>
          <a:bodyPr/>
          <a:lstStyle>
            <a:lvl1pPr>
              <a:defRPr>
                <a:solidFill>
                  <a:schemeClr val="bg1"/>
                </a:solidFill>
              </a:defRPr>
            </a:lvl1pPr>
          </a:lstStyle>
          <a:p>
            <a:fld id="{1F324896-C0CE-4DFD-8BDA-EE98780FA8A1}" type="slidenum">
              <a:rPr lang="en-US" smtClean="0">
                <a:solidFill>
                  <a:prstClr val="white"/>
                </a:solidFill>
              </a:rPr>
              <a:pPr/>
              <a:t>‹#›</a:t>
            </a:fld>
            <a:endParaRPr lang="en-US" dirty="0">
              <a:solidFill>
                <a:prstClr val="white"/>
              </a:solidFill>
            </a:endParaRPr>
          </a:p>
        </p:txBody>
      </p:sp>
      <p:pic>
        <p:nvPicPr>
          <p:cNvPr id="16" name="Picture 15" descr="DPWES logo"/>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163211" y="6221996"/>
            <a:ext cx="569911" cy="521703"/>
          </a:xfrm>
          <a:prstGeom prst="rect">
            <a:avLst/>
          </a:prstGeom>
        </p:spPr>
      </p:pic>
    </p:spTree>
    <p:extLst>
      <p:ext uri="{BB962C8B-B14F-4D97-AF65-F5344CB8AC3E}">
        <p14:creationId xmlns:p14="http://schemas.microsoft.com/office/powerpoint/2010/main" val="290248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Photo Slide">
    <p:spTree>
      <p:nvGrpSpPr>
        <p:cNvPr id="1" name=""/>
        <p:cNvGrpSpPr/>
        <p:nvPr/>
      </p:nvGrpSpPr>
      <p:grpSpPr>
        <a:xfrm>
          <a:off x="0" y="0"/>
          <a:ext cx="0" cy="0"/>
          <a:chOff x="0" y="0"/>
          <a:chExt cx="0" cy="0"/>
        </a:xfrm>
      </p:grpSpPr>
      <p:sp>
        <p:nvSpPr>
          <p:cNvPr id="8" name="Rectangle 7" descr="&quot;&quot;"/>
          <p:cNvSpPr/>
          <p:nvPr userDrawn="1"/>
        </p:nvSpPr>
        <p:spPr>
          <a:xfrm>
            <a:off x="0" y="990600"/>
            <a:ext cx="9144000" cy="5333999"/>
          </a:xfrm>
          <a:prstGeom prst="rect">
            <a:avLst/>
          </a:prstGeom>
          <a:solidFill>
            <a:schemeClr val="bg1"/>
          </a:solidFill>
          <a:ln>
            <a:noFill/>
          </a:ln>
          <a:effectLst>
            <a:innerShdw blurRad="139700" dist="76200" dir="16200000">
              <a:schemeClr val="tx1">
                <a:lumMod val="50000"/>
                <a:lumOff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cxnSp>
        <p:nvCxnSpPr>
          <p:cNvPr id="9" name="Straight Connector 8" descr="&quot;&quot;"/>
          <p:cNvCxnSpPr/>
          <p:nvPr userDrawn="1"/>
        </p:nvCxnSpPr>
        <p:spPr>
          <a:xfrm>
            <a:off x="0" y="6705600"/>
            <a:ext cx="9144000" cy="0"/>
          </a:xfrm>
          <a:prstGeom prst="line">
            <a:avLst/>
          </a:prstGeom>
          <a:ln w="38100">
            <a:solidFill>
              <a:schemeClr val="bg1"/>
            </a:solidFill>
          </a:ln>
          <a:effectLst>
            <a:innerShdw blurRad="63500" dist="50800" dir="162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10" name="Oval 9" descr="&quot;&quot;"/>
          <p:cNvSpPr/>
          <p:nvPr userDrawn="1"/>
        </p:nvSpPr>
        <p:spPr>
          <a:xfrm>
            <a:off x="8144448" y="6183897"/>
            <a:ext cx="607438" cy="597903"/>
          </a:xfrm>
          <a:prstGeom prst="ellipse">
            <a:avLst/>
          </a:prstGeom>
          <a:solidFill>
            <a:schemeClr val="bg1"/>
          </a:solidFill>
          <a:ln w="12700">
            <a:solidFill>
              <a:schemeClr val="bg2">
                <a:lumMod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cxnSp>
        <p:nvCxnSpPr>
          <p:cNvPr id="11" name="Straight Connector 10" descr="&quot;&quot;"/>
          <p:cNvCxnSpPr/>
          <p:nvPr userDrawn="1"/>
        </p:nvCxnSpPr>
        <p:spPr>
          <a:xfrm>
            <a:off x="0" y="152400"/>
            <a:ext cx="9144000" cy="0"/>
          </a:xfrm>
          <a:prstGeom prst="line">
            <a:avLst/>
          </a:prstGeom>
          <a:ln w="38100">
            <a:solidFill>
              <a:schemeClr val="bg1"/>
            </a:solidFill>
          </a:ln>
          <a:effectLst>
            <a:innerShdw blurRad="63500" dist="50800" dir="162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14" name="Text Placeholder 16"/>
          <p:cNvSpPr>
            <a:spLocks noGrp="1"/>
          </p:cNvSpPr>
          <p:nvPr>
            <p:ph type="body" sz="quarter" idx="11" hasCustomPrompt="1"/>
          </p:nvPr>
        </p:nvSpPr>
        <p:spPr>
          <a:xfrm>
            <a:off x="2362200" y="6357069"/>
            <a:ext cx="5715000" cy="304800"/>
          </a:xfrm>
        </p:spPr>
        <p:txBody>
          <a:bodyPr>
            <a:normAutofit/>
          </a:bodyPr>
          <a:lstStyle>
            <a:lvl1pPr marL="0" indent="0" algn="r">
              <a:buNone/>
              <a:defRPr sz="1200" baseline="0">
                <a:solidFill>
                  <a:schemeClr val="bg1"/>
                </a:solidFill>
                <a:latin typeface="Century Gothic" panose="020B0502020202020204" pitchFamily="34" charset="0"/>
              </a:defRPr>
            </a:lvl1pPr>
          </a:lstStyle>
          <a:p>
            <a:pPr lvl="0"/>
            <a:r>
              <a:rPr lang="en-US" dirty="0" smtClean="0"/>
              <a:t>Business Area/Division/Branch as desired</a:t>
            </a:r>
            <a:endParaRPr lang="en-US" dirty="0"/>
          </a:p>
        </p:txBody>
      </p:sp>
      <p:sp>
        <p:nvSpPr>
          <p:cNvPr id="15" name="Picture Placeholder 18" descr="&quot;&quot;"/>
          <p:cNvSpPr>
            <a:spLocks noGrp="1"/>
          </p:cNvSpPr>
          <p:nvPr>
            <p:ph type="pic" sz="quarter" idx="12"/>
          </p:nvPr>
        </p:nvSpPr>
        <p:spPr>
          <a:xfrm>
            <a:off x="533400" y="1600200"/>
            <a:ext cx="7915275" cy="4191000"/>
          </a:xfrm>
          <a:effectLst>
            <a:outerShdw blurRad="50800" dist="38100" dir="2700000" algn="tl" rotWithShape="0">
              <a:prstClr val="black">
                <a:alpha val="40000"/>
              </a:prstClr>
            </a:outerShdw>
          </a:effectLst>
        </p:spPr>
        <p:txBody>
          <a:bodyPr/>
          <a:lstStyle/>
          <a:p>
            <a:r>
              <a:rPr lang="en-US" dirty="0" smtClean="0"/>
              <a:t>Click icon to add picture</a:t>
            </a:r>
            <a:endParaRPr lang="en-US" dirty="0"/>
          </a:p>
        </p:txBody>
      </p:sp>
      <p:sp>
        <p:nvSpPr>
          <p:cNvPr id="16" name="Text Placeholder 14"/>
          <p:cNvSpPr>
            <a:spLocks noGrp="1"/>
          </p:cNvSpPr>
          <p:nvPr>
            <p:ph type="body" sz="quarter" idx="10" hasCustomPrompt="1"/>
          </p:nvPr>
        </p:nvSpPr>
        <p:spPr>
          <a:xfrm>
            <a:off x="152400" y="228600"/>
            <a:ext cx="8839200" cy="304800"/>
          </a:xfrm>
        </p:spPr>
        <p:txBody>
          <a:bodyPr>
            <a:normAutofit/>
          </a:bodyPr>
          <a:lstStyle>
            <a:lvl1pPr marL="0" indent="0">
              <a:buNone/>
              <a:defRPr sz="1200">
                <a:solidFill>
                  <a:schemeClr val="bg1"/>
                </a:solidFill>
                <a:latin typeface="Century Gothic" panose="020B0502020202020204" pitchFamily="34" charset="0"/>
              </a:defRPr>
            </a:lvl1pPr>
          </a:lstStyle>
          <a:p>
            <a:pPr lvl="0"/>
            <a:r>
              <a:rPr lang="en-US" dirty="0" smtClean="0"/>
              <a:t>Presentation Title</a:t>
            </a:r>
            <a:endParaRPr lang="en-US" dirty="0"/>
          </a:p>
        </p:txBody>
      </p:sp>
      <p:sp>
        <p:nvSpPr>
          <p:cNvPr id="17" name="Text Placeholder 14"/>
          <p:cNvSpPr>
            <a:spLocks noGrp="1"/>
          </p:cNvSpPr>
          <p:nvPr>
            <p:ph type="body" sz="quarter" idx="13" hasCustomPrompt="1"/>
          </p:nvPr>
        </p:nvSpPr>
        <p:spPr>
          <a:xfrm>
            <a:off x="152400" y="381000"/>
            <a:ext cx="8839200" cy="609600"/>
          </a:xfrm>
        </p:spPr>
        <p:txBody>
          <a:bodyPr>
            <a:normAutofit/>
          </a:bodyPr>
          <a:lstStyle>
            <a:lvl1pPr marL="0" indent="0">
              <a:buNone/>
              <a:defRPr sz="2800">
                <a:solidFill>
                  <a:schemeClr val="bg1"/>
                </a:solidFill>
                <a:effectLst>
                  <a:outerShdw blurRad="38100" dist="38100" dir="2700000" algn="tl">
                    <a:srgbClr val="000000">
                      <a:alpha val="43137"/>
                    </a:srgbClr>
                  </a:outerShdw>
                </a:effectLst>
                <a:latin typeface="Century Gothic" panose="020B0502020202020204" pitchFamily="34" charset="0"/>
              </a:defRPr>
            </a:lvl1pPr>
          </a:lstStyle>
          <a:p>
            <a:pPr lvl="0"/>
            <a:r>
              <a:rPr lang="en-US" dirty="0" smtClean="0"/>
              <a:t>Photo Caption</a:t>
            </a:r>
            <a:endParaRPr lang="en-US" dirty="0"/>
          </a:p>
        </p:txBody>
      </p:sp>
      <p:sp>
        <p:nvSpPr>
          <p:cNvPr id="13" name="Slide Number Placeholder 5"/>
          <p:cNvSpPr>
            <a:spLocks noGrp="1"/>
          </p:cNvSpPr>
          <p:nvPr>
            <p:ph type="sldNum" sz="quarter" idx="16"/>
          </p:nvPr>
        </p:nvSpPr>
        <p:spPr>
          <a:xfrm>
            <a:off x="7010400" y="6340475"/>
            <a:ext cx="2133600" cy="365125"/>
          </a:xfrm>
        </p:spPr>
        <p:txBody>
          <a:bodyPr/>
          <a:lstStyle>
            <a:lvl1pPr>
              <a:defRPr>
                <a:solidFill>
                  <a:schemeClr val="bg1"/>
                </a:solidFill>
              </a:defRPr>
            </a:lvl1pPr>
          </a:lstStyle>
          <a:p>
            <a:fld id="{1F324896-C0CE-4DFD-8BDA-EE98780FA8A1}" type="slidenum">
              <a:rPr lang="en-US" smtClean="0">
                <a:solidFill>
                  <a:prstClr val="white"/>
                </a:solidFill>
              </a:rPr>
              <a:pPr/>
              <a:t>‹#›</a:t>
            </a:fld>
            <a:endParaRPr lang="en-US" dirty="0">
              <a:solidFill>
                <a:prstClr val="white"/>
              </a:solidFill>
            </a:endParaRPr>
          </a:p>
        </p:txBody>
      </p:sp>
      <p:pic>
        <p:nvPicPr>
          <p:cNvPr id="18" name="Picture 17" descr="DPWES logo"/>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163211" y="6221996"/>
            <a:ext cx="569911" cy="521703"/>
          </a:xfrm>
          <a:prstGeom prst="rect">
            <a:avLst/>
          </a:prstGeom>
        </p:spPr>
      </p:pic>
    </p:spTree>
    <p:extLst>
      <p:ext uri="{BB962C8B-B14F-4D97-AF65-F5344CB8AC3E}">
        <p14:creationId xmlns:p14="http://schemas.microsoft.com/office/powerpoint/2010/main" val="19234471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 Blank 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6374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tandard layout">
    <p:spTree>
      <p:nvGrpSpPr>
        <p:cNvPr id="1" name=""/>
        <p:cNvGrpSpPr/>
        <p:nvPr/>
      </p:nvGrpSpPr>
      <p:grpSpPr>
        <a:xfrm>
          <a:off x="0" y="0"/>
          <a:ext cx="0" cy="0"/>
          <a:chOff x="0" y="0"/>
          <a:chExt cx="0" cy="0"/>
        </a:xfrm>
      </p:grpSpPr>
      <p:sp>
        <p:nvSpPr>
          <p:cNvPr id="5" name="Content Placeholder 2"/>
          <p:cNvSpPr>
            <a:spLocks noGrp="1"/>
          </p:cNvSpPr>
          <p:nvPr>
            <p:ph idx="1" hasCustomPrompt="1"/>
          </p:nvPr>
        </p:nvSpPr>
        <p:spPr>
          <a:xfrm>
            <a:off x="457200" y="1306286"/>
            <a:ext cx="8229600" cy="4755247"/>
          </a:xfrm>
        </p:spPr>
        <p:txBody>
          <a:bodyPr lIns="0" rIns="0"/>
          <a:lstStyle>
            <a:lvl1pPr>
              <a:defRPr sz="2400" spc="0" baseline="0">
                <a:solidFill>
                  <a:srgbClr val="1A3441"/>
                </a:solidFill>
                <a:latin typeface="Segoe UI" panose="020B0502040204020203" pitchFamily="34" charset="0"/>
                <a:ea typeface="Segoe UI" panose="020B0502040204020203" pitchFamily="34" charset="0"/>
                <a:cs typeface="Segoe UI" panose="020B0502040204020203" pitchFamily="34" charset="0"/>
              </a:defRPr>
            </a:lvl1pPr>
            <a:lvl2pPr marL="722295" indent="-366704">
              <a:defRPr sz="2400" spc="0" baseline="0">
                <a:solidFill>
                  <a:srgbClr val="1A3441"/>
                </a:solidFill>
                <a:latin typeface="Segoe UI" panose="020B0502040204020203" pitchFamily="34" charset="0"/>
                <a:ea typeface="Segoe UI" panose="020B0502040204020203" pitchFamily="34" charset="0"/>
                <a:cs typeface="Segoe UI" panose="020B0502040204020203" pitchFamily="34" charset="0"/>
              </a:defRPr>
            </a:lvl2pPr>
            <a:lvl3pPr marL="1077886" indent="-355591">
              <a:defRPr sz="2200" spc="0" baseline="0">
                <a:solidFill>
                  <a:srgbClr val="1A3441"/>
                </a:solidFill>
                <a:latin typeface="Segoe UI" panose="020B0502040204020203" pitchFamily="34" charset="0"/>
                <a:ea typeface="Segoe UI" panose="020B0502040204020203" pitchFamily="34" charset="0"/>
                <a:cs typeface="Segoe UI" panose="020B0502040204020203" pitchFamily="34" charset="0"/>
              </a:defRPr>
            </a:lvl3pPr>
            <a:lvl4pPr marL="1433477" indent="-355591">
              <a:defRPr spc="0" baseline="0">
                <a:solidFill>
                  <a:srgbClr val="1A3441"/>
                </a:solidFill>
                <a:latin typeface="Segoe UI" panose="020B0502040204020203" pitchFamily="34" charset="0"/>
                <a:ea typeface="Segoe UI" panose="020B0502040204020203" pitchFamily="34" charset="0"/>
                <a:cs typeface="Segoe UI" panose="020B0502040204020203" pitchFamily="34" charset="0"/>
              </a:defRPr>
            </a:lvl4pPr>
            <a:lvl5pPr marL="1790655" indent="-357179">
              <a:defRPr spc="0" baseline="0">
                <a:solidFill>
                  <a:srgbClr val="1A3441"/>
                </a:solidFill>
                <a:latin typeface="Segoe UI" panose="020B0502040204020203" pitchFamily="34" charset="0"/>
                <a:ea typeface="Segoe UI" panose="020B0502040204020203" pitchFamily="34" charset="0"/>
                <a:cs typeface="Segoe UI" panose="020B0502040204020203" pitchFamily="34" charset="0"/>
              </a:defRPr>
            </a:lvl5pPr>
          </a:lstStyle>
          <a:p>
            <a:pPr lvl="0"/>
            <a:r>
              <a:rPr lang="en-US" dirty="0"/>
              <a:t>Click to edit Master text styles (Segoe UI 24pt)</a:t>
            </a:r>
          </a:p>
          <a:p>
            <a:pPr lvl="1"/>
            <a:r>
              <a:rPr lang="en-US" dirty="0"/>
              <a:t>Second level (Segoe UI 24pt)</a:t>
            </a:r>
          </a:p>
          <a:p>
            <a:pPr lvl="2"/>
            <a:r>
              <a:rPr lang="en-US" dirty="0"/>
              <a:t>Third level (Segoe UI 22pt)</a:t>
            </a:r>
          </a:p>
          <a:p>
            <a:pPr lvl="3"/>
            <a:r>
              <a:rPr lang="en-US" dirty="0"/>
              <a:t>Fourth level (Segoe UI 20pt)</a:t>
            </a:r>
          </a:p>
          <a:p>
            <a:pPr lvl="4"/>
            <a:r>
              <a:rPr lang="en-US" dirty="0"/>
              <a:t>Fifth level (Segoe UI 20pt)</a:t>
            </a:r>
            <a:endParaRPr lang="en-GB" dirty="0"/>
          </a:p>
        </p:txBody>
      </p:sp>
      <p:sp>
        <p:nvSpPr>
          <p:cNvPr id="6" name="Text Placeholder 11"/>
          <p:cNvSpPr>
            <a:spLocks noGrp="1"/>
          </p:cNvSpPr>
          <p:nvPr>
            <p:ph type="body" sz="quarter" idx="13" hasCustomPrompt="1"/>
          </p:nvPr>
        </p:nvSpPr>
        <p:spPr>
          <a:xfrm>
            <a:off x="467545" y="295937"/>
            <a:ext cx="8208912" cy="610255"/>
          </a:xfrm>
          <a:prstGeom prst="rect">
            <a:avLst/>
          </a:prstGeom>
        </p:spPr>
        <p:txBody>
          <a:bodyPr lIns="0" tIns="0" rIns="0" bIns="0" anchor="b">
            <a:noAutofit/>
          </a:bodyPr>
          <a:lstStyle>
            <a:lvl1pPr marL="0" indent="0">
              <a:buNone/>
              <a:defRPr sz="3200" b="1" spc="0" baseline="0">
                <a:solidFill>
                  <a:srgbClr val="1A3441"/>
                </a:solidFill>
                <a:latin typeface="+mj-lt"/>
                <a:ea typeface="Segoe UI" panose="020B0502040204020203" pitchFamily="34" charset="0"/>
                <a:cs typeface="Segoe UI" panose="020B0502040204020203" pitchFamily="34" charset="0"/>
              </a:defRPr>
            </a:lvl1pPr>
            <a:lvl2pPr>
              <a:defRPr sz="3600" spc="40" baseline="0">
                <a:solidFill>
                  <a:srgbClr val="384D9B"/>
                </a:solidFill>
                <a:latin typeface="Arial" panose="020B0604020202020204" pitchFamily="34" charset="0"/>
              </a:defRPr>
            </a:lvl2pPr>
            <a:lvl3pPr>
              <a:defRPr sz="3600" spc="40" baseline="0">
                <a:solidFill>
                  <a:srgbClr val="384D9B"/>
                </a:solidFill>
                <a:latin typeface="Arial" panose="020B0604020202020204" pitchFamily="34" charset="0"/>
              </a:defRPr>
            </a:lvl3pPr>
            <a:lvl4pPr>
              <a:defRPr sz="3600" spc="40" baseline="0">
                <a:solidFill>
                  <a:srgbClr val="384D9B"/>
                </a:solidFill>
                <a:latin typeface="Arial" panose="020B0604020202020204" pitchFamily="34" charset="0"/>
              </a:defRPr>
            </a:lvl4pPr>
            <a:lvl5pPr>
              <a:defRPr sz="3600" spc="40" baseline="0">
                <a:solidFill>
                  <a:srgbClr val="384D9B"/>
                </a:solidFill>
                <a:latin typeface="Arial" panose="020B0604020202020204" pitchFamily="34" charset="0"/>
              </a:defRPr>
            </a:lvl5pPr>
          </a:lstStyle>
          <a:p>
            <a:pPr lvl="0"/>
            <a:r>
              <a:rPr lang="en-GB" dirty="0"/>
              <a:t>Slide title (Segoe UI 28pt)</a:t>
            </a:r>
          </a:p>
        </p:txBody>
      </p:sp>
      <p:cxnSp>
        <p:nvCxnSpPr>
          <p:cNvPr id="9" name="Straight Connector 8"/>
          <p:cNvCxnSpPr/>
          <p:nvPr userDrawn="1"/>
        </p:nvCxnSpPr>
        <p:spPr>
          <a:xfrm>
            <a:off x="447676" y="1004457"/>
            <a:ext cx="8254365" cy="0"/>
          </a:xfrm>
          <a:prstGeom prst="line">
            <a:avLst/>
          </a:prstGeom>
          <a:ln w="6350">
            <a:solidFill>
              <a:srgbClr val="233845"/>
            </a:solidFill>
          </a:ln>
        </p:spPr>
        <p:style>
          <a:lnRef idx="1">
            <a:schemeClr val="accent1"/>
          </a:lnRef>
          <a:fillRef idx="0">
            <a:schemeClr val="accent1"/>
          </a:fillRef>
          <a:effectRef idx="0">
            <a:schemeClr val="accent1"/>
          </a:effectRef>
          <a:fontRef idx="minor">
            <a:schemeClr val="tx1"/>
          </a:fontRef>
        </p:style>
      </p:cxnSp>
      <p:sp>
        <p:nvSpPr>
          <p:cNvPr id="12" name="Slide Number Placeholder 4"/>
          <p:cNvSpPr>
            <a:spLocks noGrp="1"/>
          </p:cNvSpPr>
          <p:nvPr>
            <p:ph type="sldNum" sz="quarter" idx="4"/>
          </p:nvPr>
        </p:nvSpPr>
        <p:spPr>
          <a:xfrm>
            <a:off x="451550" y="6335889"/>
            <a:ext cx="510477" cy="253999"/>
          </a:xfrm>
          <a:prstGeom prst="rect">
            <a:avLst/>
          </a:prstGeom>
        </p:spPr>
        <p:txBody>
          <a:bodyPr vert="horz" lIns="91440" tIns="45720" rIns="91440" bIns="45720" rtlCol="0" anchor="ctr"/>
          <a:lstStyle>
            <a:lvl1pPr algn="l">
              <a:defRPr sz="800" spc="-100" baseline="0">
                <a:solidFill>
                  <a:schemeClr val="bg1">
                    <a:lumMod val="75000"/>
                  </a:schemeClr>
                </a:solidFill>
                <a:latin typeface="+mj-lt"/>
                <a:cs typeface="Arial" panose="020B0604020202020204" pitchFamily="34" charset="0"/>
              </a:defRPr>
            </a:lvl1pPr>
          </a:lstStyle>
          <a:p>
            <a:fld id="{3B3120AC-0FB0-4B1F-9EA2-DF78B8AED3C7}" type="slidenum">
              <a:rPr lang="en-GB" smtClean="0"/>
              <a:pPr/>
              <a:t>‹#›</a:t>
            </a:fld>
            <a:endParaRPr lang="en-GB" dirty="0"/>
          </a:p>
        </p:txBody>
      </p:sp>
      <p:sp>
        <p:nvSpPr>
          <p:cNvPr id="13" name="Date Placeholder 1"/>
          <p:cNvSpPr>
            <a:spLocks noGrp="1"/>
          </p:cNvSpPr>
          <p:nvPr>
            <p:ph type="dt" sz="half" idx="2"/>
          </p:nvPr>
        </p:nvSpPr>
        <p:spPr>
          <a:xfrm>
            <a:off x="962027" y="6335889"/>
            <a:ext cx="1343024" cy="253999"/>
          </a:xfrm>
          <a:prstGeom prst="rect">
            <a:avLst/>
          </a:prstGeom>
        </p:spPr>
        <p:txBody>
          <a:bodyPr vert="horz" lIns="91440" tIns="45720" rIns="91440" bIns="45720" rtlCol="0" anchor="ctr"/>
          <a:lstStyle>
            <a:lvl1pPr algn="l">
              <a:defRPr sz="800">
                <a:solidFill>
                  <a:schemeClr val="tx1">
                    <a:tint val="75000"/>
                  </a:schemeClr>
                </a:solidFill>
                <a:latin typeface="+mj-lt"/>
              </a:defRPr>
            </a:lvl1pPr>
          </a:lstStyle>
          <a:p>
            <a:r>
              <a:rPr lang="en-US" dirty="0"/>
              <a:t>A presentation by Wood.</a:t>
            </a:r>
            <a:endParaRPr lang="en-GB" dirty="0"/>
          </a:p>
        </p:txBody>
      </p:sp>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019840" y="6399898"/>
            <a:ext cx="670592" cy="133011"/>
          </a:xfrm>
          <a:prstGeom prst="rect">
            <a:avLst/>
          </a:prstGeom>
        </p:spPr>
      </p:pic>
      <p:sp>
        <p:nvSpPr>
          <p:cNvPr id="15" name="Footer Placeholder 3"/>
          <p:cNvSpPr>
            <a:spLocks noGrp="1"/>
          </p:cNvSpPr>
          <p:nvPr>
            <p:ph type="ftr" sz="quarter" idx="3"/>
          </p:nvPr>
        </p:nvSpPr>
        <p:spPr>
          <a:xfrm>
            <a:off x="2305050" y="6335889"/>
            <a:ext cx="5514975" cy="253999"/>
          </a:xfrm>
          <a:prstGeom prst="rect">
            <a:avLst/>
          </a:prstGeom>
        </p:spPr>
        <p:txBody>
          <a:bodyPr vert="horz" lIns="91440" tIns="45720" rIns="91440" bIns="45720" rtlCol="0" anchor="ctr"/>
          <a:lstStyle>
            <a:lvl1pPr algn="l">
              <a:defRPr sz="800" spc="0" baseline="0">
                <a:solidFill>
                  <a:schemeClr val="bg1">
                    <a:lumMod val="75000"/>
                  </a:schemeClr>
                </a:solidFill>
                <a:latin typeface="+mj-lt"/>
                <a:cs typeface="Arial" panose="020B0604020202020204" pitchFamily="34" charset="0"/>
              </a:defRPr>
            </a:lvl1pPr>
          </a:lstStyle>
          <a:p>
            <a:endParaRPr lang="en-GB" dirty="0"/>
          </a:p>
        </p:txBody>
      </p:sp>
    </p:spTree>
    <p:extLst>
      <p:ext uri="{BB962C8B-B14F-4D97-AF65-F5344CB8AC3E}">
        <p14:creationId xmlns:p14="http://schemas.microsoft.com/office/powerpoint/2010/main" val="38515661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Blank">
    <p:spTree>
      <p:nvGrpSpPr>
        <p:cNvPr id="1" name=""/>
        <p:cNvGrpSpPr/>
        <p:nvPr/>
      </p:nvGrpSpPr>
      <p:grpSpPr>
        <a:xfrm>
          <a:off x="0" y="0"/>
          <a:ext cx="0" cy="0"/>
          <a:chOff x="0" y="0"/>
          <a:chExt cx="0" cy="0"/>
        </a:xfrm>
      </p:grpSpPr>
      <p:sp>
        <p:nvSpPr>
          <p:cNvPr id="5" name="Title 4"/>
          <p:cNvSpPr>
            <a:spLocks noGrp="1"/>
          </p:cNvSpPr>
          <p:nvPr>
            <p:ph type="title"/>
          </p:nvPr>
        </p:nvSpPr>
        <p:spPr>
          <a:xfrm>
            <a:off x="457200" y="704850"/>
            <a:ext cx="8229600" cy="1143000"/>
          </a:xfrm>
          <a:prstGeom prst="rect">
            <a:avLst/>
          </a:prstGeom>
        </p:spPr>
        <p:txBody>
          <a:bodyPr/>
          <a:lstStyle/>
          <a:p>
            <a:r>
              <a:rPr lang="en-US" smtClean="0"/>
              <a:t>Click to edit Master title style</a:t>
            </a:r>
            <a:endParaRPr lang="en-US"/>
          </a:p>
        </p:txBody>
      </p:sp>
      <p:sp>
        <p:nvSpPr>
          <p:cNvPr id="3" name="Slide Number Placeholder 3"/>
          <p:cNvSpPr>
            <a:spLocks noGrp="1"/>
          </p:cNvSpPr>
          <p:nvPr>
            <p:ph type="sldNum" sz="quarter" idx="10"/>
          </p:nvPr>
        </p:nvSpPr>
        <p:spPr/>
        <p:txBody>
          <a:bodyPr/>
          <a:lstStyle>
            <a:lvl1pPr>
              <a:defRPr/>
            </a:lvl1pPr>
          </a:lstStyle>
          <a:p>
            <a:pPr>
              <a:defRPr/>
            </a:pPr>
            <a:fld id="{E9C1A002-5738-4A71-97DF-10B9316C6E5F}" type="slidenum">
              <a:rPr lang="en-US" altLang="en-US"/>
              <a:pPr>
                <a:defRPr/>
              </a:pPr>
              <a:t>‹#›</a:t>
            </a:fld>
            <a:endParaRPr lang="en-US" altLang="en-US" dirty="0"/>
          </a:p>
        </p:txBody>
      </p:sp>
    </p:spTree>
    <p:extLst>
      <p:ext uri="{BB962C8B-B14F-4D97-AF65-F5344CB8AC3E}">
        <p14:creationId xmlns:p14="http://schemas.microsoft.com/office/powerpoint/2010/main" val="31995894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082EEFB-4346-4ED6-8745-C6DA35D8EA73}" type="datetimeFigureOut">
              <a:rPr lang="en-US" smtClean="0"/>
              <a:t>6/12/2020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8AC92B-7171-4975-A215-6E29F162C107}" type="slidenum">
              <a:rPr lang="en-US" smtClean="0"/>
              <a:t>‹#›</a:t>
            </a:fld>
            <a:endParaRPr lang="en-US" dirty="0"/>
          </a:p>
        </p:txBody>
      </p:sp>
    </p:spTree>
    <p:extLst>
      <p:ext uri="{BB962C8B-B14F-4D97-AF65-F5344CB8AC3E}">
        <p14:creationId xmlns:p14="http://schemas.microsoft.com/office/powerpoint/2010/main" val="14295104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82EEFB-4346-4ED6-8745-C6DA35D8EA73}" type="datetimeFigureOut">
              <a:rPr lang="en-US" smtClean="0"/>
              <a:t>6/12/2020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8AC92B-7171-4975-A215-6E29F162C107}" type="slidenum">
              <a:rPr lang="en-US" smtClean="0"/>
              <a:t>‹#›</a:t>
            </a:fld>
            <a:endParaRPr lang="en-US" dirty="0"/>
          </a:p>
        </p:txBody>
      </p:sp>
    </p:spTree>
    <p:extLst>
      <p:ext uri="{BB962C8B-B14F-4D97-AF65-F5344CB8AC3E}">
        <p14:creationId xmlns:p14="http://schemas.microsoft.com/office/powerpoint/2010/main" val="1739966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a:defRPr/>
            </a:lvl1pPr>
          </a:lstStyle>
          <a:p>
            <a:pPr>
              <a:defRPr/>
            </a:pPr>
            <a:r>
              <a:rPr lang="en-US" dirty="0" smtClean="0">
                <a:solidFill>
                  <a:srgbClr val="7F6737"/>
                </a:solidFill>
              </a:rPr>
              <a:t>2/2/2012</a:t>
            </a:r>
            <a:endParaRPr lang="en-US" dirty="0">
              <a:solidFill>
                <a:srgbClr val="7F6737"/>
              </a:solidFill>
            </a:endParaRPr>
          </a:p>
        </p:txBody>
      </p:sp>
      <p:sp>
        <p:nvSpPr>
          <p:cNvPr id="5" name="Rectangle 14"/>
          <p:cNvSpPr>
            <a:spLocks noGrp="1" noChangeArrowheads="1"/>
          </p:cNvSpPr>
          <p:nvPr>
            <p:ph type="ftr" sz="quarter" idx="11"/>
          </p:nvPr>
        </p:nvSpPr>
        <p:spPr/>
        <p:txBody>
          <a:bodyPr/>
          <a:lstStyle>
            <a:lvl1pPr>
              <a:defRPr/>
            </a:lvl1pPr>
          </a:lstStyle>
          <a:p>
            <a:pPr>
              <a:defRPr/>
            </a:pPr>
            <a:r>
              <a:rPr lang="en-US" dirty="0">
                <a:solidFill>
                  <a:srgbClr val="7F6737"/>
                </a:solidFill>
              </a:rPr>
              <a:t>E X P E R I E N C E    Y O U R    A M E R I C A</a:t>
            </a:r>
          </a:p>
        </p:txBody>
      </p:sp>
      <p:sp>
        <p:nvSpPr>
          <p:cNvPr id="6" name="Slide Number Placeholder 8"/>
          <p:cNvSpPr>
            <a:spLocks noGrp="1"/>
          </p:cNvSpPr>
          <p:nvPr>
            <p:ph type="sldNum" sz="quarter" idx="4"/>
          </p:nvPr>
        </p:nvSpPr>
        <p:spPr>
          <a:xfrm>
            <a:off x="6705600" y="6324600"/>
            <a:ext cx="2133600" cy="365125"/>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pPr>
              <a:defRPr/>
            </a:pPr>
            <a:fld id="{409E7168-52E1-4BF7-944B-FF7690D85CFF}" type="slidenum">
              <a:rPr lang="en-US" smtClean="0">
                <a:solidFill>
                  <a:srgbClr val="7F6737">
                    <a:tint val="75000"/>
                  </a:srgbClr>
                </a:solidFill>
              </a:rPr>
              <a:pPr>
                <a:defRPr/>
              </a:pPr>
              <a:t>‹#›</a:t>
            </a:fld>
            <a:endParaRPr lang="en-US" dirty="0">
              <a:solidFill>
                <a:srgbClr val="7F6737">
                  <a:tint val="75000"/>
                </a:srgbClr>
              </a:solidFill>
            </a:endParaRPr>
          </a:p>
        </p:txBody>
      </p:sp>
    </p:spTree>
    <p:extLst>
      <p:ext uri="{BB962C8B-B14F-4D97-AF65-F5344CB8AC3E}">
        <p14:creationId xmlns:p14="http://schemas.microsoft.com/office/powerpoint/2010/main" val="4003424265"/>
      </p:ext>
    </p:extLst>
  </p:cSld>
  <p:clrMapOvr>
    <a:masterClrMapping/>
  </p:clrMapOvr>
  <p:transition spd="med">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82EEFB-4346-4ED6-8745-C6DA35D8EA73}" type="datetimeFigureOut">
              <a:rPr lang="en-US" smtClean="0"/>
              <a:t>6/12/2020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8AC92B-7171-4975-A215-6E29F162C107}" type="slidenum">
              <a:rPr lang="en-US" smtClean="0"/>
              <a:t>‹#›</a:t>
            </a:fld>
            <a:endParaRPr lang="en-US" dirty="0"/>
          </a:p>
        </p:txBody>
      </p:sp>
    </p:spTree>
    <p:extLst>
      <p:ext uri="{BB962C8B-B14F-4D97-AF65-F5344CB8AC3E}">
        <p14:creationId xmlns:p14="http://schemas.microsoft.com/office/powerpoint/2010/main" val="37623986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082EEFB-4346-4ED6-8745-C6DA35D8EA73}" type="datetimeFigureOut">
              <a:rPr lang="en-US" smtClean="0"/>
              <a:t>6/12/2020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8AC92B-7171-4975-A215-6E29F162C107}" type="slidenum">
              <a:rPr lang="en-US" smtClean="0"/>
              <a:t>‹#›</a:t>
            </a:fld>
            <a:endParaRPr lang="en-US" dirty="0"/>
          </a:p>
        </p:txBody>
      </p:sp>
    </p:spTree>
    <p:extLst>
      <p:ext uri="{BB962C8B-B14F-4D97-AF65-F5344CB8AC3E}">
        <p14:creationId xmlns:p14="http://schemas.microsoft.com/office/powerpoint/2010/main" val="2102608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082EEFB-4346-4ED6-8745-C6DA35D8EA73}" type="datetimeFigureOut">
              <a:rPr lang="en-US" smtClean="0"/>
              <a:t>6/12/2020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48AC92B-7171-4975-A215-6E29F162C107}" type="slidenum">
              <a:rPr lang="en-US" smtClean="0"/>
              <a:t>‹#›</a:t>
            </a:fld>
            <a:endParaRPr lang="en-US" dirty="0"/>
          </a:p>
        </p:txBody>
      </p:sp>
    </p:spTree>
    <p:extLst>
      <p:ext uri="{BB962C8B-B14F-4D97-AF65-F5344CB8AC3E}">
        <p14:creationId xmlns:p14="http://schemas.microsoft.com/office/powerpoint/2010/main" val="26065645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082EEFB-4346-4ED6-8745-C6DA35D8EA73}" type="datetimeFigureOut">
              <a:rPr lang="en-US" smtClean="0"/>
              <a:t>6/12/2020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48AC92B-7171-4975-A215-6E29F162C107}" type="slidenum">
              <a:rPr lang="en-US" smtClean="0"/>
              <a:t>‹#›</a:t>
            </a:fld>
            <a:endParaRPr lang="en-US" dirty="0"/>
          </a:p>
        </p:txBody>
      </p:sp>
    </p:spTree>
    <p:extLst>
      <p:ext uri="{BB962C8B-B14F-4D97-AF65-F5344CB8AC3E}">
        <p14:creationId xmlns:p14="http://schemas.microsoft.com/office/powerpoint/2010/main" val="24132686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82EEFB-4346-4ED6-8745-C6DA35D8EA73}" type="datetimeFigureOut">
              <a:rPr lang="en-US" smtClean="0"/>
              <a:t>6/12/2020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48AC92B-7171-4975-A215-6E29F162C107}" type="slidenum">
              <a:rPr lang="en-US" smtClean="0"/>
              <a:t>‹#›</a:t>
            </a:fld>
            <a:endParaRPr lang="en-US" dirty="0"/>
          </a:p>
        </p:txBody>
      </p:sp>
    </p:spTree>
    <p:extLst>
      <p:ext uri="{BB962C8B-B14F-4D97-AF65-F5344CB8AC3E}">
        <p14:creationId xmlns:p14="http://schemas.microsoft.com/office/powerpoint/2010/main" val="41866262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82EEFB-4346-4ED6-8745-C6DA35D8EA73}" type="datetimeFigureOut">
              <a:rPr lang="en-US" smtClean="0"/>
              <a:t>6/12/2020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8AC92B-7171-4975-A215-6E29F162C107}" type="slidenum">
              <a:rPr lang="en-US" smtClean="0"/>
              <a:t>‹#›</a:t>
            </a:fld>
            <a:endParaRPr lang="en-US" dirty="0"/>
          </a:p>
        </p:txBody>
      </p:sp>
    </p:spTree>
    <p:extLst>
      <p:ext uri="{BB962C8B-B14F-4D97-AF65-F5344CB8AC3E}">
        <p14:creationId xmlns:p14="http://schemas.microsoft.com/office/powerpoint/2010/main" val="16509832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82EEFB-4346-4ED6-8745-C6DA35D8EA73}" type="datetimeFigureOut">
              <a:rPr lang="en-US" smtClean="0"/>
              <a:t>6/12/2020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8AC92B-7171-4975-A215-6E29F162C107}" type="slidenum">
              <a:rPr lang="en-US" smtClean="0"/>
              <a:t>‹#›</a:t>
            </a:fld>
            <a:endParaRPr lang="en-US" dirty="0"/>
          </a:p>
        </p:txBody>
      </p:sp>
    </p:spTree>
    <p:extLst>
      <p:ext uri="{BB962C8B-B14F-4D97-AF65-F5344CB8AC3E}">
        <p14:creationId xmlns:p14="http://schemas.microsoft.com/office/powerpoint/2010/main" val="33890633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82EEFB-4346-4ED6-8745-C6DA35D8EA73}" type="datetimeFigureOut">
              <a:rPr lang="en-US" smtClean="0"/>
              <a:t>6/12/2020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8AC92B-7171-4975-A215-6E29F162C107}" type="slidenum">
              <a:rPr lang="en-US" smtClean="0"/>
              <a:t>‹#›</a:t>
            </a:fld>
            <a:endParaRPr lang="en-US" dirty="0"/>
          </a:p>
        </p:txBody>
      </p:sp>
    </p:spTree>
    <p:extLst>
      <p:ext uri="{BB962C8B-B14F-4D97-AF65-F5344CB8AC3E}">
        <p14:creationId xmlns:p14="http://schemas.microsoft.com/office/powerpoint/2010/main" val="17041688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82EEFB-4346-4ED6-8745-C6DA35D8EA73}" type="datetimeFigureOut">
              <a:rPr lang="en-US" smtClean="0"/>
              <a:t>6/12/2020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8AC92B-7171-4975-A215-6E29F162C107}" type="slidenum">
              <a:rPr lang="en-US" smtClean="0"/>
              <a:t>‹#›</a:t>
            </a:fld>
            <a:endParaRPr lang="en-US" dirty="0"/>
          </a:p>
        </p:txBody>
      </p:sp>
    </p:spTree>
    <p:extLst>
      <p:ext uri="{BB962C8B-B14F-4D97-AF65-F5344CB8AC3E}">
        <p14:creationId xmlns:p14="http://schemas.microsoft.com/office/powerpoint/2010/main" val="988862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lnSpc>
                <a:spcPts val="4600"/>
              </a:lnSpc>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p:txBody>
          <a:bodyPr/>
          <a:lstStyle>
            <a:lvl1pPr>
              <a:defRPr/>
            </a:lvl1pPr>
          </a:lstStyle>
          <a:p>
            <a:pPr>
              <a:defRPr/>
            </a:pPr>
            <a:r>
              <a:rPr lang="en-US" dirty="0" smtClean="0">
                <a:solidFill>
                  <a:srgbClr val="7F6737"/>
                </a:solidFill>
              </a:rPr>
              <a:t>2/2/2012</a:t>
            </a:r>
            <a:endParaRPr lang="en-US" dirty="0">
              <a:solidFill>
                <a:srgbClr val="7F6737"/>
              </a:solidFill>
            </a:endParaRPr>
          </a:p>
        </p:txBody>
      </p:sp>
      <p:sp>
        <p:nvSpPr>
          <p:cNvPr id="5" name="Rectangle 14"/>
          <p:cNvSpPr>
            <a:spLocks noGrp="1" noChangeArrowheads="1"/>
          </p:cNvSpPr>
          <p:nvPr>
            <p:ph type="ftr" sz="quarter" idx="11"/>
          </p:nvPr>
        </p:nvSpPr>
        <p:spPr/>
        <p:txBody>
          <a:bodyPr/>
          <a:lstStyle>
            <a:lvl1pPr>
              <a:defRPr/>
            </a:lvl1pPr>
          </a:lstStyle>
          <a:p>
            <a:pPr>
              <a:defRPr/>
            </a:pPr>
            <a:r>
              <a:rPr lang="en-US" dirty="0">
                <a:solidFill>
                  <a:srgbClr val="7F6737"/>
                </a:solidFill>
              </a:rPr>
              <a:t>E X P E R I E N C E    Y O U R    A M E R I C A</a:t>
            </a:r>
          </a:p>
        </p:txBody>
      </p:sp>
    </p:spTree>
    <p:extLst>
      <p:ext uri="{BB962C8B-B14F-4D97-AF65-F5344CB8AC3E}">
        <p14:creationId xmlns:p14="http://schemas.microsoft.com/office/powerpoint/2010/main" val="1480456130"/>
      </p:ext>
    </p:extLst>
  </p:cSld>
  <p:clrMapOvr>
    <a:masterClrMapping/>
  </p:clrMapOvr>
  <p:transition spd="med">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0"/>
            <a:ext cx="38481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600200"/>
            <a:ext cx="38481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p:txBody>
          <a:bodyPr/>
          <a:lstStyle>
            <a:lvl1pPr>
              <a:defRPr/>
            </a:lvl1pPr>
          </a:lstStyle>
          <a:p>
            <a:pPr>
              <a:defRPr/>
            </a:pPr>
            <a:r>
              <a:rPr lang="en-US" dirty="0" smtClean="0">
                <a:solidFill>
                  <a:srgbClr val="7F6737"/>
                </a:solidFill>
              </a:rPr>
              <a:t>2/2/2012</a:t>
            </a:r>
            <a:endParaRPr lang="en-US" dirty="0">
              <a:solidFill>
                <a:srgbClr val="7F6737"/>
              </a:solidFill>
            </a:endParaRPr>
          </a:p>
        </p:txBody>
      </p:sp>
      <p:sp>
        <p:nvSpPr>
          <p:cNvPr id="6" name="Rectangle 14"/>
          <p:cNvSpPr>
            <a:spLocks noGrp="1" noChangeArrowheads="1"/>
          </p:cNvSpPr>
          <p:nvPr>
            <p:ph type="ftr" sz="quarter" idx="11"/>
          </p:nvPr>
        </p:nvSpPr>
        <p:spPr/>
        <p:txBody>
          <a:bodyPr/>
          <a:lstStyle>
            <a:lvl1pPr>
              <a:defRPr/>
            </a:lvl1pPr>
          </a:lstStyle>
          <a:p>
            <a:pPr>
              <a:defRPr/>
            </a:pPr>
            <a:r>
              <a:rPr lang="en-US" dirty="0">
                <a:solidFill>
                  <a:srgbClr val="7F6737"/>
                </a:solidFill>
              </a:rPr>
              <a:t>E X P E R I E N C E    Y O U R    A M E R I C A</a:t>
            </a:r>
          </a:p>
        </p:txBody>
      </p:sp>
      <p:sp>
        <p:nvSpPr>
          <p:cNvPr id="7" name="Slide Number Placeholder 8"/>
          <p:cNvSpPr>
            <a:spLocks noGrp="1"/>
          </p:cNvSpPr>
          <p:nvPr>
            <p:ph type="sldNum" sz="quarter" idx="4"/>
          </p:nvPr>
        </p:nvSpPr>
        <p:spPr>
          <a:xfrm>
            <a:off x="6705600" y="6324600"/>
            <a:ext cx="2133600" cy="365125"/>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pPr>
              <a:defRPr/>
            </a:pPr>
            <a:fld id="{409E7168-52E1-4BF7-944B-FF7690D85CFF}" type="slidenum">
              <a:rPr lang="en-US" smtClean="0">
                <a:solidFill>
                  <a:srgbClr val="7F6737">
                    <a:tint val="75000"/>
                  </a:srgbClr>
                </a:solidFill>
              </a:rPr>
              <a:pPr>
                <a:defRPr/>
              </a:pPr>
              <a:t>‹#›</a:t>
            </a:fld>
            <a:endParaRPr lang="en-US" dirty="0">
              <a:solidFill>
                <a:srgbClr val="7F6737">
                  <a:tint val="75000"/>
                </a:srgbClr>
              </a:solidFill>
            </a:endParaRPr>
          </a:p>
        </p:txBody>
      </p:sp>
    </p:spTree>
    <p:extLst>
      <p:ext uri="{BB962C8B-B14F-4D97-AF65-F5344CB8AC3E}">
        <p14:creationId xmlns:p14="http://schemas.microsoft.com/office/powerpoint/2010/main" val="1788781119"/>
      </p:ext>
    </p:extLst>
  </p:cSld>
  <p:clrMapOvr>
    <a:masterClrMapping/>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p:txBody>
          <a:bodyPr/>
          <a:lstStyle>
            <a:lvl1pPr>
              <a:defRPr/>
            </a:lvl1pPr>
          </a:lstStyle>
          <a:p>
            <a:pPr>
              <a:defRPr/>
            </a:pPr>
            <a:r>
              <a:rPr lang="en-US" dirty="0" smtClean="0">
                <a:solidFill>
                  <a:srgbClr val="7F6737"/>
                </a:solidFill>
              </a:rPr>
              <a:t>2/2/2012</a:t>
            </a:r>
            <a:endParaRPr lang="en-US" dirty="0">
              <a:solidFill>
                <a:srgbClr val="7F6737"/>
              </a:solidFill>
            </a:endParaRPr>
          </a:p>
        </p:txBody>
      </p:sp>
      <p:sp>
        <p:nvSpPr>
          <p:cNvPr id="8" name="Rectangle 14"/>
          <p:cNvSpPr>
            <a:spLocks noGrp="1" noChangeArrowheads="1"/>
          </p:cNvSpPr>
          <p:nvPr>
            <p:ph type="ftr" sz="quarter" idx="11"/>
          </p:nvPr>
        </p:nvSpPr>
        <p:spPr/>
        <p:txBody>
          <a:bodyPr/>
          <a:lstStyle>
            <a:lvl1pPr>
              <a:defRPr/>
            </a:lvl1pPr>
          </a:lstStyle>
          <a:p>
            <a:pPr>
              <a:defRPr/>
            </a:pPr>
            <a:r>
              <a:rPr lang="en-US" dirty="0">
                <a:solidFill>
                  <a:srgbClr val="7F6737"/>
                </a:solidFill>
              </a:rPr>
              <a:t>E X P E R I E N C E    Y O U R    A M E R I C A</a:t>
            </a:r>
          </a:p>
        </p:txBody>
      </p:sp>
      <p:sp>
        <p:nvSpPr>
          <p:cNvPr id="9" name="Slide Number Placeholder 8"/>
          <p:cNvSpPr>
            <a:spLocks noGrp="1"/>
          </p:cNvSpPr>
          <p:nvPr>
            <p:ph type="sldNum" sz="quarter" idx="12"/>
          </p:nvPr>
        </p:nvSpPr>
        <p:spPr>
          <a:xfrm>
            <a:off x="6705600" y="6324600"/>
            <a:ext cx="2133600" cy="365125"/>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pPr>
              <a:defRPr/>
            </a:pPr>
            <a:fld id="{409E7168-52E1-4BF7-944B-FF7690D85CFF}" type="slidenum">
              <a:rPr lang="en-US" smtClean="0">
                <a:solidFill>
                  <a:srgbClr val="7F6737">
                    <a:tint val="75000"/>
                  </a:srgbClr>
                </a:solidFill>
              </a:rPr>
              <a:pPr>
                <a:defRPr/>
              </a:pPr>
              <a:t>‹#›</a:t>
            </a:fld>
            <a:endParaRPr lang="en-US" dirty="0">
              <a:solidFill>
                <a:srgbClr val="7F6737">
                  <a:tint val="75000"/>
                </a:srgbClr>
              </a:solidFill>
            </a:endParaRPr>
          </a:p>
        </p:txBody>
      </p:sp>
    </p:spTree>
    <p:extLst>
      <p:ext uri="{BB962C8B-B14F-4D97-AF65-F5344CB8AC3E}">
        <p14:creationId xmlns:p14="http://schemas.microsoft.com/office/powerpoint/2010/main" val="788109203"/>
      </p:ext>
    </p:extLst>
  </p:cSld>
  <p:clrMapOvr>
    <a:masterClrMapping/>
  </p:clrMapOvr>
  <p:transition spd="med">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p:txBody>
          <a:bodyPr/>
          <a:lstStyle>
            <a:lvl1pPr>
              <a:defRPr/>
            </a:lvl1pPr>
          </a:lstStyle>
          <a:p>
            <a:pPr>
              <a:defRPr/>
            </a:pPr>
            <a:r>
              <a:rPr lang="en-US" dirty="0" smtClean="0">
                <a:solidFill>
                  <a:srgbClr val="7F6737"/>
                </a:solidFill>
              </a:rPr>
              <a:t>2/2/2012</a:t>
            </a:r>
            <a:endParaRPr lang="en-US" dirty="0">
              <a:solidFill>
                <a:srgbClr val="7F6737"/>
              </a:solidFill>
            </a:endParaRPr>
          </a:p>
        </p:txBody>
      </p:sp>
      <p:sp>
        <p:nvSpPr>
          <p:cNvPr id="4" name="Rectangle 14"/>
          <p:cNvSpPr>
            <a:spLocks noGrp="1" noChangeArrowheads="1"/>
          </p:cNvSpPr>
          <p:nvPr>
            <p:ph type="ftr" sz="quarter" idx="11"/>
          </p:nvPr>
        </p:nvSpPr>
        <p:spPr/>
        <p:txBody>
          <a:bodyPr/>
          <a:lstStyle>
            <a:lvl1pPr>
              <a:defRPr/>
            </a:lvl1pPr>
          </a:lstStyle>
          <a:p>
            <a:pPr>
              <a:defRPr/>
            </a:pPr>
            <a:r>
              <a:rPr lang="en-US" dirty="0">
                <a:solidFill>
                  <a:srgbClr val="7F6737"/>
                </a:solidFill>
              </a:rPr>
              <a:t>E X P E R I E N C E    Y O U R    A M E R I C A</a:t>
            </a:r>
          </a:p>
        </p:txBody>
      </p:sp>
      <p:sp>
        <p:nvSpPr>
          <p:cNvPr id="5" name="Slide Number Placeholder 8"/>
          <p:cNvSpPr>
            <a:spLocks noGrp="1"/>
          </p:cNvSpPr>
          <p:nvPr>
            <p:ph type="sldNum" sz="quarter" idx="4"/>
          </p:nvPr>
        </p:nvSpPr>
        <p:spPr>
          <a:xfrm>
            <a:off x="6705600" y="6324600"/>
            <a:ext cx="2133600" cy="365125"/>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pPr>
              <a:defRPr/>
            </a:pPr>
            <a:fld id="{409E7168-52E1-4BF7-944B-FF7690D85CFF}" type="slidenum">
              <a:rPr lang="en-US" smtClean="0">
                <a:solidFill>
                  <a:srgbClr val="7F6737">
                    <a:tint val="75000"/>
                  </a:srgbClr>
                </a:solidFill>
              </a:rPr>
              <a:pPr>
                <a:defRPr/>
              </a:pPr>
              <a:t>‹#›</a:t>
            </a:fld>
            <a:endParaRPr lang="en-US" dirty="0">
              <a:solidFill>
                <a:srgbClr val="7F6737">
                  <a:tint val="75000"/>
                </a:srgbClr>
              </a:solidFill>
            </a:endParaRPr>
          </a:p>
        </p:txBody>
      </p:sp>
    </p:spTree>
    <p:extLst>
      <p:ext uri="{BB962C8B-B14F-4D97-AF65-F5344CB8AC3E}">
        <p14:creationId xmlns:p14="http://schemas.microsoft.com/office/powerpoint/2010/main" val="2983217540"/>
      </p:ext>
    </p:extLst>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p:txBody>
          <a:bodyPr/>
          <a:lstStyle>
            <a:lvl1pPr>
              <a:defRPr/>
            </a:lvl1pPr>
          </a:lstStyle>
          <a:p>
            <a:pPr>
              <a:defRPr/>
            </a:pPr>
            <a:r>
              <a:rPr lang="en-US" dirty="0" smtClean="0">
                <a:solidFill>
                  <a:srgbClr val="7F6737"/>
                </a:solidFill>
              </a:rPr>
              <a:t>2/2/2012</a:t>
            </a:r>
            <a:endParaRPr lang="en-US" dirty="0">
              <a:solidFill>
                <a:srgbClr val="7F6737"/>
              </a:solidFill>
            </a:endParaRPr>
          </a:p>
        </p:txBody>
      </p:sp>
      <p:sp>
        <p:nvSpPr>
          <p:cNvPr id="3" name="Rectangle 14"/>
          <p:cNvSpPr>
            <a:spLocks noGrp="1" noChangeArrowheads="1"/>
          </p:cNvSpPr>
          <p:nvPr>
            <p:ph type="ftr" sz="quarter" idx="11"/>
          </p:nvPr>
        </p:nvSpPr>
        <p:spPr/>
        <p:txBody>
          <a:bodyPr/>
          <a:lstStyle>
            <a:lvl1pPr>
              <a:defRPr/>
            </a:lvl1pPr>
          </a:lstStyle>
          <a:p>
            <a:pPr>
              <a:defRPr/>
            </a:pPr>
            <a:r>
              <a:rPr lang="en-US" dirty="0">
                <a:solidFill>
                  <a:srgbClr val="7F6737"/>
                </a:solidFill>
              </a:rPr>
              <a:t>E X P E R I E N C E    Y O U R    A M E R I C A</a:t>
            </a:r>
          </a:p>
        </p:txBody>
      </p:sp>
      <p:sp>
        <p:nvSpPr>
          <p:cNvPr id="4" name="Slide Number Placeholder 8"/>
          <p:cNvSpPr>
            <a:spLocks noGrp="1"/>
          </p:cNvSpPr>
          <p:nvPr>
            <p:ph type="sldNum" sz="quarter" idx="4"/>
          </p:nvPr>
        </p:nvSpPr>
        <p:spPr>
          <a:xfrm>
            <a:off x="6705600" y="6324600"/>
            <a:ext cx="2133600" cy="365125"/>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pPr>
              <a:defRPr/>
            </a:pPr>
            <a:fld id="{409E7168-52E1-4BF7-944B-FF7690D85CFF}" type="slidenum">
              <a:rPr lang="en-US" smtClean="0">
                <a:solidFill>
                  <a:srgbClr val="7F6737">
                    <a:tint val="75000"/>
                  </a:srgbClr>
                </a:solidFill>
              </a:rPr>
              <a:pPr>
                <a:defRPr/>
              </a:pPr>
              <a:t>‹#›</a:t>
            </a:fld>
            <a:endParaRPr lang="en-US" dirty="0">
              <a:solidFill>
                <a:srgbClr val="7F6737">
                  <a:tint val="75000"/>
                </a:srgbClr>
              </a:solidFill>
            </a:endParaRPr>
          </a:p>
        </p:txBody>
      </p:sp>
    </p:spTree>
    <p:extLst>
      <p:ext uri="{BB962C8B-B14F-4D97-AF65-F5344CB8AC3E}">
        <p14:creationId xmlns:p14="http://schemas.microsoft.com/office/powerpoint/2010/main" val="1362535108"/>
      </p:ext>
    </p:extLst>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p:txBody>
          <a:bodyPr/>
          <a:lstStyle>
            <a:lvl1pPr>
              <a:defRPr/>
            </a:lvl1pPr>
          </a:lstStyle>
          <a:p>
            <a:pPr>
              <a:defRPr/>
            </a:pPr>
            <a:r>
              <a:rPr lang="en-US" dirty="0" smtClean="0">
                <a:solidFill>
                  <a:srgbClr val="7F6737"/>
                </a:solidFill>
              </a:rPr>
              <a:t>2/2/2012</a:t>
            </a:r>
            <a:endParaRPr lang="en-US" dirty="0">
              <a:solidFill>
                <a:srgbClr val="7F6737"/>
              </a:solidFill>
            </a:endParaRPr>
          </a:p>
        </p:txBody>
      </p:sp>
      <p:sp>
        <p:nvSpPr>
          <p:cNvPr id="6" name="Rectangle 14"/>
          <p:cNvSpPr>
            <a:spLocks noGrp="1" noChangeArrowheads="1"/>
          </p:cNvSpPr>
          <p:nvPr>
            <p:ph type="ftr" sz="quarter" idx="11"/>
          </p:nvPr>
        </p:nvSpPr>
        <p:spPr/>
        <p:txBody>
          <a:bodyPr/>
          <a:lstStyle>
            <a:lvl1pPr>
              <a:defRPr/>
            </a:lvl1pPr>
          </a:lstStyle>
          <a:p>
            <a:pPr>
              <a:defRPr/>
            </a:pPr>
            <a:r>
              <a:rPr lang="en-US" dirty="0">
                <a:solidFill>
                  <a:srgbClr val="7F6737"/>
                </a:solidFill>
              </a:rPr>
              <a:t>E X P E R I E N C E    Y O U R    A M E R I C A</a:t>
            </a:r>
          </a:p>
        </p:txBody>
      </p:sp>
      <p:sp>
        <p:nvSpPr>
          <p:cNvPr id="7" name="Slide Number Placeholder 8"/>
          <p:cNvSpPr>
            <a:spLocks noGrp="1"/>
          </p:cNvSpPr>
          <p:nvPr>
            <p:ph type="sldNum" sz="quarter" idx="4"/>
          </p:nvPr>
        </p:nvSpPr>
        <p:spPr>
          <a:xfrm>
            <a:off x="6705600" y="6324600"/>
            <a:ext cx="2133600" cy="365125"/>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pPr>
              <a:defRPr/>
            </a:pPr>
            <a:fld id="{409E7168-52E1-4BF7-944B-FF7690D85CFF}" type="slidenum">
              <a:rPr lang="en-US" smtClean="0">
                <a:solidFill>
                  <a:srgbClr val="7F6737">
                    <a:tint val="75000"/>
                  </a:srgbClr>
                </a:solidFill>
              </a:rPr>
              <a:pPr>
                <a:defRPr/>
              </a:pPr>
              <a:t>‹#›</a:t>
            </a:fld>
            <a:endParaRPr lang="en-US" dirty="0">
              <a:solidFill>
                <a:srgbClr val="7F6737">
                  <a:tint val="75000"/>
                </a:srgbClr>
              </a:solidFill>
            </a:endParaRPr>
          </a:p>
        </p:txBody>
      </p:sp>
    </p:spTree>
    <p:extLst>
      <p:ext uri="{BB962C8B-B14F-4D97-AF65-F5344CB8AC3E}">
        <p14:creationId xmlns:p14="http://schemas.microsoft.com/office/powerpoint/2010/main" val="3128216315"/>
      </p:ext>
    </p:extLst>
  </p:cSld>
  <p:clrMapOvr>
    <a:masterClrMapping/>
  </p:clrMapOvr>
  <p:transition spd="med">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p:txBody>
          <a:bodyPr/>
          <a:lstStyle>
            <a:lvl1pPr>
              <a:defRPr/>
            </a:lvl1pPr>
          </a:lstStyle>
          <a:p>
            <a:pPr>
              <a:defRPr/>
            </a:pPr>
            <a:r>
              <a:rPr lang="en-US" dirty="0" smtClean="0">
                <a:solidFill>
                  <a:srgbClr val="7F6737"/>
                </a:solidFill>
              </a:rPr>
              <a:t>2/2/2012</a:t>
            </a:r>
            <a:endParaRPr lang="en-US" dirty="0">
              <a:solidFill>
                <a:srgbClr val="7F6737"/>
              </a:solidFill>
            </a:endParaRPr>
          </a:p>
        </p:txBody>
      </p:sp>
      <p:sp>
        <p:nvSpPr>
          <p:cNvPr id="6" name="Rectangle 14"/>
          <p:cNvSpPr>
            <a:spLocks noGrp="1" noChangeArrowheads="1"/>
          </p:cNvSpPr>
          <p:nvPr>
            <p:ph type="ftr" sz="quarter" idx="11"/>
          </p:nvPr>
        </p:nvSpPr>
        <p:spPr/>
        <p:txBody>
          <a:bodyPr/>
          <a:lstStyle>
            <a:lvl1pPr>
              <a:defRPr/>
            </a:lvl1pPr>
          </a:lstStyle>
          <a:p>
            <a:pPr>
              <a:defRPr/>
            </a:pPr>
            <a:r>
              <a:rPr lang="en-US" dirty="0">
                <a:solidFill>
                  <a:srgbClr val="7F6737"/>
                </a:solidFill>
              </a:rPr>
              <a:t>E X P E R I E N C E    Y O U R    A M E R I C A</a:t>
            </a:r>
          </a:p>
        </p:txBody>
      </p:sp>
      <p:sp>
        <p:nvSpPr>
          <p:cNvPr id="7" name="Slide Number Placeholder 8"/>
          <p:cNvSpPr>
            <a:spLocks noGrp="1"/>
          </p:cNvSpPr>
          <p:nvPr>
            <p:ph type="sldNum" sz="quarter" idx="4"/>
          </p:nvPr>
        </p:nvSpPr>
        <p:spPr>
          <a:xfrm>
            <a:off x="6705600" y="6324600"/>
            <a:ext cx="2133600" cy="365125"/>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pPr>
              <a:defRPr/>
            </a:pPr>
            <a:fld id="{409E7168-52E1-4BF7-944B-FF7690D85CFF}" type="slidenum">
              <a:rPr lang="en-US" smtClean="0">
                <a:solidFill>
                  <a:srgbClr val="7F6737">
                    <a:tint val="75000"/>
                  </a:srgbClr>
                </a:solidFill>
              </a:rPr>
              <a:pPr>
                <a:defRPr/>
              </a:pPr>
              <a:t>‹#›</a:t>
            </a:fld>
            <a:endParaRPr lang="en-US" dirty="0">
              <a:solidFill>
                <a:srgbClr val="7F6737">
                  <a:tint val="75000"/>
                </a:srgbClr>
              </a:solidFill>
            </a:endParaRPr>
          </a:p>
        </p:txBody>
      </p:sp>
    </p:spTree>
    <p:extLst>
      <p:ext uri="{BB962C8B-B14F-4D97-AF65-F5344CB8AC3E}">
        <p14:creationId xmlns:p14="http://schemas.microsoft.com/office/powerpoint/2010/main" val="4069234438"/>
      </p:ext>
    </p:extLst>
  </p:cSld>
  <p:clrMapOvr>
    <a:masterClrMapping/>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7" name="Picture 18" descr="ah_background_layered2"/>
          <p:cNvPicPr>
            <a:picLocks noChangeAspect="1" noChangeArrowheads="1"/>
          </p:cNvPicPr>
          <p:nvPr userDrawn="1"/>
        </p:nvPicPr>
        <p:blipFill>
          <a:blip r:embed="rId19" cstate="email">
            <a:duotone>
              <a:schemeClr val="bg2">
                <a:shade val="45000"/>
                <a:satMod val="135000"/>
              </a:schemeClr>
              <a:prstClr val="white"/>
            </a:duotone>
            <a:lum bright="10000"/>
            <a:extLst>
              <a:ext uri="{28A0092B-C50C-407E-A947-70E740481C1C}">
                <a14:useLocalDpi xmlns:a14="http://schemas.microsoft.com/office/drawing/2010/main"/>
              </a:ext>
            </a:extLst>
          </a:blip>
          <a:srcRect/>
          <a:stretch>
            <a:fillRect/>
          </a:stretch>
        </p:blipFill>
        <p:spPr bwMode="auto">
          <a:xfrm>
            <a:off x="0" y="685800"/>
            <a:ext cx="4768850" cy="6172200"/>
          </a:xfrm>
          <a:prstGeom prst="rect">
            <a:avLst/>
          </a:prstGeom>
          <a:noFill/>
          <a:ln w="9525">
            <a:noFill/>
            <a:miter lim="800000"/>
            <a:headEnd/>
            <a:tailEnd/>
          </a:ln>
        </p:spPr>
      </p:pic>
      <p:sp>
        <p:nvSpPr>
          <p:cNvPr id="17410" name="Rectangle 2"/>
          <p:cNvSpPr>
            <a:spLocks noGrp="1" noChangeArrowheads="1"/>
          </p:cNvSpPr>
          <p:nvPr>
            <p:ph type="dt" sz="half" idx="2"/>
          </p:nvPr>
        </p:nvSpPr>
        <p:spPr bwMode="auto">
          <a:xfrm>
            <a:off x="685800" y="61722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fontAlgn="base">
              <a:spcBef>
                <a:spcPct val="0"/>
              </a:spcBef>
              <a:spcAft>
                <a:spcPct val="0"/>
              </a:spcAft>
              <a:defRPr/>
            </a:pPr>
            <a:r>
              <a:rPr lang="en-US" dirty="0" smtClean="0">
                <a:solidFill>
                  <a:srgbClr val="7F6737"/>
                </a:solidFill>
              </a:rPr>
              <a:t>2/2/2012</a:t>
            </a:r>
            <a:endParaRPr lang="en-US" dirty="0">
              <a:solidFill>
                <a:srgbClr val="7F6737"/>
              </a:solidFill>
            </a:endParaRPr>
          </a:p>
        </p:txBody>
      </p:sp>
      <p:sp>
        <p:nvSpPr>
          <p:cNvPr id="17421" name="Rectangle 13"/>
          <p:cNvSpPr>
            <a:spLocks noGrp="1" noRot="1" noChangeArrowheads="1"/>
          </p:cNvSpPr>
          <p:nvPr>
            <p:ph type="title"/>
          </p:nvPr>
        </p:nvSpPr>
        <p:spPr bwMode="auto">
          <a:xfrm>
            <a:off x="609600" y="685800"/>
            <a:ext cx="7848600" cy="68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title style</a:t>
            </a:r>
          </a:p>
        </p:txBody>
      </p:sp>
      <p:sp>
        <p:nvSpPr>
          <p:cNvPr id="17422" name="Rectangle 14"/>
          <p:cNvSpPr>
            <a:spLocks noGrp="1" noChangeArrowheads="1"/>
          </p:cNvSpPr>
          <p:nvPr>
            <p:ph type="ftr" sz="quarter" idx="3"/>
          </p:nvPr>
        </p:nvSpPr>
        <p:spPr bwMode="auto">
          <a:xfrm>
            <a:off x="3124200" y="6172200"/>
            <a:ext cx="53340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latin typeface="+mn-lt"/>
              </a:defRPr>
            </a:lvl1pPr>
          </a:lstStyle>
          <a:p>
            <a:pPr fontAlgn="base">
              <a:spcBef>
                <a:spcPct val="0"/>
              </a:spcBef>
              <a:spcAft>
                <a:spcPct val="0"/>
              </a:spcAft>
              <a:defRPr/>
            </a:pPr>
            <a:r>
              <a:rPr lang="en-US" dirty="0">
                <a:solidFill>
                  <a:srgbClr val="7F6737"/>
                </a:solidFill>
              </a:rPr>
              <a:t>E X P E R I E N C E    Y O U R    A M E R I C A</a:t>
            </a:r>
          </a:p>
        </p:txBody>
      </p:sp>
      <p:sp>
        <p:nvSpPr>
          <p:cNvPr id="17423" name="Rectangle 15"/>
          <p:cNvSpPr>
            <a:spLocks noGrp="1" noChangeArrowheads="1"/>
          </p:cNvSpPr>
          <p:nvPr>
            <p:ph type="body" idx="1"/>
          </p:nvPr>
        </p:nvSpPr>
        <p:spPr bwMode="auto">
          <a:xfrm>
            <a:off x="609600" y="1752600"/>
            <a:ext cx="7848600" cy="441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31" name="Line 17"/>
          <p:cNvSpPr>
            <a:spLocks noChangeShapeType="1"/>
          </p:cNvSpPr>
          <p:nvPr userDrawn="1"/>
        </p:nvSpPr>
        <p:spPr bwMode="auto">
          <a:xfrm>
            <a:off x="685800" y="457200"/>
            <a:ext cx="7772400" cy="0"/>
          </a:xfrm>
          <a:prstGeom prst="line">
            <a:avLst/>
          </a:prstGeom>
          <a:noFill/>
          <a:ln w="15240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dirty="0">
              <a:solidFill>
                <a:srgbClr val="7F6737"/>
              </a:solidFill>
              <a:latin typeface="Garamond" pitchFamily="18" charset="0"/>
            </a:endParaRPr>
          </a:p>
        </p:txBody>
      </p:sp>
      <p:sp>
        <p:nvSpPr>
          <p:cNvPr id="9" name="Slide Number Placeholder 8"/>
          <p:cNvSpPr>
            <a:spLocks noGrp="1"/>
          </p:cNvSpPr>
          <p:nvPr>
            <p:ph type="sldNum" sz="quarter" idx="4"/>
          </p:nvPr>
        </p:nvSpPr>
        <p:spPr>
          <a:xfrm>
            <a:off x="6705600" y="6324600"/>
            <a:ext cx="2133600" cy="365125"/>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pPr eaLnBrk="0" fontAlgn="base" hangingPunct="0">
              <a:spcBef>
                <a:spcPct val="0"/>
              </a:spcBef>
              <a:spcAft>
                <a:spcPct val="0"/>
              </a:spcAft>
              <a:defRPr/>
            </a:pPr>
            <a:fld id="{409E7168-52E1-4BF7-944B-FF7690D85CFF}" type="slidenum">
              <a:rPr lang="en-US" smtClean="0">
                <a:solidFill>
                  <a:srgbClr val="7F6737">
                    <a:tint val="75000"/>
                  </a:srgbClr>
                </a:solidFill>
              </a:rPr>
              <a:pPr eaLnBrk="0" fontAlgn="base" hangingPunct="0">
                <a:spcBef>
                  <a:spcPct val="0"/>
                </a:spcBef>
                <a:spcAft>
                  <a:spcPct val="0"/>
                </a:spcAft>
                <a:defRPr/>
              </a:pPr>
              <a:t>‹#›</a:t>
            </a:fld>
            <a:endParaRPr lang="en-US" dirty="0">
              <a:solidFill>
                <a:srgbClr val="7F6737">
                  <a:tint val="75000"/>
                </a:srgbClr>
              </a:solidFill>
            </a:endParaRPr>
          </a:p>
        </p:txBody>
      </p:sp>
    </p:spTree>
    <p:extLst>
      <p:ext uri="{BB962C8B-B14F-4D97-AF65-F5344CB8AC3E}">
        <p14:creationId xmlns:p14="http://schemas.microsoft.com/office/powerpoint/2010/main" val="99263904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96" r:id="rId12"/>
    <p:sldLayoutId id="2147483697" r:id="rId13"/>
    <p:sldLayoutId id="2147483698" r:id="rId14"/>
    <p:sldLayoutId id="2147483699" r:id="rId15"/>
    <p:sldLayoutId id="2147483700" r:id="rId16"/>
    <p:sldLayoutId id="2147483701" r:id="rId17"/>
  </p:sldLayoutIdLst>
  <p:transition spd="med">
    <p:fade/>
  </p:transition>
  <p:timing>
    <p:tnLst>
      <p:par>
        <p:cTn id="1" dur="indefinite" restart="never" nodeType="tmRoot"/>
      </p:par>
    </p:tnLst>
  </p:timing>
  <p:hf hdr="0" dt="0"/>
  <p:txStyles>
    <p:titleStyle>
      <a:lvl1pPr algn="l" rtl="0" eaLnBrk="0" fontAlgn="base" hangingPunct="0">
        <a:lnSpc>
          <a:spcPts val="3600"/>
        </a:lnSpc>
        <a:spcBef>
          <a:spcPct val="0"/>
        </a:spcBef>
        <a:spcAft>
          <a:spcPct val="0"/>
        </a:spcAft>
        <a:defRPr sz="36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50" charset="0"/>
        </a:defRPr>
      </a:lvl2pPr>
      <a:lvl3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50" charset="0"/>
        </a:defRPr>
      </a:lvl3pPr>
      <a:lvl4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50" charset="0"/>
        </a:defRPr>
      </a:lvl4pPr>
      <a:lvl5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50" charset="0"/>
        </a:defRPr>
      </a:lvl5pPr>
      <a:lvl6pPr marL="457200"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50" charset="0"/>
        </a:defRPr>
      </a:lvl6pPr>
      <a:lvl7pPr marL="914400"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50" charset="0"/>
        </a:defRPr>
      </a:lvl7pPr>
      <a:lvl8pPr marL="1371600"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50" charset="0"/>
        </a:defRPr>
      </a:lvl8pPr>
      <a:lvl9pPr marL="1828800"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50"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2400" b="0">
          <a:solidFill>
            <a:schemeClr val="accent4">
              <a:lumMod val="10000"/>
            </a:schemeClr>
          </a:solidFill>
          <a:effectLst/>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n"/>
        <a:defRPr sz="2200">
          <a:solidFill>
            <a:schemeClr val="tx1"/>
          </a:solidFill>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n"/>
        <a:defRPr sz="2000">
          <a:solidFill>
            <a:schemeClr val="tx1"/>
          </a:solidFill>
          <a:effectLst/>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n"/>
        <a:defRPr>
          <a:solidFill>
            <a:schemeClr val="tx1"/>
          </a:solidFill>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1600">
          <a:solidFill>
            <a:schemeClr val="tx1"/>
          </a:solidFill>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16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16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16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16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82EEFB-4346-4ED6-8745-C6DA35D8EA73}" type="datetimeFigureOut">
              <a:rPr lang="en-US" smtClean="0"/>
              <a:t>6/12/2020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8AC92B-7171-4975-A215-6E29F162C107}" type="slidenum">
              <a:rPr lang="en-US" smtClean="0"/>
              <a:t>‹#›</a:t>
            </a:fld>
            <a:endParaRPr lang="en-US" dirty="0"/>
          </a:p>
        </p:txBody>
      </p:sp>
    </p:spTree>
    <p:extLst>
      <p:ext uri="{BB962C8B-B14F-4D97-AF65-F5344CB8AC3E}">
        <p14:creationId xmlns:p14="http://schemas.microsoft.com/office/powerpoint/2010/main" val="142151178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8.xml"/><Relationship Id="rId5" Type="http://schemas.openxmlformats.org/officeDocument/2006/relationships/image" Target="../media/image6.jpe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hyperlink" Target="//upload.wikimedia.org/wikipedia/commons/3/3b/Ganjiaxiang_-_industrial_panorama_-_P1070643.JPG" TargetMode="External"/><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3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52.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54.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56.xml"/><Relationship Id="rId1" Type="http://schemas.openxmlformats.org/officeDocument/2006/relationships/slideLayout" Target="../slideLayouts/slideLayout17.xml"/><Relationship Id="rId4" Type="http://schemas.openxmlformats.org/officeDocument/2006/relationships/image" Target="../media/image55.jpeg"/></Relationships>
</file>

<file path=ppt/slides/_rels/slide57.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57.xml"/><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58.xml"/><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59.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60.xml"/><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hyperlink" Target="mailto:Robert_Mocko@nps.gov" TargetMode="External"/><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60.jpeg"/></Relationships>
</file>

<file path=ppt/slides/_rels/slide6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173" y="2133600"/>
            <a:ext cx="9134475" cy="825275"/>
          </a:xfrm>
        </p:spPr>
        <p:txBody>
          <a:bodyPr>
            <a:normAutofit fontScale="90000"/>
          </a:bodyPr>
          <a:lstStyle/>
          <a:p>
            <a:pPr>
              <a:tabLst>
                <a:tab pos="4406900" algn="l"/>
              </a:tabLst>
            </a:pPr>
            <a:r>
              <a:rPr lang="en-US" b="1" dirty="0" smtClean="0">
                <a:solidFill>
                  <a:schemeClr val="accent5"/>
                </a:solidFill>
              </a:rPr>
              <a:t/>
            </a:r>
            <a:br>
              <a:rPr lang="en-US" b="1" dirty="0" smtClean="0">
                <a:solidFill>
                  <a:schemeClr val="accent5"/>
                </a:solidFill>
              </a:rPr>
            </a:br>
            <a:r>
              <a:rPr lang="en-US" b="1" dirty="0">
                <a:solidFill>
                  <a:schemeClr val="accent5"/>
                </a:solidFill>
              </a:rPr>
              <a:t/>
            </a:r>
            <a:br>
              <a:rPr lang="en-US" b="1" dirty="0">
                <a:solidFill>
                  <a:schemeClr val="accent5"/>
                </a:solidFill>
              </a:rPr>
            </a:br>
            <a:r>
              <a:rPr lang="en-US" sz="4000" b="1" dirty="0" smtClean="0">
                <a:latin typeface="Calisto MT" panose="02040603050505030304" pitchFamily="18" charset="0"/>
              </a:rPr>
              <a:t>Chesapeake Bay Program Training</a:t>
            </a:r>
            <a:r>
              <a:rPr lang="en-US" b="1" dirty="0" smtClean="0">
                <a:solidFill>
                  <a:schemeClr val="accent5"/>
                </a:solidFill>
              </a:rPr>
              <a:t/>
            </a:r>
            <a:br>
              <a:rPr lang="en-US" b="1" dirty="0" smtClean="0">
                <a:solidFill>
                  <a:schemeClr val="accent5"/>
                </a:solidFill>
              </a:rPr>
            </a:br>
            <a:r>
              <a:rPr lang="en-US" b="1" dirty="0">
                <a:solidFill>
                  <a:schemeClr val="accent5"/>
                </a:solidFill>
              </a:rPr>
              <a:t/>
            </a:r>
            <a:br>
              <a:rPr lang="en-US" b="1" dirty="0">
                <a:solidFill>
                  <a:schemeClr val="accent5"/>
                </a:solidFill>
              </a:rPr>
            </a:br>
            <a:endParaRPr lang="en-US" b="1" dirty="0">
              <a:solidFill>
                <a:schemeClr val="accent5"/>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010400" y="5744357"/>
            <a:ext cx="1905000" cy="724122"/>
          </a:xfrm>
          <a:prstGeom prst="rect">
            <a:avLst/>
          </a:prstGeom>
        </p:spPr>
      </p:pic>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1527" y="4060209"/>
            <a:ext cx="1600200" cy="2071628"/>
          </a:xfrm>
          <a:prstGeom prst="rect">
            <a:avLst/>
          </a:prstGeom>
        </p:spPr>
      </p:pic>
      <p:sp>
        <p:nvSpPr>
          <p:cNvPr id="5" name="Rectangle 4"/>
          <p:cNvSpPr/>
          <p:nvPr/>
        </p:nvSpPr>
        <p:spPr>
          <a:xfrm>
            <a:off x="2057400" y="4038600"/>
            <a:ext cx="5562600" cy="800219"/>
          </a:xfrm>
          <a:prstGeom prst="rect">
            <a:avLst/>
          </a:prstGeom>
        </p:spPr>
        <p:txBody>
          <a:bodyPr wrap="square">
            <a:spAutoFit/>
          </a:bodyPr>
          <a:lstStyle/>
          <a:p>
            <a:pPr>
              <a:lnSpc>
                <a:spcPct val="115000"/>
              </a:lnSpc>
              <a:spcAft>
                <a:spcPts val="1000"/>
              </a:spcAft>
            </a:pPr>
            <a:r>
              <a:rPr lang="en-US" sz="2000" b="1" dirty="0" smtClean="0">
                <a:latin typeface="Calisto MT" panose="02040603050505030304" pitchFamily="18" charset="0"/>
                <a:ea typeface="Calibri" panose="020F0502020204030204" pitchFamily="34" charset="0"/>
                <a:cs typeface="Times New Roman" panose="02020603050405020304" pitchFamily="18" charset="0"/>
              </a:rPr>
              <a:t>George </a:t>
            </a:r>
            <a:r>
              <a:rPr lang="en-US" sz="2000" b="1" dirty="0">
                <a:latin typeface="Calisto MT" panose="02040603050505030304" pitchFamily="18" charset="0"/>
                <a:ea typeface="Calibri" panose="020F0502020204030204" pitchFamily="34" charset="0"/>
                <a:cs typeface="Times New Roman" panose="02020603050405020304" pitchFamily="18" charset="0"/>
              </a:rPr>
              <a:t>Washington Memorial Parkway and Clara Barton </a:t>
            </a:r>
            <a:r>
              <a:rPr lang="en-US" sz="2000" b="1" dirty="0" smtClean="0">
                <a:latin typeface="Calisto MT" panose="02040603050505030304" pitchFamily="18" charset="0"/>
                <a:ea typeface="Calibri" panose="020F0502020204030204" pitchFamily="34" charset="0"/>
                <a:cs typeface="Times New Roman" panose="02020603050405020304" pitchFamily="18" charset="0"/>
              </a:rPr>
              <a:t>Parkway</a:t>
            </a:r>
          </a:p>
        </p:txBody>
      </p:sp>
      <p:pic>
        <p:nvPicPr>
          <p:cNvPr id="8" name="Picture 5" descr="http://www.doyourpart.com/wp-content/uploads/2007/04/Storm_Water_16x9.jp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0" y="304800"/>
            <a:ext cx="9163679" cy="3407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2080146" y="4814201"/>
            <a:ext cx="6301854" cy="1077218"/>
          </a:xfrm>
          <a:prstGeom prst="rect">
            <a:avLst/>
          </a:prstGeom>
        </p:spPr>
        <p:txBody>
          <a:bodyPr wrap="square">
            <a:spAutoFit/>
          </a:bodyPr>
          <a:lstStyle/>
          <a:p>
            <a:pPr>
              <a:spcAft>
                <a:spcPts val="1000"/>
              </a:spcAft>
            </a:pPr>
            <a:r>
              <a:rPr lang="en-US" sz="3200" b="1" dirty="0" smtClean="0">
                <a:latin typeface="Calisto MT" panose="02040603050505030304" pitchFamily="18" charset="0"/>
                <a:ea typeface="Calibri" panose="020F0502020204030204" pitchFamily="34" charset="0"/>
                <a:cs typeface="Times New Roman" panose="02020603050405020304" pitchFamily="18" charset="0"/>
              </a:rPr>
              <a:t>Stormwater Pollution Prevention Training</a:t>
            </a:r>
          </a:p>
        </p:txBody>
      </p:sp>
      <p:sp>
        <p:nvSpPr>
          <p:cNvPr id="10" name="Rectangle 9"/>
          <p:cNvSpPr/>
          <p:nvPr/>
        </p:nvSpPr>
        <p:spPr>
          <a:xfrm>
            <a:off x="0" y="0"/>
            <a:ext cx="9144000" cy="344057"/>
          </a:xfrm>
          <a:prstGeom prst="rect">
            <a:avLst/>
          </a:prstGeom>
          <a:solidFill>
            <a:srgbClr val="7F6737"/>
          </a:solidFill>
          <a:ln>
            <a:solidFill>
              <a:srgbClr val="7F67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0" y="6657822"/>
            <a:ext cx="9144000" cy="200178"/>
          </a:xfrm>
          <a:prstGeom prst="rect">
            <a:avLst/>
          </a:prstGeom>
          <a:solidFill>
            <a:srgbClr val="7F6737"/>
          </a:solidFill>
          <a:ln>
            <a:solidFill>
              <a:srgbClr val="7F67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72902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Stormwater Permits</a:t>
            </a:r>
            <a:endParaRPr lang="en-US" dirty="0"/>
          </a:p>
        </p:txBody>
      </p:sp>
      <p:sp>
        <p:nvSpPr>
          <p:cNvPr id="20483" name="Content Placeholder 2"/>
          <p:cNvSpPr>
            <a:spLocks noGrp="1"/>
          </p:cNvSpPr>
          <p:nvPr>
            <p:ph idx="1"/>
          </p:nvPr>
        </p:nvSpPr>
        <p:spPr>
          <a:xfrm>
            <a:off x="609600" y="1600200"/>
            <a:ext cx="5334000" cy="4572000"/>
          </a:xfrm>
        </p:spPr>
        <p:txBody>
          <a:bodyPr/>
          <a:lstStyle/>
          <a:p>
            <a:r>
              <a:rPr lang="en-US" altLang="en-US" dirty="0" smtClean="0"/>
              <a:t>GWMP/CBP operates under a Municipal Separate Storm Sewer System (MS4) permit.</a:t>
            </a:r>
          </a:p>
          <a:p>
            <a:r>
              <a:rPr lang="en-US" altLang="en-US" dirty="0" smtClean="0"/>
              <a:t>Regulates anything that is discharged from a GWMP/CBP operated stormwater outfall.</a:t>
            </a:r>
          </a:p>
          <a:p>
            <a:r>
              <a:rPr lang="en-US" altLang="en-US" dirty="0" smtClean="0"/>
              <a:t>The Maintenance Complex also operates under a NPDES industrial stormwater permit.</a:t>
            </a:r>
          </a:p>
        </p:txBody>
      </p:sp>
      <p:pic>
        <p:nvPicPr>
          <p:cNvPr id="4" name="Picture 2" descr="Federal Register Cover"/>
          <p:cNvPicPr>
            <a:picLocks noChangeAspect="1" noChangeArrowheads="1"/>
          </p:cNvPicPr>
          <p:nvPr/>
        </p:nvPicPr>
        <p:blipFill>
          <a:blip r:embed="rId3"/>
          <a:srcRect/>
          <a:stretch>
            <a:fillRect/>
          </a:stretch>
        </p:blipFill>
        <p:spPr bwMode="auto">
          <a:xfrm>
            <a:off x="6009217" y="1286435"/>
            <a:ext cx="2448983" cy="483913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58260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P:\D7526\Project\Vienna, VA VSMP MS4\2008-2013 Permit Cycle\New Employee Materials\Storm Outlet on Wolftrap Creek.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1"/>
            <a:ext cx="9144000" cy="6860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5746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File:Ganjiaxiang - industrial panorama - P1070643.JPG">
            <a:hlinkClick r:id="rId3"/>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 y="0"/>
            <a:ext cx="915722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8939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MS4 Permit Basics</a:t>
            </a:r>
            <a:endParaRPr lang="en-US" dirty="0"/>
          </a:p>
        </p:txBody>
      </p:sp>
      <p:sp>
        <p:nvSpPr>
          <p:cNvPr id="24579" name="Content Placeholder 2"/>
          <p:cNvSpPr>
            <a:spLocks noGrp="1"/>
          </p:cNvSpPr>
          <p:nvPr>
            <p:ph idx="1"/>
          </p:nvPr>
        </p:nvSpPr>
        <p:spPr/>
        <p:txBody>
          <a:bodyPr/>
          <a:lstStyle/>
          <a:p>
            <a:r>
              <a:rPr lang="en-US" altLang="en-US" dirty="0" smtClean="0"/>
              <a:t>Prohibits all non-stormwater discharges unless explicitly authorized.</a:t>
            </a:r>
          </a:p>
          <a:p>
            <a:r>
              <a:rPr lang="en-US" altLang="en-US" dirty="0" smtClean="0"/>
              <a:t>Requires the development of an MS4 Program Plan.</a:t>
            </a:r>
          </a:p>
          <a:p>
            <a:r>
              <a:rPr lang="en-US" altLang="en-US" dirty="0" smtClean="0"/>
              <a:t>Establishes specific documentation and reporting requirements.</a:t>
            </a:r>
          </a:p>
          <a:p>
            <a:r>
              <a:rPr lang="en-US" altLang="en-US" dirty="0" smtClean="0"/>
              <a:t>Fine of up to $32,500 per violation, per day!</a:t>
            </a:r>
          </a:p>
        </p:txBody>
      </p:sp>
    </p:spTree>
    <p:extLst>
      <p:ext uri="{BB962C8B-B14F-4D97-AF65-F5344CB8AC3E}">
        <p14:creationId xmlns:p14="http://schemas.microsoft.com/office/powerpoint/2010/main" val="1948266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What’s in the MS4 Program Plan?</a:t>
            </a:r>
            <a:endParaRPr lang="en-US" dirty="0"/>
          </a:p>
        </p:txBody>
      </p:sp>
      <p:sp>
        <p:nvSpPr>
          <p:cNvPr id="24579" name="Content Placeholder 2"/>
          <p:cNvSpPr>
            <a:spLocks noGrp="1"/>
          </p:cNvSpPr>
          <p:nvPr>
            <p:ph idx="1"/>
          </p:nvPr>
        </p:nvSpPr>
        <p:spPr>
          <a:xfrm>
            <a:off x="609600" y="1600200"/>
            <a:ext cx="5037665" cy="4572000"/>
          </a:xfrm>
        </p:spPr>
        <p:txBody>
          <a:bodyPr>
            <a:normAutofit/>
          </a:bodyPr>
          <a:lstStyle/>
          <a:p>
            <a:pPr marL="0" indent="0">
              <a:buNone/>
            </a:pPr>
            <a:r>
              <a:rPr lang="en-US" b="1" dirty="0" smtClean="0">
                <a:solidFill>
                  <a:srgbClr val="843C0C"/>
                </a:solidFill>
              </a:rPr>
              <a:t>Six Minimum Control Measures</a:t>
            </a:r>
          </a:p>
          <a:p>
            <a:pPr marL="457200" indent="-457200">
              <a:buFont typeface="+mj-lt"/>
              <a:buAutoNum type="arabicPeriod"/>
            </a:pPr>
            <a:r>
              <a:rPr lang="en-US" dirty="0" smtClean="0"/>
              <a:t>Public Education and Outreach</a:t>
            </a:r>
          </a:p>
          <a:p>
            <a:pPr marL="457200" indent="-457200">
              <a:buFont typeface="+mj-lt"/>
              <a:buAutoNum type="arabicPeriod"/>
            </a:pPr>
            <a:r>
              <a:rPr lang="en-US" altLang="en-US" dirty="0" smtClean="0"/>
              <a:t>Public Involvement and Participation</a:t>
            </a:r>
          </a:p>
          <a:p>
            <a:pPr marL="457200" indent="-457200">
              <a:buFont typeface="+mj-lt"/>
              <a:buAutoNum type="arabicPeriod"/>
            </a:pPr>
            <a:r>
              <a:rPr lang="en-US" altLang="en-US" dirty="0" smtClean="0"/>
              <a:t>Illicit Discharge Detection and Elimination</a:t>
            </a:r>
          </a:p>
          <a:p>
            <a:pPr marL="457200" indent="-457200">
              <a:buFont typeface="+mj-lt"/>
              <a:buAutoNum type="arabicPeriod"/>
            </a:pPr>
            <a:r>
              <a:rPr lang="en-US" altLang="en-US" dirty="0" smtClean="0"/>
              <a:t>Construction Runoff Control</a:t>
            </a:r>
          </a:p>
          <a:p>
            <a:pPr marL="457200" indent="-457200">
              <a:buFont typeface="+mj-lt"/>
              <a:buAutoNum type="arabicPeriod"/>
            </a:pPr>
            <a:r>
              <a:rPr lang="en-US" altLang="en-US" dirty="0" smtClean="0"/>
              <a:t>Post-Construction Runoff Control</a:t>
            </a:r>
          </a:p>
          <a:p>
            <a:pPr marL="457200" indent="-457200">
              <a:buFont typeface="+mj-lt"/>
              <a:buAutoNum type="arabicPeriod"/>
            </a:pPr>
            <a:r>
              <a:rPr lang="en-US" altLang="en-US" dirty="0" smtClean="0"/>
              <a:t>Pollution Prevention Good Housekeeping Practices </a:t>
            </a:r>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47265" y="1752600"/>
            <a:ext cx="2819900" cy="3729318"/>
          </a:xfrm>
          <a:prstGeom prst="rect">
            <a:avLst/>
          </a:prstGeom>
          <a:ln>
            <a:solidFill>
              <a:srgbClr val="565600"/>
            </a:solidFill>
          </a:ln>
        </p:spPr>
      </p:pic>
    </p:spTree>
    <p:extLst>
      <p:ext uri="{BB962C8B-B14F-4D97-AF65-F5344CB8AC3E}">
        <p14:creationId xmlns:p14="http://schemas.microsoft.com/office/powerpoint/2010/main" val="1321911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Stormwater Pollution Prevention Plans (SWPPPs)</a:t>
            </a:r>
            <a:endParaRPr lang="en-US" dirty="0"/>
          </a:p>
        </p:txBody>
      </p:sp>
      <p:sp>
        <p:nvSpPr>
          <p:cNvPr id="20483" name="Content Placeholder 2"/>
          <p:cNvSpPr>
            <a:spLocks noGrp="1"/>
          </p:cNvSpPr>
          <p:nvPr>
            <p:ph idx="1"/>
          </p:nvPr>
        </p:nvSpPr>
        <p:spPr>
          <a:xfrm>
            <a:off x="609600" y="1752600"/>
            <a:ext cx="3976940" cy="4419600"/>
          </a:xfrm>
        </p:spPr>
        <p:txBody>
          <a:bodyPr/>
          <a:lstStyle/>
          <a:p>
            <a:r>
              <a:rPr lang="en-US" altLang="en-US" dirty="0" smtClean="0"/>
              <a:t>Facility Description</a:t>
            </a:r>
          </a:p>
          <a:p>
            <a:r>
              <a:rPr lang="en-US" altLang="en-US" dirty="0" smtClean="0"/>
              <a:t>Potential Pollutant Sources</a:t>
            </a:r>
          </a:p>
          <a:p>
            <a:r>
              <a:rPr lang="en-US" altLang="en-US" dirty="0" smtClean="0"/>
              <a:t>Procedures and Control Measures</a:t>
            </a:r>
          </a:p>
          <a:p>
            <a:r>
              <a:rPr lang="en-US" altLang="en-US" dirty="0" smtClean="0"/>
              <a:t>Training, Inspections, and Record Keeping</a:t>
            </a:r>
          </a:p>
          <a:p>
            <a:endParaRPr lang="en-US" altLang="en-US" dirty="0" smtClean="0"/>
          </a:p>
        </p:txBody>
      </p:sp>
      <p:pic>
        <p:nvPicPr>
          <p:cNvPr id="5" name="Content Placeholder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bwMode="auto">
          <a:xfrm>
            <a:off x="4550097" y="1905000"/>
            <a:ext cx="3985959" cy="2677236"/>
          </a:xfrm>
          <a:prstGeom prst="rect">
            <a:avLst/>
          </a:prstGeom>
          <a:noFill/>
          <a:ln w="9525">
            <a:noFill/>
            <a:miter lim="800000"/>
            <a:headEnd/>
            <a:tailEnd/>
          </a:ln>
          <a:effectLst/>
        </p:spPr>
      </p:pic>
    </p:spTree>
    <p:extLst>
      <p:ext uri="{BB962C8B-B14F-4D97-AF65-F5344CB8AC3E}">
        <p14:creationId xmlns:p14="http://schemas.microsoft.com/office/powerpoint/2010/main" val="1395542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1849272"/>
            <a:ext cx="9144000" cy="1828800"/>
          </a:xfrm>
          <a:extLst/>
        </p:spPr>
        <p:txBody>
          <a:bodyPr>
            <a:normAutofit/>
          </a:bodyPr>
          <a:lstStyle/>
          <a:p>
            <a:pPr algn="ctr" eaLnBrk="1" fontAlgn="auto" hangingPunct="1">
              <a:spcAft>
                <a:spcPts val="0"/>
              </a:spcAft>
              <a:defRPr/>
            </a:pPr>
            <a:r>
              <a:rPr lang="en-US" sz="4400" b="1" dirty="0" smtClean="0">
                <a:latin typeface="+mj-lt"/>
              </a:rPr>
              <a:t>Potential Source of Pollution</a:t>
            </a:r>
            <a:endParaRPr lang="en-US" sz="4400" b="1" dirty="0">
              <a:latin typeface="+mj-lt"/>
            </a:endParaRPr>
          </a:p>
        </p:txBody>
      </p:sp>
    </p:spTree>
    <p:extLst>
      <p:ext uri="{BB962C8B-B14F-4D97-AF65-F5344CB8AC3E}">
        <p14:creationId xmlns:p14="http://schemas.microsoft.com/office/powerpoint/2010/main" val="4108549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Maintenance Complex and</a:t>
            </a:r>
            <a:br>
              <a:rPr lang="en-US" dirty="0" smtClean="0"/>
            </a:br>
            <a:r>
              <a:rPr lang="en-US" dirty="0" smtClean="0"/>
              <a:t>Daingerfield Island</a:t>
            </a:r>
            <a:endParaRPr lang="en-US" dirty="0"/>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25848829"/>
              </p:ext>
            </p:extLst>
          </p:nvPr>
        </p:nvGraphicFramePr>
        <p:xfrm>
          <a:off x="762000" y="1828800"/>
          <a:ext cx="7696200" cy="4419600"/>
        </p:xfrm>
        <a:graphic>
          <a:graphicData uri="http://schemas.openxmlformats.org/drawingml/2006/table">
            <a:tbl>
              <a:tblPr firstRow="1" bandRow="1">
                <a:tableStyleId>{5C22544A-7EE6-4342-B048-85BDC9FD1C3A}</a:tableStyleId>
              </a:tblPr>
              <a:tblGrid>
                <a:gridCol w="3771900"/>
                <a:gridCol w="3924300"/>
              </a:tblGrid>
              <a:tr h="370840">
                <a:tc>
                  <a:txBody>
                    <a:bodyPr/>
                    <a:lstStyle/>
                    <a:p>
                      <a:r>
                        <a:rPr lang="en-US" sz="2000" b="1" dirty="0" smtClean="0"/>
                        <a:t>Activities</a:t>
                      </a:r>
                      <a:endParaRPr lang="en-US" sz="2000" b="1" dirty="0"/>
                    </a:p>
                  </a:txBody>
                  <a:tcPr/>
                </a:tc>
                <a:tc>
                  <a:txBody>
                    <a:bodyPr/>
                    <a:lstStyle/>
                    <a:p>
                      <a:r>
                        <a:rPr lang="en-US" sz="2000" b="1" dirty="0" smtClean="0"/>
                        <a:t>Pollutants</a:t>
                      </a:r>
                      <a:endParaRPr lang="en-US" sz="2000" b="1" dirty="0"/>
                    </a:p>
                  </a:txBody>
                  <a:tcPr/>
                </a:tc>
              </a:tr>
              <a:tr h="370840">
                <a:tc>
                  <a:txBody>
                    <a:bodyPr/>
                    <a:lstStyle/>
                    <a:p>
                      <a:r>
                        <a:rPr lang="en-US" sz="2000" b="1" dirty="0" smtClean="0"/>
                        <a:t>Vehicle</a:t>
                      </a:r>
                      <a:r>
                        <a:rPr lang="en-US" sz="2000" b="1" baseline="0" dirty="0" smtClean="0"/>
                        <a:t> and Equipment Storage</a:t>
                      </a:r>
                      <a:endParaRPr lang="en-US" sz="2000" b="1" dirty="0"/>
                    </a:p>
                  </a:txBody>
                  <a:tcPr/>
                </a:tc>
                <a:tc>
                  <a:txBody>
                    <a:bodyPr/>
                    <a:lstStyle/>
                    <a:p>
                      <a:r>
                        <a:rPr lang="en-US" sz="2000" b="1" dirty="0" smtClean="0"/>
                        <a:t>Oil</a:t>
                      </a:r>
                    </a:p>
                    <a:p>
                      <a:r>
                        <a:rPr lang="en-US" sz="2000" b="1" dirty="0" smtClean="0"/>
                        <a:t>Antifreeze</a:t>
                      </a:r>
                    </a:p>
                    <a:p>
                      <a:r>
                        <a:rPr lang="en-US" sz="2000" b="1" dirty="0" smtClean="0"/>
                        <a:t>Grease</a:t>
                      </a:r>
                    </a:p>
                    <a:p>
                      <a:r>
                        <a:rPr lang="en-US" sz="2000" b="1" dirty="0" smtClean="0"/>
                        <a:t>Fuel</a:t>
                      </a:r>
                      <a:endParaRPr lang="en-US" sz="2000" b="1" dirty="0"/>
                    </a:p>
                  </a:txBody>
                  <a:tcPr/>
                </a:tc>
              </a:tr>
              <a:tr h="370840">
                <a:tc>
                  <a:txBody>
                    <a:bodyPr/>
                    <a:lstStyle/>
                    <a:p>
                      <a:r>
                        <a:rPr lang="en-US" sz="2000" b="1" dirty="0" smtClean="0"/>
                        <a:t>Equipment Fueling</a:t>
                      </a:r>
                      <a:endParaRPr lang="en-US" sz="2000" b="1" dirty="0"/>
                    </a:p>
                  </a:txBody>
                  <a:tcPr/>
                </a:tc>
                <a:tc>
                  <a:txBody>
                    <a:bodyPr/>
                    <a:lstStyle/>
                    <a:p>
                      <a:r>
                        <a:rPr lang="en-US" sz="2000" b="1" dirty="0" smtClean="0"/>
                        <a:t>Gasoline</a:t>
                      </a:r>
                    </a:p>
                    <a:p>
                      <a:r>
                        <a:rPr lang="en-US" sz="2000" b="1" dirty="0" smtClean="0"/>
                        <a:t>Diesel</a:t>
                      </a:r>
                      <a:endParaRPr lang="en-US" sz="2000" b="1" dirty="0"/>
                    </a:p>
                  </a:txBody>
                  <a:tcPr/>
                </a:tc>
              </a:tr>
              <a:tr h="370840">
                <a:tc>
                  <a:txBody>
                    <a:bodyPr/>
                    <a:lstStyle/>
                    <a:p>
                      <a:r>
                        <a:rPr lang="en-US" sz="2000" b="1" dirty="0" smtClean="0"/>
                        <a:t>Hazardous</a:t>
                      </a:r>
                      <a:r>
                        <a:rPr lang="en-US" sz="2000" b="1" baseline="0" dirty="0" smtClean="0"/>
                        <a:t> Materials Storage</a:t>
                      </a:r>
                      <a:endParaRPr lang="en-US" sz="2000" b="1" dirty="0"/>
                    </a:p>
                  </a:txBody>
                  <a:tcPr/>
                </a:tc>
                <a:tc>
                  <a:txBody>
                    <a:bodyPr/>
                    <a:lstStyle/>
                    <a:p>
                      <a:r>
                        <a:rPr lang="en-US" sz="2000" b="1" dirty="0" smtClean="0"/>
                        <a:t>Cleansers</a:t>
                      </a:r>
                    </a:p>
                    <a:p>
                      <a:r>
                        <a:rPr lang="en-US" sz="2000" b="1" dirty="0" smtClean="0"/>
                        <a:t>Paints</a:t>
                      </a:r>
                    </a:p>
                    <a:p>
                      <a:r>
                        <a:rPr lang="en-US" sz="2000" b="1" dirty="0" smtClean="0"/>
                        <a:t>Solvents</a:t>
                      </a:r>
                    </a:p>
                    <a:p>
                      <a:r>
                        <a:rPr lang="en-US" sz="2000" b="1" dirty="0" smtClean="0"/>
                        <a:t>Pesticides</a:t>
                      </a:r>
                    </a:p>
                    <a:p>
                      <a:r>
                        <a:rPr lang="en-US" sz="2000" b="1" dirty="0" smtClean="0"/>
                        <a:t>Lead</a:t>
                      </a:r>
                      <a:r>
                        <a:rPr lang="en-US" sz="2000" b="1" baseline="0" dirty="0" smtClean="0"/>
                        <a:t> Acid Batteries</a:t>
                      </a:r>
                      <a:endParaRPr lang="en-US" sz="2000" b="1" dirty="0"/>
                    </a:p>
                  </a:txBody>
                  <a:tcPr/>
                </a:tc>
              </a:tr>
              <a:tr h="370840">
                <a:tc>
                  <a:txBody>
                    <a:bodyPr/>
                    <a:lstStyle/>
                    <a:p>
                      <a:r>
                        <a:rPr lang="en-US" sz="2000" b="1" dirty="0" smtClean="0"/>
                        <a:t>Salt Loading and Storage</a:t>
                      </a:r>
                      <a:endParaRPr lang="en-US" sz="2000" b="1" dirty="0"/>
                    </a:p>
                  </a:txBody>
                  <a:tcPr/>
                </a:tc>
                <a:tc>
                  <a:txBody>
                    <a:bodyPr/>
                    <a:lstStyle/>
                    <a:p>
                      <a:r>
                        <a:rPr lang="en-US" sz="2000" b="1" dirty="0" smtClean="0"/>
                        <a:t>Sodium Chloride</a:t>
                      </a:r>
                      <a:endParaRPr lang="en-US" sz="2000" b="1" dirty="0"/>
                    </a:p>
                  </a:txBody>
                  <a:tcPr/>
                </a:tc>
              </a:tr>
            </a:tbl>
          </a:graphicData>
        </a:graphic>
      </p:graphicFrame>
    </p:spTree>
    <p:extLst>
      <p:ext uri="{BB962C8B-B14F-4D97-AF65-F5344CB8AC3E}">
        <p14:creationId xmlns:p14="http://schemas.microsoft.com/office/powerpoint/2010/main" val="2609162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Maintenance Complex and</a:t>
            </a:r>
            <a:br>
              <a:rPr lang="en-US" dirty="0" smtClean="0"/>
            </a:br>
            <a:r>
              <a:rPr lang="en-US" dirty="0" smtClean="0"/>
              <a:t>Daingerfield Island</a:t>
            </a:r>
            <a:endParaRPr lang="en-US" dirty="0"/>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2060291413"/>
              </p:ext>
            </p:extLst>
          </p:nvPr>
        </p:nvGraphicFramePr>
        <p:xfrm>
          <a:off x="762000" y="1844040"/>
          <a:ext cx="7543800" cy="3108960"/>
        </p:xfrm>
        <a:graphic>
          <a:graphicData uri="http://schemas.openxmlformats.org/drawingml/2006/table">
            <a:tbl>
              <a:tblPr firstRow="1" bandRow="1">
                <a:tableStyleId>{5C22544A-7EE6-4342-B048-85BDC9FD1C3A}</a:tableStyleId>
              </a:tblPr>
              <a:tblGrid>
                <a:gridCol w="3697209"/>
                <a:gridCol w="3846591"/>
              </a:tblGrid>
              <a:tr h="370840">
                <a:tc>
                  <a:txBody>
                    <a:bodyPr/>
                    <a:lstStyle/>
                    <a:p>
                      <a:r>
                        <a:rPr lang="en-US" sz="2000" b="1" dirty="0" smtClean="0"/>
                        <a:t>Activities</a:t>
                      </a:r>
                      <a:endParaRPr lang="en-US" sz="2000" b="1" dirty="0"/>
                    </a:p>
                  </a:txBody>
                  <a:tcPr/>
                </a:tc>
                <a:tc>
                  <a:txBody>
                    <a:bodyPr/>
                    <a:lstStyle/>
                    <a:p>
                      <a:r>
                        <a:rPr lang="en-US" sz="2000" b="1" dirty="0" smtClean="0"/>
                        <a:t>Pollutants</a:t>
                      </a:r>
                      <a:endParaRPr lang="en-US" sz="2000" b="1" dirty="0"/>
                    </a:p>
                  </a:txBody>
                  <a:tcPr/>
                </a:tc>
              </a:tr>
              <a:tr h="370840">
                <a:tc>
                  <a:txBody>
                    <a:bodyPr/>
                    <a:lstStyle/>
                    <a:p>
                      <a:r>
                        <a:rPr lang="en-US" sz="2000" b="1" dirty="0" smtClean="0"/>
                        <a:t>Vehicle Washing</a:t>
                      </a:r>
                      <a:endParaRPr lang="en-US" sz="2000" b="1" dirty="0"/>
                    </a:p>
                  </a:txBody>
                  <a:tcPr/>
                </a:tc>
                <a:tc>
                  <a:txBody>
                    <a:bodyPr/>
                    <a:lstStyle/>
                    <a:p>
                      <a:r>
                        <a:rPr lang="en-US" sz="2000" b="1" dirty="0" smtClean="0"/>
                        <a:t>Cleansers</a:t>
                      </a:r>
                    </a:p>
                    <a:p>
                      <a:r>
                        <a:rPr lang="en-US" sz="2000" b="1" dirty="0" smtClean="0"/>
                        <a:t>Oil</a:t>
                      </a:r>
                    </a:p>
                    <a:p>
                      <a:r>
                        <a:rPr lang="en-US" sz="2000" b="1" dirty="0" smtClean="0"/>
                        <a:t>Antifreeze</a:t>
                      </a:r>
                    </a:p>
                    <a:p>
                      <a:r>
                        <a:rPr lang="en-US" sz="2000" b="1" dirty="0" smtClean="0"/>
                        <a:t>Grease</a:t>
                      </a:r>
                    </a:p>
                    <a:p>
                      <a:r>
                        <a:rPr lang="en-US" sz="2000" b="1" dirty="0" smtClean="0"/>
                        <a:t>Fuel</a:t>
                      </a:r>
                      <a:endParaRPr lang="en-US" sz="2000" b="1" dirty="0"/>
                    </a:p>
                  </a:txBody>
                  <a:tcPr/>
                </a:tc>
              </a:tr>
              <a:tr h="370840">
                <a:tc>
                  <a:txBody>
                    <a:bodyPr/>
                    <a:lstStyle/>
                    <a:p>
                      <a:r>
                        <a:rPr lang="en-US" sz="2000" b="1" dirty="0" smtClean="0"/>
                        <a:t>Stockpiles</a:t>
                      </a:r>
                      <a:endParaRPr lang="en-US" sz="2000" b="1" dirty="0"/>
                    </a:p>
                  </a:txBody>
                  <a:tcPr/>
                </a:tc>
                <a:tc>
                  <a:txBody>
                    <a:bodyPr/>
                    <a:lstStyle/>
                    <a:p>
                      <a:r>
                        <a:rPr lang="en-US" sz="2000" b="1" dirty="0" smtClean="0"/>
                        <a:t>Dirt and Other Materials</a:t>
                      </a:r>
                      <a:endParaRPr lang="en-US" sz="2000" b="1" dirty="0"/>
                    </a:p>
                  </a:txBody>
                  <a:tcPr/>
                </a:tc>
              </a:tr>
              <a:tr h="370840">
                <a:tc>
                  <a:txBody>
                    <a:bodyPr/>
                    <a:lstStyle/>
                    <a:p>
                      <a:r>
                        <a:rPr lang="en-US" sz="2000" b="1" dirty="0" smtClean="0"/>
                        <a:t>Waste Disposal</a:t>
                      </a:r>
                      <a:endParaRPr lang="en-US" sz="2000" b="1" dirty="0"/>
                    </a:p>
                  </a:txBody>
                  <a:tcPr/>
                </a:tc>
                <a:tc>
                  <a:txBody>
                    <a:bodyPr/>
                    <a:lstStyle/>
                    <a:p>
                      <a:r>
                        <a:rPr lang="en-US" sz="2000" b="1" dirty="0" smtClean="0"/>
                        <a:t>Trash</a:t>
                      </a:r>
                    </a:p>
                    <a:p>
                      <a:r>
                        <a:rPr lang="en-US" sz="2000" b="1" dirty="0" smtClean="0"/>
                        <a:t>Liquids</a:t>
                      </a:r>
                      <a:endParaRPr lang="en-US" sz="2000" b="1" dirty="0"/>
                    </a:p>
                  </a:txBody>
                  <a:tcPr/>
                </a:tc>
              </a:tr>
            </a:tbl>
          </a:graphicData>
        </a:graphic>
      </p:graphicFrame>
    </p:spTree>
    <p:extLst>
      <p:ext uri="{BB962C8B-B14F-4D97-AF65-F5344CB8AC3E}">
        <p14:creationId xmlns:p14="http://schemas.microsoft.com/office/powerpoint/2010/main" val="3740550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On GWMP/CBP Property</a:t>
            </a:r>
            <a:endParaRPr lang="en-US" dirty="0"/>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3787384213"/>
              </p:ext>
            </p:extLst>
          </p:nvPr>
        </p:nvGraphicFramePr>
        <p:xfrm>
          <a:off x="762000" y="1859280"/>
          <a:ext cx="7696200" cy="2484120"/>
        </p:xfrm>
        <a:graphic>
          <a:graphicData uri="http://schemas.openxmlformats.org/drawingml/2006/table">
            <a:tbl>
              <a:tblPr firstRow="1" bandRow="1">
                <a:tableStyleId>{5C22544A-7EE6-4342-B048-85BDC9FD1C3A}</a:tableStyleId>
              </a:tblPr>
              <a:tblGrid>
                <a:gridCol w="3848100"/>
                <a:gridCol w="3848100"/>
              </a:tblGrid>
              <a:tr h="454488">
                <a:tc>
                  <a:txBody>
                    <a:bodyPr/>
                    <a:lstStyle/>
                    <a:p>
                      <a:r>
                        <a:rPr lang="en-US" sz="2000" b="1" dirty="0" smtClean="0"/>
                        <a:t>Activities</a:t>
                      </a:r>
                      <a:endParaRPr lang="en-US" sz="2000" b="1" dirty="0"/>
                    </a:p>
                  </a:txBody>
                  <a:tcPr/>
                </a:tc>
                <a:tc>
                  <a:txBody>
                    <a:bodyPr/>
                    <a:lstStyle/>
                    <a:p>
                      <a:r>
                        <a:rPr lang="en-US" sz="2000" b="1" dirty="0" smtClean="0"/>
                        <a:t>Pollutants</a:t>
                      </a:r>
                      <a:endParaRPr lang="en-US" sz="2000" b="1" dirty="0"/>
                    </a:p>
                  </a:txBody>
                  <a:tcPr/>
                </a:tc>
              </a:tr>
              <a:tr h="1120656">
                <a:tc>
                  <a:txBody>
                    <a:bodyPr/>
                    <a:lstStyle/>
                    <a:p>
                      <a:r>
                        <a:rPr lang="en-US" sz="2000" b="1" dirty="0" smtClean="0"/>
                        <a:t>Vehicles</a:t>
                      </a:r>
                      <a:endParaRPr lang="en-US" sz="2000" b="1" dirty="0"/>
                    </a:p>
                  </a:txBody>
                  <a:tcPr/>
                </a:tc>
                <a:tc>
                  <a:txBody>
                    <a:bodyPr/>
                    <a:lstStyle/>
                    <a:p>
                      <a:r>
                        <a:rPr lang="en-US" sz="2000" b="1" dirty="0" smtClean="0"/>
                        <a:t>Petroleum Hydrocarbons</a:t>
                      </a:r>
                    </a:p>
                    <a:p>
                      <a:r>
                        <a:rPr lang="en-US" sz="2000" b="1" dirty="0" smtClean="0"/>
                        <a:t>Vehicle Parts Wear</a:t>
                      </a:r>
                    </a:p>
                    <a:p>
                      <a:r>
                        <a:rPr lang="en-US" sz="2000" b="1" dirty="0" smtClean="0"/>
                        <a:t>Trash</a:t>
                      </a:r>
                      <a:endParaRPr lang="en-US" sz="2000" b="1" dirty="0"/>
                    </a:p>
                  </a:txBody>
                  <a:tcPr/>
                </a:tc>
              </a:tr>
              <a:tr h="454488">
                <a:tc>
                  <a:txBody>
                    <a:bodyPr/>
                    <a:lstStyle/>
                    <a:p>
                      <a:r>
                        <a:rPr lang="en-US" sz="2000" b="1" dirty="0" smtClean="0"/>
                        <a:t>Hikers</a:t>
                      </a:r>
                      <a:r>
                        <a:rPr lang="en-US" sz="2000" b="1" baseline="0" dirty="0" smtClean="0"/>
                        <a:t> and Bikers</a:t>
                      </a:r>
                      <a:endParaRPr lang="en-US" sz="2000" b="1" dirty="0"/>
                    </a:p>
                  </a:txBody>
                  <a:tcPr/>
                </a:tc>
                <a:tc>
                  <a:txBody>
                    <a:bodyPr/>
                    <a:lstStyle/>
                    <a:p>
                      <a:r>
                        <a:rPr lang="en-US" sz="2000" b="1" dirty="0" smtClean="0"/>
                        <a:t>Trash</a:t>
                      </a:r>
                      <a:endParaRPr lang="en-US" sz="2000" b="1" dirty="0"/>
                    </a:p>
                  </a:txBody>
                  <a:tcPr/>
                </a:tc>
              </a:tr>
              <a:tr h="454488">
                <a:tc>
                  <a:txBody>
                    <a:bodyPr/>
                    <a:lstStyle/>
                    <a:p>
                      <a:r>
                        <a:rPr lang="en-US" sz="2000" b="1" dirty="0" smtClean="0"/>
                        <a:t>Dog</a:t>
                      </a:r>
                      <a:r>
                        <a:rPr lang="en-US" sz="2000" b="1" baseline="0" dirty="0" smtClean="0"/>
                        <a:t> Walkers</a:t>
                      </a:r>
                      <a:endParaRPr lang="en-US" sz="2000" b="1" dirty="0"/>
                    </a:p>
                  </a:txBody>
                  <a:tcPr/>
                </a:tc>
                <a:tc>
                  <a:txBody>
                    <a:bodyPr/>
                    <a:lstStyle/>
                    <a:p>
                      <a:r>
                        <a:rPr lang="en-US" sz="2000" b="1" dirty="0" smtClean="0"/>
                        <a:t>Pet Waste/Bacteria</a:t>
                      </a:r>
                      <a:endParaRPr lang="en-US" sz="2000" b="1" dirty="0"/>
                    </a:p>
                  </a:txBody>
                  <a:tcPr/>
                </a:tc>
              </a:tr>
            </a:tbl>
          </a:graphicData>
        </a:graphic>
      </p:graphicFrame>
      <p:pic>
        <p:nvPicPr>
          <p:cNvPr id="1026" name="Picture 2" descr="Why all drivers should know about the new litter laws coming into ..."/>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768626" y="4708497"/>
            <a:ext cx="2322443" cy="167231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rail Magic &amp; Leave No Trace: A Hiker's Responsibility | Just Two ..."/>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r="-119"/>
          <a:stretch/>
        </p:blipFill>
        <p:spPr bwMode="auto">
          <a:xfrm>
            <a:off x="3355514" y="4710429"/>
            <a:ext cx="2286000" cy="169037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airfax City Dog Park | City of Fairfax, VA"/>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5905959" y="4708497"/>
            <a:ext cx="2323641" cy="1672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1255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to Today’s Training</a:t>
            </a:r>
            <a:endParaRPr lang="en-US" dirty="0"/>
          </a:p>
        </p:txBody>
      </p:sp>
      <p:sp>
        <p:nvSpPr>
          <p:cNvPr id="6" name="Content Placeholder 5"/>
          <p:cNvSpPr>
            <a:spLocks noGrp="1"/>
          </p:cNvSpPr>
          <p:nvPr>
            <p:ph idx="1"/>
          </p:nvPr>
        </p:nvSpPr>
        <p:spPr/>
        <p:txBody>
          <a:bodyPr/>
          <a:lstStyle/>
          <a:p>
            <a:pPr marL="0" indent="0">
              <a:buNone/>
            </a:pPr>
            <a:r>
              <a:rPr lang="en-US" altLang="en-US" b="1" dirty="0" smtClean="0">
                <a:solidFill>
                  <a:srgbClr val="843C0C"/>
                </a:solidFill>
                <a:effectLst>
                  <a:outerShdw blurRad="38100" dist="38100" dir="2700000" algn="tl">
                    <a:srgbClr val="000000">
                      <a:alpha val="43137"/>
                    </a:srgbClr>
                  </a:outerShdw>
                </a:effectLst>
              </a:rPr>
              <a:t>Your participation is important and appreciated:</a:t>
            </a:r>
            <a:endParaRPr lang="en-US" dirty="0" smtClean="0"/>
          </a:p>
          <a:p>
            <a:r>
              <a:rPr lang="en-US" dirty="0" smtClean="0"/>
              <a:t>Training is required by permits issued to the GWMP/CBP under the authority of the federal Clean Water Act.</a:t>
            </a:r>
          </a:p>
          <a:p>
            <a:r>
              <a:rPr lang="en-US" dirty="0" smtClean="0"/>
              <a:t>Conservation of our natural resources is a core mission of the National Park Service.</a:t>
            </a:r>
          </a:p>
          <a:p>
            <a:r>
              <a:rPr lang="en-US" dirty="0" smtClean="0"/>
              <a:t>Our economy and quality of life all depend on clean water and a healthy environment. </a:t>
            </a:r>
            <a:endParaRPr lang="en-US" dirty="0"/>
          </a:p>
        </p:txBody>
      </p:sp>
      <p:sp>
        <p:nvSpPr>
          <p:cNvPr id="4" name="Footer Placeholder 3"/>
          <p:cNvSpPr>
            <a:spLocks noGrp="1"/>
          </p:cNvSpPr>
          <p:nvPr>
            <p:ph type="ftr" sz="quarter" idx="11"/>
          </p:nvPr>
        </p:nvSpPr>
        <p:spPr/>
        <p:txBody>
          <a:bodyPr/>
          <a:lstStyle/>
          <a:p>
            <a:r>
              <a:rPr lang="en-US" dirty="0" smtClean="0"/>
              <a:t>E X P E R I E N C E    Y O U R    A M E R I C A</a:t>
            </a:r>
            <a:endParaRPr lang="en-US" dirty="0"/>
          </a:p>
        </p:txBody>
      </p:sp>
      <p:sp>
        <p:nvSpPr>
          <p:cNvPr id="5" name="Slide Number Placeholder 4"/>
          <p:cNvSpPr>
            <a:spLocks noGrp="1"/>
          </p:cNvSpPr>
          <p:nvPr>
            <p:ph type="sldNum" sz="quarter" idx="4"/>
          </p:nvPr>
        </p:nvSpPr>
        <p:spPr/>
        <p:txBody>
          <a:bodyPr/>
          <a:lstStyle/>
          <a:p>
            <a:fld id="{409E7168-52E1-4BF7-944B-FF7690D85CFF}" type="slidenum">
              <a:rPr lang="en-US" smtClean="0"/>
              <a:pPr/>
              <a:t>2</a:t>
            </a:fld>
            <a:endParaRPr lang="en-US" dirty="0"/>
          </a:p>
        </p:txBody>
      </p:sp>
    </p:spTree>
    <p:extLst>
      <p:ext uri="{BB962C8B-B14F-4D97-AF65-F5344CB8AC3E}">
        <p14:creationId xmlns:p14="http://schemas.microsoft.com/office/powerpoint/2010/main" val="1475111987"/>
      </p:ext>
    </p:extLst>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1849272"/>
            <a:ext cx="9144000" cy="1828800"/>
          </a:xfrm>
          <a:extLst/>
        </p:spPr>
        <p:txBody>
          <a:bodyPr>
            <a:normAutofit/>
          </a:bodyPr>
          <a:lstStyle/>
          <a:p>
            <a:pPr algn="ctr" eaLnBrk="1" fontAlgn="auto" hangingPunct="1">
              <a:spcAft>
                <a:spcPts val="0"/>
              </a:spcAft>
              <a:defRPr/>
            </a:pPr>
            <a:r>
              <a:rPr lang="en-US" sz="4400" b="1" dirty="0" smtClean="0">
                <a:latin typeface="+mj-lt"/>
              </a:rPr>
              <a:t>Procedures and Control </a:t>
            </a:r>
            <a:br>
              <a:rPr lang="en-US" sz="4400" b="1" dirty="0" smtClean="0">
                <a:latin typeface="+mj-lt"/>
              </a:rPr>
            </a:br>
            <a:r>
              <a:rPr lang="en-US" sz="4400" b="1" dirty="0" smtClean="0">
                <a:latin typeface="+mj-lt"/>
              </a:rPr>
              <a:t>Measures</a:t>
            </a:r>
            <a:endParaRPr lang="en-US" sz="4400" b="1" dirty="0">
              <a:latin typeface="+mj-lt"/>
            </a:endParaRPr>
          </a:p>
        </p:txBody>
      </p:sp>
      <p:sp>
        <p:nvSpPr>
          <p:cNvPr id="83971" name="Subtitle 33"/>
          <p:cNvSpPr>
            <a:spLocks noGrp="1"/>
          </p:cNvSpPr>
          <p:nvPr>
            <p:ph type="subTitle" idx="1"/>
          </p:nvPr>
        </p:nvSpPr>
        <p:spPr>
          <a:xfrm>
            <a:off x="0" y="3911600"/>
            <a:ext cx="9144000" cy="1752600"/>
          </a:xfrm>
        </p:spPr>
        <p:txBody>
          <a:bodyPr/>
          <a:lstStyle/>
          <a:p>
            <a:pPr marR="0" eaLnBrk="1" hangingPunct="1"/>
            <a:endParaRPr lang="en-US" altLang="en-US" dirty="0" smtClean="0"/>
          </a:p>
        </p:txBody>
      </p:sp>
    </p:spTree>
    <p:extLst>
      <p:ext uri="{BB962C8B-B14F-4D97-AF65-F5344CB8AC3E}">
        <p14:creationId xmlns:p14="http://schemas.microsoft.com/office/powerpoint/2010/main" val="2235624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email">
            <a:extLst>
              <a:ext uri="{28A0092B-C50C-407E-A947-70E740481C1C}">
                <a14:useLocalDpi xmlns:a14="http://schemas.microsoft.com/office/drawing/2010/main"/>
              </a:ext>
            </a:extLst>
          </a:blip>
          <a:srcRect l="11572" r="1639"/>
          <a:stretch/>
        </p:blipFill>
        <p:spPr>
          <a:xfrm>
            <a:off x="0" y="0"/>
            <a:ext cx="9144000" cy="6858000"/>
          </a:xfrm>
          <a:prstGeom prst="rect">
            <a:avLst/>
          </a:prstGeom>
        </p:spPr>
      </p:pic>
      <p:sp>
        <p:nvSpPr>
          <p:cNvPr id="3" name="Text Box 3"/>
          <p:cNvSpPr txBox="1">
            <a:spLocks noChangeArrowheads="1"/>
          </p:cNvSpPr>
          <p:nvPr/>
        </p:nvSpPr>
        <p:spPr bwMode="auto">
          <a:xfrm>
            <a:off x="0" y="468313"/>
            <a:ext cx="9144000" cy="769441"/>
          </a:xfrm>
          <a:prstGeom prst="rect">
            <a:avLst/>
          </a:prstGeom>
          <a:solidFill>
            <a:schemeClr val="bg1"/>
          </a:solidFill>
          <a:ln w="12700">
            <a:noFill/>
            <a:miter lim="800000"/>
            <a:headEnd type="none" w="sm" len="sm"/>
            <a:tailEnd type="none" w="sm" len="sm"/>
          </a:ln>
        </p:spPr>
        <p:txBody>
          <a:bodyPr>
            <a:spAutoFit/>
          </a:bodyPr>
          <a:lstStyle/>
          <a:p>
            <a:pPr algn="ctr">
              <a:spcBef>
                <a:spcPct val="50000"/>
              </a:spcBef>
              <a:defRPr/>
            </a:pPr>
            <a:r>
              <a:rPr lang="en-US" sz="4400" b="1" dirty="0" smtClean="0">
                <a:solidFill>
                  <a:schemeClr val="tx2"/>
                </a:solidFill>
                <a:latin typeface="+mj-lt"/>
              </a:rPr>
              <a:t>At the Maintenance Complex</a:t>
            </a:r>
            <a:endParaRPr lang="en-US" sz="4400" dirty="0">
              <a:solidFill>
                <a:schemeClr val="tx2"/>
              </a:solidFill>
              <a:latin typeface="+mj-lt"/>
            </a:endParaRPr>
          </a:p>
        </p:txBody>
      </p:sp>
    </p:spTree>
    <p:extLst>
      <p:ext uri="{BB962C8B-B14F-4D97-AF65-F5344CB8AC3E}">
        <p14:creationId xmlns:p14="http://schemas.microsoft.com/office/powerpoint/2010/main" val="30391039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Reduce the chance for contamination.</a:t>
            </a:r>
            <a:endParaRPr lang="en-US" dirty="0"/>
          </a:p>
        </p:txBody>
      </p:sp>
      <p:sp>
        <p:nvSpPr>
          <p:cNvPr id="3" name="Content Placeholder 2"/>
          <p:cNvSpPr>
            <a:spLocks noGrp="1"/>
          </p:cNvSpPr>
          <p:nvPr>
            <p:ph idx="1"/>
          </p:nvPr>
        </p:nvSpPr>
        <p:spPr>
          <a:xfrm>
            <a:off x="609600" y="1752600"/>
            <a:ext cx="5020056" cy="4419600"/>
          </a:xfrm>
        </p:spPr>
        <p:txBody>
          <a:bodyPr/>
          <a:lstStyle/>
          <a:p>
            <a:r>
              <a:rPr lang="en-US" dirty="0" smtClean="0"/>
              <a:t>Conduct maintenance indoors.</a:t>
            </a:r>
          </a:p>
          <a:p>
            <a:r>
              <a:rPr lang="en-US" dirty="0" smtClean="0"/>
              <a:t>Store materials under cover when at all possible.</a:t>
            </a:r>
          </a:p>
          <a:p>
            <a:r>
              <a:rPr lang="en-US" dirty="0" smtClean="0"/>
              <a:t>Keep liquid materials away from bay doors.</a:t>
            </a:r>
          </a:p>
          <a:p>
            <a:r>
              <a:rPr lang="en-US" dirty="0" smtClean="0"/>
              <a:t>Provide secondary containment for all containers.</a:t>
            </a:r>
          </a:p>
          <a:p>
            <a:r>
              <a:rPr lang="en-US" dirty="0" smtClean="0"/>
              <a:t>Ensure that caps and lids fit tight.</a:t>
            </a:r>
          </a:p>
          <a:p>
            <a:r>
              <a:rPr lang="en-US" dirty="0" smtClean="0"/>
              <a:t>Use drip pans for leaks and when changing fluids.</a:t>
            </a:r>
            <a:endParaRPr lang="en-US" dirty="0"/>
          </a:p>
        </p:txBody>
      </p:sp>
      <p:pic>
        <p:nvPicPr>
          <p:cNvPr id="1026" name="Picture 2" descr="Image result for secondary containment"/>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5629656" y="1752600"/>
            <a:ext cx="2828544" cy="22098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5375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prepared for a leak or spill.</a:t>
            </a:r>
            <a:endParaRPr lang="en-US" dirty="0"/>
          </a:p>
        </p:txBody>
      </p:sp>
      <p:sp>
        <p:nvSpPr>
          <p:cNvPr id="3" name="Content Placeholder 2"/>
          <p:cNvSpPr>
            <a:spLocks noGrp="1"/>
          </p:cNvSpPr>
          <p:nvPr>
            <p:ph idx="1"/>
          </p:nvPr>
        </p:nvSpPr>
        <p:spPr>
          <a:xfrm>
            <a:off x="609600" y="1752600"/>
            <a:ext cx="5257800" cy="4419600"/>
          </a:xfrm>
        </p:spPr>
        <p:txBody>
          <a:bodyPr/>
          <a:lstStyle/>
          <a:p>
            <a:r>
              <a:rPr lang="en-US" dirty="0" smtClean="0"/>
              <a:t>Know where your spill kit and safety equipment are located.</a:t>
            </a:r>
          </a:p>
          <a:p>
            <a:r>
              <a:rPr lang="en-US" dirty="0" smtClean="0"/>
              <a:t>Label all hazardous substance containers in plain English.</a:t>
            </a:r>
          </a:p>
          <a:p>
            <a:r>
              <a:rPr lang="en-US" dirty="0" smtClean="0"/>
              <a:t>Clear access to storage drums and other containers.</a:t>
            </a:r>
          </a:p>
          <a:p>
            <a:pPr lvl="1"/>
            <a:endParaRPr lang="en-US" dirty="0" smtClean="0"/>
          </a:p>
          <a:p>
            <a:endParaRPr lang="en-US" dirty="0" smtClean="0"/>
          </a:p>
        </p:txBody>
      </p:sp>
      <p:pic>
        <p:nvPicPr>
          <p:cNvPr id="2050" name="Picture 2" descr="http://www.spillsupply.com/images/2009%20Pics/KI-ESK240-L.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69036" y="1752600"/>
            <a:ext cx="2389164" cy="331876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5196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dirty="0" smtClean="0">
                <a:solidFill>
                  <a:srgbClr val="7F6737"/>
                </a:solidFill>
              </a:rPr>
              <a:t>E X P E R I E N C E    Y O U R    A M E R I C A</a:t>
            </a:r>
            <a:endParaRPr lang="en-US" dirty="0">
              <a:solidFill>
                <a:srgbClr val="7F6737"/>
              </a:solidFill>
            </a:endParaRPr>
          </a:p>
        </p:txBody>
      </p:sp>
      <p:sp>
        <p:nvSpPr>
          <p:cNvPr id="3" name="Slide Number Placeholder 2"/>
          <p:cNvSpPr>
            <a:spLocks noGrp="1"/>
          </p:cNvSpPr>
          <p:nvPr>
            <p:ph type="sldNum" sz="quarter" idx="4"/>
          </p:nvPr>
        </p:nvSpPr>
        <p:spPr/>
        <p:txBody>
          <a:bodyPr/>
          <a:lstStyle/>
          <a:p>
            <a:pPr>
              <a:defRPr/>
            </a:pPr>
            <a:fld id="{409E7168-52E1-4BF7-944B-FF7690D85CFF}" type="slidenum">
              <a:rPr lang="en-US" smtClean="0">
                <a:solidFill>
                  <a:srgbClr val="7F6737">
                    <a:tint val="75000"/>
                  </a:srgbClr>
                </a:solidFill>
              </a:rPr>
              <a:pPr>
                <a:defRPr/>
              </a:pPr>
              <a:t>24</a:t>
            </a:fld>
            <a:endParaRPr lang="en-US" dirty="0">
              <a:solidFill>
                <a:srgbClr val="7F6737">
                  <a:tint val="75000"/>
                </a:srgbClr>
              </a:solidFill>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274103877"/>
      </p:ext>
    </p:extLst>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Take ownership of the situation.</a:t>
            </a:r>
            <a:endParaRPr lang="en-US" dirty="0"/>
          </a:p>
        </p:txBody>
      </p:sp>
      <p:sp>
        <p:nvSpPr>
          <p:cNvPr id="3" name="Content Placeholder 2"/>
          <p:cNvSpPr>
            <a:spLocks noGrp="1"/>
          </p:cNvSpPr>
          <p:nvPr>
            <p:ph idx="1"/>
          </p:nvPr>
        </p:nvSpPr>
        <p:spPr>
          <a:xfrm>
            <a:off x="609600" y="1752600"/>
            <a:ext cx="4495800" cy="4419600"/>
          </a:xfrm>
        </p:spPr>
        <p:txBody>
          <a:bodyPr/>
          <a:lstStyle/>
          <a:p>
            <a:r>
              <a:rPr lang="en-US" dirty="0" smtClean="0"/>
              <a:t>Clean up spills and drips promptly.</a:t>
            </a:r>
          </a:p>
          <a:p>
            <a:r>
              <a:rPr lang="en-US" dirty="0" smtClean="0"/>
              <a:t>Sweep up used dry absorb daily and dispose of properly.</a:t>
            </a:r>
          </a:p>
          <a:p>
            <a:r>
              <a:rPr lang="en-US" dirty="0" smtClean="0"/>
              <a:t>Any spill requires attention. There is no minimum amount.</a:t>
            </a:r>
          </a:p>
          <a:p>
            <a:endParaRPr lang="en-US" dirty="0" smtClean="0"/>
          </a:p>
        </p:txBody>
      </p:sp>
      <p:pic>
        <p:nvPicPr>
          <p:cNvPr id="2" name="Picture 2" descr="Related imag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34794" y="1905000"/>
            <a:ext cx="3187311" cy="239479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0231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Dealing with small spills.</a:t>
            </a:r>
            <a:endParaRPr lang="en-US" dirty="0"/>
          </a:p>
        </p:txBody>
      </p:sp>
      <p:pic>
        <p:nvPicPr>
          <p:cNvPr id="5" name="Content Placeholder 4"/>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689139" y="1395662"/>
            <a:ext cx="7769061" cy="5005137"/>
          </a:xfrm>
        </p:spPr>
      </p:pic>
    </p:spTree>
    <p:extLst>
      <p:ext uri="{BB962C8B-B14F-4D97-AF65-F5344CB8AC3E}">
        <p14:creationId xmlns:p14="http://schemas.microsoft.com/office/powerpoint/2010/main" val="2002569408"/>
      </p:ext>
    </p:extLst>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When to call HAZMAT.</a:t>
            </a:r>
            <a:endParaRPr lang="en-US" dirty="0"/>
          </a:p>
        </p:txBody>
      </p:sp>
      <p:pic>
        <p:nvPicPr>
          <p:cNvPr id="5" name="Content Placeholder 4"/>
          <p:cNvPicPr>
            <a:picLocks noGrp="1" noChangeAspect="1"/>
          </p:cNvPicPr>
          <p:nvPr>
            <p:ph idx="1"/>
          </p:nvPr>
        </p:nvPicPr>
        <p:blipFill rotWithShape="1">
          <a:blip r:embed="rId3" cstate="email">
            <a:extLst>
              <a:ext uri="{28A0092B-C50C-407E-A947-70E740481C1C}">
                <a14:useLocalDpi xmlns:a14="http://schemas.microsoft.com/office/drawing/2010/main"/>
              </a:ext>
            </a:extLst>
          </a:blip>
          <a:stretch/>
        </p:blipFill>
        <p:spPr>
          <a:xfrm>
            <a:off x="685800" y="1495444"/>
            <a:ext cx="7772400" cy="4448156"/>
          </a:xfrm>
        </p:spPr>
      </p:pic>
      <p:sp>
        <p:nvSpPr>
          <p:cNvPr id="6" name="TextBox 5"/>
          <p:cNvSpPr txBox="1"/>
          <p:nvPr/>
        </p:nvSpPr>
        <p:spPr>
          <a:xfrm>
            <a:off x="609600" y="6324600"/>
            <a:ext cx="6695255" cy="307777"/>
          </a:xfrm>
          <a:prstGeom prst="rect">
            <a:avLst/>
          </a:prstGeom>
          <a:noFill/>
        </p:spPr>
        <p:txBody>
          <a:bodyPr wrap="square" rtlCol="0">
            <a:spAutoFit/>
          </a:bodyPr>
          <a:lstStyle/>
          <a:p>
            <a:r>
              <a:rPr lang="en-US" sz="1400" dirty="0" smtClean="0"/>
              <a:t>Photo Credit: Fairfax County Fire </a:t>
            </a:r>
            <a:r>
              <a:rPr lang="en-US" sz="1400" dirty="0"/>
              <a:t>&amp; Hazardous Materials Investigative Services</a:t>
            </a:r>
          </a:p>
        </p:txBody>
      </p:sp>
    </p:spTree>
    <p:extLst>
      <p:ext uri="{BB962C8B-B14F-4D97-AF65-F5344CB8AC3E}">
        <p14:creationId xmlns:p14="http://schemas.microsoft.com/office/powerpoint/2010/main" val="2438917225"/>
      </p:ext>
    </p:extLst>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requirements for salt management.</a:t>
            </a:r>
            <a:endParaRPr lang="en-US" dirty="0"/>
          </a:p>
        </p:txBody>
      </p:sp>
      <p:sp>
        <p:nvSpPr>
          <p:cNvPr id="3" name="Content Placeholder 2"/>
          <p:cNvSpPr>
            <a:spLocks noGrp="1"/>
          </p:cNvSpPr>
          <p:nvPr>
            <p:ph idx="1"/>
          </p:nvPr>
        </p:nvSpPr>
        <p:spPr>
          <a:xfrm>
            <a:off x="609600" y="1752600"/>
            <a:ext cx="4953000" cy="4419600"/>
          </a:xfrm>
        </p:spPr>
        <p:txBody>
          <a:bodyPr/>
          <a:lstStyle/>
          <a:p>
            <a:endParaRPr lang="en-US" dirty="0"/>
          </a:p>
          <a:p>
            <a:r>
              <a:rPr lang="en-US" dirty="0" smtClean="0"/>
              <a:t>Regularly sweep salt </a:t>
            </a:r>
            <a:r>
              <a:rPr lang="en-US" dirty="0"/>
              <a:t>and sand into the covered structure after transfers. </a:t>
            </a:r>
          </a:p>
          <a:p>
            <a:r>
              <a:rPr lang="en-US" dirty="0" smtClean="0"/>
              <a:t>Clean </a:t>
            </a:r>
            <a:r>
              <a:rPr lang="en-US" dirty="0"/>
              <a:t>up any spills that may occur </a:t>
            </a:r>
            <a:r>
              <a:rPr lang="en-US" dirty="0" smtClean="0"/>
              <a:t>during transfer </a:t>
            </a:r>
            <a:r>
              <a:rPr lang="en-US" dirty="0"/>
              <a:t>of salt to the brine-making area. </a:t>
            </a:r>
          </a:p>
          <a:p>
            <a:r>
              <a:rPr lang="en-US" dirty="0" smtClean="0"/>
              <a:t>Cover </a:t>
            </a:r>
            <a:r>
              <a:rPr lang="en-US" dirty="0"/>
              <a:t>the stormwater inlet when brine transfers are made from the </a:t>
            </a:r>
            <a:r>
              <a:rPr lang="en-US" dirty="0" smtClean="0"/>
              <a:t>mixer </a:t>
            </a:r>
            <a:r>
              <a:rPr lang="en-US" dirty="0"/>
              <a:t>to the spray trucks. </a:t>
            </a:r>
          </a:p>
          <a:p>
            <a:endParaRPr lang="en-US" dirty="0"/>
          </a:p>
        </p:txBody>
      </p:sp>
      <p:pic>
        <p:nvPicPr>
          <p:cNvPr id="6" name="Picture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715000" y="2286000"/>
            <a:ext cx="2743200" cy="3068665"/>
          </a:xfrm>
          <a:prstGeom prst="rect">
            <a:avLst/>
          </a:prstGeom>
          <a:ln>
            <a:solidFill>
              <a:srgbClr val="7F6737"/>
            </a:solidFill>
          </a:ln>
        </p:spPr>
      </p:pic>
    </p:spTree>
    <p:extLst>
      <p:ext uri="{BB962C8B-B14F-4D97-AF65-F5344CB8AC3E}">
        <p14:creationId xmlns:p14="http://schemas.microsoft.com/office/powerpoint/2010/main" val="242807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HDES Fact Sheet: Car Washes and Water Quality"/>
          <p:cNvPicPr>
            <a:picLocks noChangeAspect="1" noChangeArrowheads="1"/>
          </p:cNvPicPr>
          <p:nvPr/>
        </p:nvPicPr>
        <p:blipFill rotWithShape="1">
          <a:blip r:embed="rId3">
            <a:extLst>
              <a:ext uri="{28A0092B-C50C-407E-A947-70E740481C1C}">
                <a14:useLocalDpi xmlns:a14="http://schemas.microsoft.com/office/drawing/2010/main" val="0"/>
              </a:ext>
            </a:extLst>
          </a:blip>
          <a:srcRect b="6732"/>
          <a:stretch/>
        </p:blipFill>
        <p:spPr bwMode="auto">
          <a:xfrm>
            <a:off x="809905" y="1973179"/>
            <a:ext cx="7643813" cy="4427622"/>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lstStyle/>
          <a:p>
            <a:r>
              <a:rPr lang="en-US" dirty="0" smtClean="0"/>
              <a:t>Special requirements for wash water.</a:t>
            </a:r>
            <a:endParaRPr lang="en-US" dirty="0"/>
          </a:p>
        </p:txBody>
      </p:sp>
      <p:pic>
        <p:nvPicPr>
          <p:cNvPr id="1026" name="Picture 2" descr="Free No Symbol Transparent Background, Download Free Clip Art ..."/>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171700" y="1973179"/>
            <a:ext cx="4876800" cy="4333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7503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Image result for three fingers clipart"/>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162800" y="1905000"/>
            <a:ext cx="1676400" cy="23129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Three Key Take Aways!</a:t>
            </a:r>
            <a:endParaRPr lang="en-US" dirty="0"/>
          </a:p>
        </p:txBody>
      </p:sp>
      <p:sp>
        <p:nvSpPr>
          <p:cNvPr id="3" name="Content Placeholder 2"/>
          <p:cNvSpPr>
            <a:spLocks noGrp="1"/>
          </p:cNvSpPr>
          <p:nvPr>
            <p:ph idx="1"/>
          </p:nvPr>
        </p:nvSpPr>
        <p:spPr>
          <a:xfrm>
            <a:off x="609600" y="1752600"/>
            <a:ext cx="6705600" cy="4419600"/>
          </a:xfrm>
        </p:spPr>
        <p:txBody>
          <a:bodyPr/>
          <a:lstStyle/>
          <a:p>
            <a:pPr marL="0" indent="0">
              <a:buNone/>
            </a:pPr>
            <a:r>
              <a:rPr lang="en-US" altLang="en-US" b="1" dirty="0">
                <a:solidFill>
                  <a:srgbClr val="843C0C"/>
                </a:solidFill>
                <a:effectLst>
                  <a:outerShdw blurRad="38100" dist="38100" dir="2700000" algn="tl">
                    <a:srgbClr val="000000">
                      <a:alpha val="43137"/>
                    </a:srgbClr>
                  </a:outerShdw>
                </a:effectLst>
              </a:rPr>
              <a:t>At the end of this presentation, we hope to strengthen your understanding of:</a:t>
            </a:r>
            <a:endParaRPr lang="en-US" altLang="en-US" dirty="0"/>
          </a:p>
          <a:p>
            <a:r>
              <a:rPr lang="en-US" altLang="en-US" dirty="0" smtClean="0"/>
              <a:t>Your roles and responsibilities as a member of the pollution prevention team.</a:t>
            </a:r>
          </a:p>
          <a:p>
            <a:r>
              <a:rPr lang="en-US" altLang="en-US" dirty="0" smtClean="0"/>
              <a:t>Actions you can take to prevent pollution of our water resources.</a:t>
            </a:r>
          </a:p>
          <a:p>
            <a:r>
              <a:rPr lang="en-US" altLang="en-US" dirty="0" smtClean="0"/>
              <a:t>How to recognize and report illicit discharges of pollutants.</a:t>
            </a:r>
          </a:p>
          <a:p>
            <a:endParaRPr lang="en-US" dirty="0"/>
          </a:p>
        </p:txBody>
      </p:sp>
      <p:sp>
        <p:nvSpPr>
          <p:cNvPr id="4" name="Footer Placeholder 3"/>
          <p:cNvSpPr>
            <a:spLocks noGrp="1"/>
          </p:cNvSpPr>
          <p:nvPr>
            <p:ph type="ftr" sz="quarter" idx="11"/>
          </p:nvPr>
        </p:nvSpPr>
        <p:spPr/>
        <p:txBody>
          <a:bodyPr/>
          <a:lstStyle/>
          <a:p>
            <a:r>
              <a:rPr lang="en-US" dirty="0" smtClean="0"/>
              <a:t>E X P E R I E N C E    Y O U R    A M E R I C A</a:t>
            </a:r>
            <a:endParaRPr lang="en-US" dirty="0"/>
          </a:p>
        </p:txBody>
      </p:sp>
      <p:sp>
        <p:nvSpPr>
          <p:cNvPr id="5" name="Slide Number Placeholder 4"/>
          <p:cNvSpPr>
            <a:spLocks noGrp="1"/>
          </p:cNvSpPr>
          <p:nvPr>
            <p:ph type="sldNum" sz="quarter" idx="4"/>
          </p:nvPr>
        </p:nvSpPr>
        <p:spPr/>
        <p:txBody>
          <a:bodyPr/>
          <a:lstStyle/>
          <a:p>
            <a:fld id="{409E7168-52E1-4BF7-944B-FF7690D85CFF}" type="slidenum">
              <a:rPr lang="en-US" smtClean="0"/>
              <a:pPr/>
              <a:t>3</a:t>
            </a:fld>
            <a:endParaRPr lang="en-US" dirty="0"/>
          </a:p>
        </p:txBody>
      </p:sp>
    </p:spTree>
    <p:extLst>
      <p:ext uri="{BB962C8B-B14F-4D97-AF65-F5344CB8AC3E}">
        <p14:creationId xmlns:p14="http://schemas.microsoft.com/office/powerpoint/2010/main" val="1910113889"/>
      </p:ext>
    </p:extLst>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importantly, be observant.</a:t>
            </a:r>
            <a:endParaRPr lang="en-US" dirty="0"/>
          </a:p>
        </p:txBody>
      </p:sp>
      <p:sp>
        <p:nvSpPr>
          <p:cNvPr id="41987" name="Content Placeholder 2"/>
          <p:cNvSpPr>
            <a:spLocks noGrp="1"/>
          </p:cNvSpPr>
          <p:nvPr>
            <p:ph idx="1"/>
          </p:nvPr>
        </p:nvSpPr>
        <p:spPr>
          <a:xfrm>
            <a:off x="609600" y="1752600"/>
            <a:ext cx="6096000" cy="4419600"/>
          </a:xfrm>
        </p:spPr>
        <p:txBody>
          <a:bodyPr>
            <a:normAutofit fontScale="92500"/>
          </a:bodyPr>
          <a:lstStyle/>
          <a:p>
            <a:r>
              <a:rPr lang="en-US" dirty="0" smtClean="0"/>
              <a:t>Observe tanks and drums for leaks and corrosion.</a:t>
            </a:r>
          </a:p>
          <a:p>
            <a:r>
              <a:rPr lang="en-US" dirty="0" smtClean="0"/>
              <a:t>Inspect equipment for signs of wear, excessive noise, vibration, etc.</a:t>
            </a:r>
          </a:p>
          <a:p>
            <a:r>
              <a:rPr lang="en-US" dirty="0" smtClean="0"/>
              <a:t>Look for unusual staining.</a:t>
            </a:r>
          </a:p>
          <a:p>
            <a:r>
              <a:rPr lang="en-US" dirty="0" smtClean="0"/>
              <a:t>Investigate and report unusual odors.</a:t>
            </a:r>
          </a:p>
          <a:p>
            <a:r>
              <a:rPr lang="en-US" dirty="0" smtClean="0"/>
              <a:t>Make sure all valves are in proper position.</a:t>
            </a:r>
          </a:p>
          <a:p>
            <a:r>
              <a:rPr lang="en-US" dirty="0" smtClean="0"/>
              <a:t>Check for torn bags or bags exposed to rainwater.</a:t>
            </a:r>
          </a:p>
          <a:p>
            <a:r>
              <a:rPr lang="en-US" dirty="0" smtClean="0"/>
              <a:t>Ensure used absorbents are cleaned up.</a:t>
            </a:r>
          </a:p>
          <a:p>
            <a:r>
              <a:rPr lang="en-US" dirty="0" smtClean="0"/>
              <a:t>Pick up trash and debris.</a:t>
            </a:r>
          </a:p>
          <a:p>
            <a:endParaRPr lang="en-US" dirty="0" smtClean="0"/>
          </a:p>
        </p:txBody>
      </p:sp>
      <p:pic>
        <p:nvPicPr>
          <p:cNvPr id="3074" name="Picture 2" descr="https://i.imgur.com/Tllumit.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514015" y="1577340"/>
            <a:ext cx="2567570" cy="27498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8503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eorge Washington Memorial Parkway | National Park Foundation"/>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0" y="-1"/>
            <a:ext cx="9144000" cy="685922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3"/>
          <p:cNvSpPr txBox="1">
            <a:spLocks noChangeArrowheads="1"/>
          </p:cNvSpPr>
          <p:nvPr/>
        </p:nvSpPr>
        <p:spPr bwMode="auto">
          <a:xfrm>
            <a:off x="0" y="468313"/>
            <a:ext cx="9144000" cy="769441"/>
          </a:xfrm>
          <a:prstGeom prst="rect">
            <a:avLst/>
          </a:prstGeom>
          <a:solidFill>
            <a:schemeClr val="bg1"/>
          </a:solidFill>
          <a:ln w="12700">
            <a:noFill/>
            <a:miter lim="800000"/>
            <a:headEnd type="none" w="sm" len="sm"/>
            <a:tailEnd type="none" w="sm" len="sm"/>
          </a:ln>
        </p:spPr>
        <p:txBody>
          <a:bodyPr>
            <a:spAutoFit/>
          </a:bodyPr>
          <a:lstStyle/>
          <a:p>
            <a:pPr algn="ctr">
              <a:spcBef>
                <a:spcPct val="50000"/>
              </a:spcBef>
              <a:defRPr/>
            </a:pPr>
            <a:r>
              <a:rPr lang="en-US" sz="4400" b="1" dirty="0" smtClean="0">
                <a:solidFill>
                  <a:schemeClr val="tx2"/>
                </a:solidFill>
                <a:latin typeface="+mj-lt"/>
              </a:rPr>
              <a:t>In the Field</a:t>
            </a:r>
            <a:endParaRPr lang="en-US" sz="4400" dirty="0">
              <a:solidFill>
                <a:schemeClr val="tx2"/>
              </a:solidFill>
              <a:latin typeface="+mj-lt"/>
            </a:endParaRPr>
          </a:p>
        </p:txBody>
      </p:sp>
    </p:spTree>
    <p:extLst>
      <p:ext uri="{BB962C8B-B14F-4D97-AF65-F5344CB8AC3E}">
        <p14:creationId xmlns:p14="http://schemas.microsoft.com/office/powerpoint/2010/main" val="4267076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you leave…</a:t>
            </a:r>
            <a:endParaRPr lang="en-US" dirty="0"/>
          </a:p>
        </p:txBody>
      </p:sp>
      <p:sp>
        <p:nvSpPr>
          <p:cNvPr id="46083" name="Content Placeholder 2"/>
          <p:cNvSpPr>
            <a:spLocks noGrp="1"/>
          </p:cNvSpPr>
          <p:nvPr>
            <p:ph idx="1"/>
          </p:nvPr>
        </p:nvSpPr>
        <p:spPr>
          <a:xfrm>
            <a:off x="609600" y="1752600"/>
            <a:ext cx="5029200" cy="4419600"/>
          </a:xfrm>
        </p:spPr>
        <p:txBody>
          <a:bodyPr/>
          <a:lstStyle/>
          <a:p>
            <a:r>
              <a:rPr lang="en-US" altLang="en-US" dirty="0" smtClean="0"/>
              <a:t>Check the weather.</a:t>
            </a:r>
          </a:p>
          <a:p>
            <a:r>
              <a:rPr lang="en-US" altLang="en-US" dirty="0" smtClean="0"/>
              <a:t>Bring a portable spill kit.</a:t>
            </a:r>
          </a:p>
          <a:p>
            <a:r>
              <a:rPr lang="en-US" altLang="en-US" dirty="0" smtClean="0"/>
              <a:t>Bring brooms and other equipment to clean up loose materials.</a:t>
            </a:r>
          </a:p>
          <a:p>
            <a:r>
              <a:rPr lang="en-US" altLang="en-US" dirty="0" smtClean="0"/>
              <a:t>Bring a tarp to cover stockpiled materials.</a:t>
            </a:r>
          </a:p>
          <a:p>
            <a:r>
              <a:rPr lang="en-US" altLang="en-US" dirty="0" smtClean="0"/>
              <a:t>Ask, do I really need it at the site?</a:t>
            </a:r>
          </a:p>
        </p:txBody>
      </p:sp>
      <p:pic>
        <p:nvPicPr>
          <p:cNvPr id="77826" name="Picture 2" descr="http://w4mrw.org/wp-content/uploads/2012/06/AccuWeather.com-Weather-Radar-Virginia-Weather-Radar.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26641" y="1828953"/>
            <a:ext cx="3014112" cy="2386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6104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the site…</a:t>
            </a:r>
            <a:endParaRPr lang="en-US" dirty="0"/>
          </a:p>
        </p:txBody>
      </p:sp>
      <p:sp>
        <p:nvSpPr>
          <p:cNvPr id="46083" name="Content Placeholder 2"/>
          <p:cNvSpPr>
            <a:spLocks noGrp="1"/>
          </p:cNvSpPr>
          <p:nvPr>
            <p:ph idx="1"/>
          </p:nvPr>
        </p:nvSpPr>
        <p:spPr>
          <a:xfrm>
            <a:off x="609600" y="1752600"/>
            <a:ext cx="4648200" cy="4419600"/>
          </a:xfrm>
        </p:spPr>
        <p:txBody>
          <a:bodyPr>
            <a:normAutofit fontScale="92500"/>
          </a:bodyPr>
          <a:lstStyle/>
          <a:p>
            <a:r>
              <a:rPr lang="en-US" altLang="en-US" dirty="0" smtClean="0"/>
              <a:t>Employ inlet protection if working near a storm drain.</a:t>
            </a:r>
          </a:p>
          <a:p>
            <a:r>
              <a:rPr lang="en-US" altLang="en-US" dirty="0" smtClean="0"/>
              <a:t>Conduct routine site inspections </a:t>
            </a:r>
            <a:br>
              <a:rPr lang="en-US" altLang="en-US" dirty="0" smtClean="0"/>
            </a:br>
            <a:r>
              <a:rPr lang="en-US" altLang="en-US" dirty="0" smtClean="0"/>
              <a:t>to observe any problems.</a:t>
            </a:r>
          </a:p>
          <a:p>
            <a:r>
              <a:rPr lang="en-US" altLang="en-US" dirty="0" smtClean="0"/>
              <a:t>Broom sweep or vacuum surfaces frequently.</a:t>
            </a:r>
          </a:p>
          <a:p>
            <a:r>
              <a:rPr lang="en-US" altLang="en-US" dirty="0" smtClean="0"/>
              <a:t>If it is necessary to hose or blow </a:t>
            </a:r>
            <a:br>
              <a:rPr lang="en-US" altLang="en-US" dirty="0" smtClean="0"/>
            </a:br>
            <a:r>
              <a:rPr lang="en-US" altLang="en-US" dirty="0" smtClean="0"/>
              <a:t>materials, direct them toward a </a:t>
            </a:r>
            <a:br>
              <a:rPr lang="en-US" altLang="en-US" dirty="0" smtClean="0"/>
            </a:br>
            <a:r>
              <a:rPr lang="en-US" altLang="en-US" dirty="0" smtClean="0"/>
              <a:t>grassy area.</a:t>
            </a:r>
          </a:p>
          <a:p>
            <a:r>
              <a:rPr lang="en-US" altLang="en-US" dirty="0" smtClean="0"/>
              <a:t>Materials (including millings and paint chips) must be collected and disposed of properly.</a:t>
            </a:r>
          </a:p>
          <a:p>
            <a:endParaRPr lang="en-US" altLang="en-US" dirty="0" smtClean="0"/>
          </a:p>
        </p:txBody>
      </p:sp>
      <p:pic>
        <p:nvPicPr>
          <p:cNvPr id="46084" name="Picture 2" descr="http://www.deltatsolutions.com/images/InletProtection_JPG.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11775" y="1524000"/>
            <a:ext cx="3146425" cy="23844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5" name="Picture 5" descr="http://i.ytimg.com/vi/jxsfeqgXh6Q/hqdefault.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11775" y="4282249"/>
            <a:ext cx="3145536" cy="176456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4380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altLang="en-US" dirty="0" smtClean="0"/>
              <a:t>Pesticides and Herbicides</a:t>
            </a:r>
          </a:p>
        </p:txBody>
      </p:sp>
      <p:sp>
        <p:nvSpPr>
          <p:cNvPr id="40963" name="Content Placeholder 2"/>
          <p:cNvSpPr>
            <a:spLocks noGrp="1"/>
          </p:cNvSpPr>
          <p:nvPr>
            <p:ph idx="1"/>
          </p:nvPr>
        </p:nvSpPr>
        <p:spPr>
          <a:xfrm>
            <a:off x="609600" y="1752600"/>
            <a:ext cx="5562600" cy="4419600"/>
          </a:xfrm>
        </p:spPr>
        <p:txBody>
          <a:bodyPr/>
          <a:lstStyle/>
          <a:p>
            <a:r>
              <a:rPr lang="en-US" altLang="en-US" dirty="0"/>
              <a:t>S</a:t>
            </a:r>
            <a:r>
              <a:rPr lang="en-US" altLang="en-US" dirty="0" smtClean="0"/>
              <a:t>taff and contractors MUST be properly state certified.</a:t>
            </a:r>
          </a:p>
          <a:p>
            <a:r>
              <a:rPr lang="en-US" altLang="en-US" dirty="0" smtClean="0"/>
              <a:t>Use method least likely to result in pollution.</a:t>
            </a:r>
          </a:p>
          <a:p>
            <a:r>
              <a:rPr lang="en-US" altLang="en-US" dirty="0" smtClean="0"/>
              <a:t>Limit spraying to the problem area.</a:t>
            </a:r>
          </a:p>
          <a:p>
            <a:r>
              <a:rPr lang="en-US" altLang="en-US" dirty="0" smtClean="0"/>
              <a:t>Do not apply if windy.</a:t>
            </a:r>
          </a:p>
          <a:p>
            <a:r>
              <a:rPr lang="en-US" altLang="en-US" dirty="0" smtClean="0"/>
              <a:t>No spraying within 50 feet (or more if possible) of a water feature.</a:t>
            </a:r>
          </a:p>
        </p:txBody>
      </p:sp>
      <p:pic>
        <p:nvPicPr>
          <p:cNvPr id="41988" name="Picture 2" descr="http://www.247lawn.com/wp-content/uploads/2014/03/killing-weeds-manual-way.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80221" y="1752600"/>
            <a:ext cx="2381250"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531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altLang="en-US" dirty="0" smtClean="0"/>
              <a:t>Fertilizers</a:t>
            </a:r>
          </a:p>
        </p:txBody>
      </p:sp>
      <p:sp>
        <p:nvSpPr>
          <p:cNvPr id="40963" name="Content Placeholder 2"/>
          <p:cNvSpPr>
            <a:spLocks noGrp="1"/>
          </p:cNvSpPr>
          <p:nvPr>
            <p:ph idx="1"/>
          </p:nvPr>
        </p:nvSpPr>
        <p:spPr>
          <a:xfrm>
            <a:off x="609600" y="1752600"/>
            <a:ext cx="5562600" cy="4419600"/>
          </a:xfrm>
        </p:spPr>
        <p:txBody>
          <a:bodyPr/>
          <a:lstStyle/>
          <a:p>
            <a:r>
              <a:rPr lang="en-US" altLang="en-US" dirty="0"/>
              <a:t>Apply fertilizers </a:t>
            </a:r>
            <a:r>
              <a:rPr lang="en-US" altLang="en-US" dirty="0" smtClean="0"/>
              <a:t>only if necessary.</a:t>
            </a:r>
          </a:p>
          <a:p>
            <a:r>
              <a:rPr lang="en-US" altLang="en-US" dirty="0" smtClean="0"/>
              <a:t>Adhere to the manufacturer’s recommended application rates.</a:t>
            </a:r>
            <a:endParaRPr lang="en-US" altLang="en-US" dirty="0"/>
          </a:p>
          <a:p>
            <a:r>
              <a:rPr lang="en-US" altLang="en-US" dirty="0"/>
              <a:t>If an area is greater than one acre, STOP!  A nutrient management plan is required.</a:t>
            </a:r>
          </a:p>
        </p:txBody>
      </p:sp>
      <p:pic>
        <p:nvPicPr>
          <p:cNvPr id="5122" name="Picture 2" descr="Fertilizer and Soil Conditioners - New Mexico Department of ..."/>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400800" y="1752600"/>
            <a:ext cx="2286000" cy="24319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0309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Mowing</a:t>
            </a:r>
            <a:endParaRPr lang="en-US" dirty="0"/>
          </a:p>
        </p:txBody>
      </p:sp>
      <p:sp>
        <p:nvSpPr>
          <p:cNvPr id="49155" name="Content Placeholder 2"/>
          <p:cNvSpPr>
            <a:spLocks noGrp="1"/>
          </p:cNvSpPr>
          <p:nvPr>
            <p:ph idx="1"/>
          </p:nvPr>
        </p:nvSpPr>
        <p:spPr>
          <a:xfrm>
            <a:off x="609600" y="1752600"/>
            <a:ext cx="4343400" cy="4419600"/>
          </a:xfrm>
        </p:spPr>
        <p:txBody>
          <a:bodyPr/>
          <a:lstStyle/>
          <a:p>
            <a:r>
              <a:rPr lang="en-US" altLang="en-US" dirty="0" smtClean="0"/>
              <a:t>Direct clippings away from impervious areas when possible.</a:t>
            </a:r>
          </a:p>
          <a:p>
            <a:r>
              <a:rPr lang="en-US" altLang="en-US" dirty="0" smtClean="0"/>
              <a:t>Never purposefully blow or dump clippings into storm drain inlets.</a:t>
            </a:r>
          </a:p>
        </p:txBody>
      </p:sp>
      <p:pic>
        <p:nvPicPr>
          <p:cNvPr id="49156" name="Picture 5" descr="http://matchbin-assets.s3.amazonaws.com/public/sites/624/assets/8ZXH_Cobb_DOT_Median_02_RGB.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81218" y="1752600"/>
            <a:ext cx="3579876" cy="238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2984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Sand, Dirt, and Gravel</a:t>
            </a:r>
            <a:endParaRPr lang="en-US" dirty="0"/>
          </a:p>
        </p:txBody>
      </p:sp>
      <p:sp>
        <p:nvSpPr>
          <p:cNvPr id="41987" name="Content Placeholder 2"/>
          <p:cNvSpPr>
            <a:spLocks noGrp="1"/>
          </p:cNvSpPr>
          <p:nvPr>
            <p:ph idx="1"/>
          </p:nvPr>
        </p:nvSpPr>
        <p:spPr>
          <a:xfrm>
            <a:off x="609600" y="1752600"/>
            <a:ext cx="4572000" cy="4419600"/>
          </a:xfrm>
        </p:spPr>
        <p:txBody>
          <a:bodyPr/>
          <a:lstStyle/>
          <a:p>
            <a:r>
              <a:rPr lang="en-US" altLang="en-US" dirty="0" smtClean="0"/>
              <a:t>Minimize the amount and time of storage.</a:t>
            </a:r>
          </a:p>
          <a:p>
            <a:r>
              <a:rPr lang="en-US" altLang="en-US" dirty="0" smtClean="0"/>
              <a:t>Store under cover when possible.</a:t>
            </a:r>
          </a:p>
          <a:p>
            <a:r>
              <a:rPr lang="en-US" altLang="en-US" dirty="0" smtClean="0"/>
              <a:t>Sweep area around the pile frequently.</a:t>
            </a:r>
          </a:p>
          <a:p>
            <a:r>
              <a:rPr lang="en-US" altLang="en-US" dirty="0" smtClean="0"/>
              <a:t>Locate piles away from inlets.</a:t>
            </a:r>
          </a:p>
          <a:p>
            <a:r>
              <a:rPr lang="en-US" altLang="en-US" dirty="0" smtClean="0"/>
              <a:t>Provide inlet protection.</a:t>
            </a:r>
          </a:p>
        </p:txBody>
      </p:sp>
      <p:pic>
        <p:nvPicPr>
          <p:cNvPr id="4" name="Picture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bwMode="auto">
          <a:xfrm>
            <a:off x="5583134" y="1752600"/>
            <a:ext cx="2875066" cy="238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5142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Liquid Storage</a:t>
            </a:r>
            <a:endParaRPr lang="en-US" dirty="0"/>
          </a:p>
        </p:txBody>
      </p:sp>
      <p:sp>
        <p:nvSpPr>
          <p:cNvPr id="53251" name="Content Placeholder 2"/>
          <p:cNvSpPr>
            <a:spLocks noGrp="1"/>
          </p:cNvSpPr>
          <p:nvPr>
            <p:ph idx="1"/>
          </p:nvPr>
        </p:nvSpPr>
        <p:spPr>
          <a:xfrm>
            <a:off x="609600" y="1752600"/>
            <a:ext cx="5252509" cy="4419600"/>
          </a:xfrm>
        </p:spPr>
        <p:txBody>
          <a:bodyPr>
            <a:normAutofit/>
          </a:bodyPr>
          <a:lstStyle/>
          <a:p>
            <a:pPr>
              <a:defRPr/>
            </a:pPr>
            <a:r>
              <a:rPr lang="en-US" altLang="en-US" dirty="0" smtClean="0"/>
              <a:t>Place containers on a paved surface.</a:t>
            </a:r>
          </a:p>
          <a:p>
            <a:pPr>
              <a:defRPr/>
            </a:pPr>
            <a:r>
              <a:rPr lang="en-US" altLang="en-US" dirty="0" smtClean="0"/>
              <a:t>Place away from storm drain inlet.</a:t>
            </a:r>
          </a:p>
          <a:p>
            <a:pPr>
              <a:defRPr/>
            </a:pPr>
            <a:r>
              <a:rPr lang="en-US" altLang="en-US" dirty="0" smtClean="0"/>
              <a:t>Ensure that the containers are away from active vehicular traffic.</a:t>
            </a:r>
          </a:p>
          <a:p>
            <a:pPr>
              <a:defRPr/>
            </a:pPr>
            <a:r>
              <a:rPr lang="en-US" altLang="en-US" dirty="0" smtClean="0"/>
              <a:t>Keep a spill kit in close proximity.</a:t>
            </a:r>
          </a:p>
          <a:p>
            <a:pPr>
              <a:defRPr/>
            </a:pPr>
            <a:endParaRPr lang="en-US" altLang="en-US" dirty="0" smtClean="0"/>
          </a:p>
          <a:p>
            <a:pPr>
              <a:defRPr/>
            </a:pPr>
            <a:endParaRPr lang="en-US" altLang="en-US" dirty="0" smtClean="0"/>
          </a:p>
        </p:txBody>
      </p:sp>
      <p:pic>
        <p:nvPicPr>
          <p:cNvPr id="74754" name="Picture 2" descr="http://liquatex.com.au/photos/subcategories/100ltr.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15000" y="1575816"/>
            <a:ext cx="3068465" cy="2386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219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1849272"/>
            <a:ext cx="9144000" cy="1828800"/>
          </a:xfrm>
          <a:extLst/>
        </p:spPr>
        <p:txBody>
          <a:bodyPr>
            <a:normAutofit/>
          </a:bodyPr>
          <a:lstStyle/>
          <a:p>
            <a:pPr algn="ctr" eaLnBrk="1" fontAlgn="auto" hangingPunct="1">
              <a:spcAft>
                <a:spcPts val="0"/>
              </a:spcAft>
              <a:defRPr/>
            </a:pPr>
            <a:r>
              <a:rPr lang="en-US" sz="4400" b="1" dirty="0" smtClean="0">
                <a:latin typeface="+mj-lt"/>
              </a:rPr>
              <a:t>Let’s Review!</a:t>
            </a:r>
            <a:endParaRPr lang="en-US" sz="4400" b="1" dirty="0">
              <a:latin typeface="+mj-lt"/>
            </a:endParaRPr>
          </a:p>
        </p:txBody>
      </p:sp>
    </p:spTree>
    <p:extLst>
      <p:ext uri="{BB962C8B-B14F-4D97-AF65-F5344CB8AC3E}">
        <p14:creationId xmlns:p14="http://schemas.microsoft.com/office/powerpoint/2010/main" val="2551235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3B3120AC-0FB0-4B1F-9EA2-DF78B8AED3C7}" type="slidenum">
              <a:rPr lang="en-GB" smtClean="0"/>
              <a:pPr/>
              <a:t>4</a:t>
            </a:fld>
            <a:endParaRPr lang="en-GB" dirty="0"/>
          </a:p>
        </p:txBody>
      </p:sp>
      <p:sp>
        <p:nvSpPr>
          <p:cNvPr id="5" name="Date Placeholder 4"/>
          <p:cNvSpPr>
            <a:spLocks noGrp="1"/>
          </p:cNvSpPr>
          <p:nvPr>
            <p:ph type="dt" sz="half" idx="2"/>
          </p:nvPr>
        </p:nvSpPr>
        <p:spPr/>
        <p:txBody>
          <a:bodyPr/>
          <a:lstStyle/>
          <a:p>
            <a:r>
              <a:rPr lang="en-US" dirty="0" smtClean="0"/>
              <a:t>A presentation by Wood.</a:t>
            </a:r>
            <a:endParaRPr lang="en-GB" dirty="0"/>
          </a:p>
        </p:txBody>
      </p:sp>
      <p:sp>
        <p:nvSpPr>
          <p:cNvPr id="6" name="Footer Placeholder 5"/>
          <p:cNvSpPr>
            <a:spLocks noGrp="1"/>
          </p:cNvSpPr>
          <p:nvPr>
            <p:ph type="ftr" sz="quarter" idx="3"/>
          </p:nvPr>
        </p:nvSpPr>
        <p:spPr/>
        <p:txBody>
          <a:bodyPr/>
          <a:lstStyle/>
          <a:p>
            <a:endParaRPr lang="en-GB" dirty="0"/>
          </a:p>
        </p:txBody>
      </p:sp>
      <p:pic>
        <p:nvPicPr>
          <p:cNvPr id="9" name="Picture 2" descr="Jeopardy!' producers say controversial question was mistake – WBOY.com"/>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3028822" y="4298226"/>
            <a:ext cx="6115178" cy="2067233"/>
          </a:xfrm>
          <a:prstGeom prst="rect">
            <a:avLst/>
          </a:prstGeom>
          <a:noFill/>
        </p:spPr>
        <p:txBody>
          <a:bodyPr wrap="square" rtlCol="0">
            <a:spAutoFit/>
          </a:bodyPr>
          <a:lstStyle/>
          <a:p>
            <a:pPr>
              <a:lnSpc>
                <a:spcPts val="7700"/>
              </a:lnSpc>
            </a:pPr>
            <a:r>
              <a:rPr lang="en-US" sz="7200" b="1" i="1" dirty="0" smtClean="0">
                <a:solidFill>
                  <a:schemeClr val="bg1"/>
                </a:solidFill>
                <a:effectLst>
                  <a:outerShdw blurRad="38100" dist="38100" dir="2700000" algn="tl">
                    <a:srgbClr val="000000">
                      <a:alpha val="43137"/>
                    </a:srgbClr>
                  </a:outerShdw>
                </a:effectLst>
              </a:rPr>
              <a:t>Stormwater Edition!</a:t>
            </a:r>
            <a:endParaRPr lang="en-US" sz="7200" b="1" i="1" dirty="0">
              <a:solidFill>
                <a:schemeClr val="bg1"/>
              </a:solidFill>
              <a:effectLst>
                <a:outerShdw blurRad="38100" dist="38100" dir="2700000" algn="tl">
                  <a:srgbClr val="000000">
                    <a:alpha val="43137"/>
                  </a:srgbClr>
                </a:outerShdw>
              </a:effectLst>
            </a:endParaRPr>
          </a:p>
        </p:txBody>
      </p:sp>
      <p:pic>
        <p:nvPicPr>
          <p:cNvPr id="11" name="Picture 2" descr="Image result for raindrop"/>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3315" y="4509198"/>
            <a:ext cx="901678" cy="14764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53822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dirty="0" smtClean="0">
                <a:solidFill>
                  <a:srgbClr val="7F6737"/>
                </a:solidFill>
              </a:rPr>
              <a:t>E X P E R I E N C E    Y O U R    A M E R I C A</a:t>
            </a:r>
            <a:endParaRPr lang="en-US" dirty="0">
              <a:solidFill>
                <a:srgbClr val="7F6737"/>
              </a:solidFill>
            </a:endParaRPr>
          </a:p>
        </p:txBody>
      </p:sp>
      <p:sp>
        <p:nvSpPr>
          <p:cNvPr id="3" name="Slide Number Placeholder 2"/>
          <p:cNvSpPr>
            <a:spLocks noGrp="1"/>
          </p:cNvSpPr>
          <p:nvPr>
            <p:ph type="sldNum" sz="quarter" idx="4"/>
          </p:nvPr>
        </p:nvSpPr>
        <p:spPr/>
        <p:txBody>
          <a:bodyPr/>
          <a:lstStyle/>
          <a:p>
            <a:pPr>
              <a:defRPr/>
            </a:pPr>
            <a:fld id="{409E7168-52E1-4BF7-944B-FF7690D85CFF}" type="slidenum">
              <a:rPr lang="en-US" smtClean="0">
                <a:solidFill>
                  <a:srgbClr val="7F6737">
                    <a:tint val="75000"/>
                  </a:srgbClr>
                </a:solidFill>
              </a:rPr>
              <a:pPr>
                <a:defRPr/>
              </a:pPr>
              <a:t>40</a:t>
            </a:fld>
            <a:endParaRPr lang="en-US" dirty="0">
              <a:solidFill>
                <a:srgbClr val="7F6737">
                  <a:tint val="75000"/>
                </a:srgbClr>
              </a:solidFill>
            </a:endParaRPr>
          </a:p>
        </p:txBody>
      </p:sp>
      <p:pic>
        <p:nvPicPr>
          <p:cNvPr id="6"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0" y="-9939"/>
            <a:ext cx="9144000" cy="6867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85662" y="381000"/>
            <a:ext cx="4819737" cy="1646605"/>
          </a:xfrm>
          <a:prstGeom prst="rect">
            <a:avLst/>
          </a:prstGeom>
          <a:solidFill>
            <a:schemeClr val="bg1"/>
          </a:solidFill>
          <a:ln w="19050">
            <a:solidFill>
              <a:schemeClr val="tx1"/>
            </a:solidFill>
          </a:ln>
        </p:spPr>
        <p:txBody>
          <a:bodyPr wrap="square" rtlCol="0">
            <a:spAutoFit/>
          </a:bodyPr>
          <a:lstStyle/>
          <a:p>
            <a:pPr marL="285750" indent="-285750">
              <a:spcAft>
                <a:spcPts val="600"/>
              </a:spcAft>
              <a:buFont typeface="Arial" panose="020B0604020202020204" pitchFamily="34" charset="0"/>
              <a:buChar char="•"/>
            </a:pPr>
            <a:r>
              <a:rPr lang="en-US" sz="2400" b="1" dirty="0"/>
              <a:t>A</a:t>
            </a:r>
            <a:r>
              <a:rPr lang="en-US" sz="2400" b="1" dirty="0" smtClean="0"/>
              <a:t>llowed to leak for an extended period of time.</a:t>
            </a:r>
          </a:p>
          <a:p>
            <a:pPr marL="285750" indent="-285750">
              <a:spcAft>
                <a:spcPts val="600"/>
              </a:spcAft>
              <a:buFont typeface="Arial" panose="020B0604020202020204" pitchFamily="34" charset="0"/>
              <a:buChar char="•"/>
            </a:pPr>
            <a:r>
              <a:rPr lang="en-US" sz="2400" b="1" dirty="0" smtClean="0"/>
              <a:t>Located too close to a storm drain.</a:t>
            </a:r>
            <a:endParaRPr lang="en-US" sz="2400" b="1" dirty="0"/>
          </a:p>
        </p:txBody>
      </p:sp>
    </p:spTree>
    <p:extLst>
      <p:ext uri="{BB962C8B-B14F-4D97-AF65-F5344CB8AC3E}">
        <p14:creationId xmlns:p14="http://schemas.microsoft.com/office/powerpoint/2010/main" val="414904525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Footer Placeholder 2"/>
          <p:cNvSpPr>
            <a:spLocks noGrp="1"/>
          </p:cNvSpPr>
          <p:nvPr>
            <p:ph type="ftr" sz="quarter" idx="11"/>
          </p:nvPr>
        </p:nvSpPr>
        <p:spPr/>
        <p:txBody>
          <a:bodyPr/>
          <a:lstStyle/>
          <a:p>
            <a:pPr>
              <a:defRPr/>
            </a:pPr>
            <a:r>
              <a:rPr lang="en-US" dirty="0" smtClean="0">
                <a:solidFill>
                  <a:srgbClr val="7F6737"/>
                </a:solidFill>
              </a:rPr>
              <a:t>E X P E R I E N C E    Y O U R    A M E R I C A</a:t>
            </a:r>
            <a:endParaRPr lang="en-US" dirty="0">
              <a:solidFill>
                <a:srgbClr val="7F6737"/>
              </a:solidFill>
            </a:endParaRPr>
          </a:p>
        </p:txBody>
      </p:sp>
      <p:sp>
        <p:nvSpPr>
          <p:cNvPr id="4" name="Slide Number Placeholder 3"/>
          <p:cNvSpPr>
            <a:spLocks noGrp="1"/>
          </p:cNvSpPr>
          <p:nvPr>
            <p:ph type="sldNum" sz="quarter" idx="4"/>
          </p:nvPr>
        </p:nvSpPr>
        <p:spPr/>
        <p:txBody>
          <a:bodyPr/>
          <a:lstStyle/>
          <a:p>
            <a:pPr>
              <a:defRPr/>
            </a:pPr>
            <a:fld id="{409E7168-52E1-4BF7-944B-FF7690D85CFF}" type="slidenum">
              <a:rPr lang="en-US" smtClean="0">
                <a:solidFill>
                  <a:srgbClr val="7F6737">
                    <a:tint val="75000"/>
                  </a:srgbClr>
                </a:solidFill>
              </a:rPr>
              <a:pPr>
                <a:defRPr/>
              </a:pPr>
              <a:t>41</a:t>
            </a:fld>
            <a:endParaRPr lang="en-US" dirty="0">
              <a:solidFill>
                <a:srgbClr val="7F6737">
                  <a:tint val="75000"/>
                </a:srgbClr>
              </a:solidFill>
            </a:endParaRPr>
          </a:p>
        </p:txBody>
      </p:sp>
      <p:pic>
        <p:nvPicPr>
          <p:cNvPr id="5" name="Picture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6" name="TextBox 5"/>
          <p:cNvSpPr txBox="1"/>
          <p:nvPr/>
        </p:nvSpPr>
        <p:spPr>
          <a:xfrm>
            <a:off x="285662" y="381000"/>
            <a:ext cx="4819737" cy="1723549"/>
          </a:xfrm>
          <a:prstGeom prst="rect">
            <a:avLst/>
          </a:prstGeom>
          <a:solidFill>
            <a:schemeClr val="bg1"/>
          </a:solidFill>
          <a:ln w="19050">
            <a:solidFill>
              <a:schemeClr val="tx1"/>
            </a:solidFill>
          </a:ln>
        </p:spPr>
        <p:txBody>
          <a:bodyPr wrap="square" rtlCol="0">
            <a:spAutoFit/>
          </a:bodyPr>
          <a:lstStyle/>
          <a:p>
            <a:pPr marL="285750" indent="-285750">
              <a:spcAft>
                <a:spcPts val="600"/>
              </a:spcAft>
              <a:buFont typeface="Arial" panose="020B0604020202020204" pitchFamily="34" charset="0"/>
              <a:buChar char="•"/>
            </a:pPr>
            <a:r>
              <a:rPr lang="en-US" sz="2400" b="1" dirty="0" smtClean="0"/>
              <a:t>Fuel spill.</a:t>
            </a:r>
          </a:p>
          <a:p>
            <a:pPr marL="285750" indent="-285750">
              <a:spcAft>
                <a:spcPts val="600"/>
              </a:spcAft>
              <a:buFont typeface="Arial" panose="020B0604020202020204" pitchFamily="34" charset="0"/>
              <a:buChar char="•"/>
            </a:pPr>
            <a:r>
              <a:rPr lang="en-US" sz="2400" b="1" dirty="0" smtClean="0"/>
              <a:t>No attempt to clean up.</a:t>
            </a:r>
          </a:p>
          <a:p>
            <a:pPr marL="285750" indent="-285750">
              <a:spcAft>
                <a:spcPts val="600"/>
              </a:spcAft>
              <a:buFont typeface="Arial" panose="020B0604020202020204" pitchFamily="34" charset="0"/>
              <a:buChar char="•"/>
            </a:pPr>
            <a:r>
              <a:rPr lang="en-US" sz="2400" b="1" dirty="0" smtClean="0"/>
              <a:t>Dispose of used absorbent material properly.</a:t>
            </a:r>
            <a:endParaRPr lang="en-US" sz="2400" b="1" dirty="0"/>
          </a:p>
        </p:txBody>
      </p:sp>
    </p:spTree>
    <p:extLst>
      <p:ext uri="{BB962C8B-B14F-4D97-AF65-F5344CB8AC3E}">
        <p14:creationId xmlns:p14="http://schemas.microsoft.com/office/powerpoint/2010/main" val="199771757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dirty="0" smtClean="0">
                <a:solidFill>
                  <a:srgbClr val="7F6737"/>
                </a:solidFill>
              </a:rPr>
              <a:t>E X P E R I E N C E    Y O U R    A M E R I C A</a:t>
            </a:r>
            <a:endParaRPr lang="en-US" dirty="0">
              <a:solidFill>
                <a:srgbClr val="7F6737"/>
              </a:solidFill>
            </a:endParaRPr>
          </a:p>
        </p:txBody>
      </p:sp>
      <p:sp>
        <p:nvSpPr>
          <p:cNvPr id="3" name="Slide Number Placeholder 2"/>
          <p:cNvSpPr>
            <a:spLocks noGrp="1"/>
          </p:cNvSpPr>
          <p:nvPr>
            <p:ph type="sldNum" sz="quarter" idx="4"/>
          </p:nvPr>
        </p:nvSpPr>
        <p:spPr/>
        <p:txBody>
          <a:bodyPr/>
          <a:lstStyle/>
          <a:p>
            <a:pPr>
              <a:defRPr/>
            </a:pPr>
            <a:fld id="{409E7168-52E1-4BF7-944B-FF7690D85CFF}" type="slidenum">
              <a:rPr lang="en-US" smtClean="0">
                <a:solidFill>
                  <a:srgbClr val="7F6737">
                    <a:tint val="75000"/>
                  </a:srgbClr>
                </a:solidFill>
              </a:rPr>
              <a:pPr>
                <a:defRPr/>
              </a:pPr>
              <a:t>42</a:t>
            </a:fld>
            <a:endParaRPr lang="en-US" dirty="0">
              <a:solidFill>
                <a:srgbClr val="7F6737">
                  <a:tint val="75000"/>
                </a:srgbClr>
              </a:solidFill>
            </a:endParaRPr>
          </a:p>
        </p:txBody>
      </p:sp>
      <p:pic>
        <p:nvPicPr>
          <p:cNvPr id="4" name="Picture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5" name="TextBox 4"/>
          <p:cNvSpPr txBox="1"/>
          <p:nvPr/>
        </p:nvSpPr>
        <p:spPr>
          <a:xfrm>
            <a:off x="285662" y="381000"/>
            <a:ext cx="4819737" cy="2385268"/>
          </a:xfrm>
          <a:prstGeom prst="rect">
            <a:avLst/>
          </a:prstGeom>
          <a:solidFill>
            <a:schemeClr val="bg1"/>
          </a:solidFill>
          <a:ln w="19050">
            <a:solidFill>
              <a:schemeClr val="tx1"/>
            </a:solidFill>
          </a:ln>
        </p:spPr>
        <p:txBody>
          <a:bodyPr wrap="square" rtlCol="0">
            <a:spAutoFit/>
          </a:bodyPr>
          <a:lstStyle/>
          <a:p>
            <a:pPr marL="285750" indent="-285750">
              <a:spcAft>
                <a:spcPts val="600"/>
              </a:spcAft>
              <a:buFont typeface="Arial" panose="020B0604020202020204" pitchFamily="34" charset="0"/>
              <a:buChar char="•"/>
            </a:pPr>
            <a:r>
              <a:rPr lang="en-US" sz="2400" b="1" dirty="0" smtClean="0"/>
              <a:t>Even undamaged containers should be stored inside or provided secondary containment.</a:t>
            </a:r>
          </a:p>
          <a:p>
            <a:pPr marL="285750" indent="-285750">
              <a:spcAft>
                <a:spcPts val="600"/>
              </a:spcAft>
              <a:buFont typeface="Arial" panose="020B0604020202020204" pitchFamily="34" charset="0"/>
              <a:buChar char="•"/>
            </a:pPr>
            <a:r>
              <a:rPr lang="en-US" sz="2400" b="1" dirty="0" smtClean="0"/>
              <a:t>Damaged container should be immediately dealt with.</a:t>
            </a:r>
            <a:endParaRPr lang="en-US" sz="2400" b="1" dirty="0"/>
          </a:p>
        </p:txBody>
      </p:sp>
    </p:spTree>
    <p:extLst>
      <p:ext uri="{BB962C8B-B14F-4D97-AF65-F5344CB8AC3E}">
        <p14:creationId xmlns:p14="http://schemas.microsoft.com/office/powerpoint/2010/main" val="143476580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dirty="0" smtClean="0">
                <a:solidFill>
                  <a:srgbClr val="7F6737"/>
                </a:solidFill>
              </a:rPr>
              <a:t>E X P E R I E N C E    Y O U R    A M E R I C A</a:t>
            </a:r>
            <a:endParaRPr lang="en-US" dirty="0">
              <a:solidFill>
                <a:srgbClr val="7F6737"/>
              </a:solidFill>
            </a:endParaRPr>
          </a:p>
        </p:txBody>
      </p:sp>
      <p:sp>
        <p:nvSpPr>
          <p:cNvPr id="3" name="Slide Number Placeholder 2"/>
          <p:cNvSpPr>
            <a:spLocks noGrp="1"/>
          </p:cNvSpPr>
          <p:nvPr>
            <p:ph type="sldNum" sz="quarter" idx="4"/>
          </p:nvPr>
        </p:nvSpPr>
        <p:spPr/>
        <p:txBody>
          <a:bodyPr/>
          <a:lstStyle/>
          <a:p>
            <a:pPr>
              <a:defRPr/>
            </a:pPr>
            <a:fld id="{409E7168-52E1-4BF7-944B-FF7690D85CFF}" type="slidenum">
              <a:rPr lang="en-US" smtClean="0">
                <a:solidFill>
                  <a:srgbClr val="7F6737">
                    <a:tint val="75000"/>
                  </a:srgbClr>
                </a:solidFill>
              </a:rPr>
              <a:pPr>
                <a:defRPr/>
              </a:pPr>
              <a:t>43</a:t>
            </a:fld>
            <a:endParaRPr lang="en-US" dirty="0">
              <a:solidFill>
                <a:srgbClr val="7F6737">
                  <a:tint val="75000"/>
                </a:srgbClr>
              </a:solidFill>
            </a:endParaRPr>
          </a:p>
        </p:txBody>
      </p:sp>
      <p:pic>
        <p:nvPicPr>
          <p:cNvPr id="5" name="Content Placeholder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6" name="TextBox 5"/>
          <p:cNvSpPr txBox="1"/>
          <p:nvPr/>
        </p:nvSpPr>
        <p:spPr>
          <a:xfrm>
            <a:off x="285662" y="381000"/>
            <a:ext cx="4819737" cy="2385268"/>
          </a:xfrm>
          <a:prstGeom prst="rect">
            <a:avLst/>
          </a:prstGeom>
          <a:solidFill>
            <a:schemeClr val="bg1"/>
          </a:solidFill>
          <a:ln w="19050">
            <a:solidFill>
              <a:schemeClr val="tx1"/>
            </a:solidFill>
          </a:ln>
        </p:spPr>
        <p:txBody>
          <a:bodyPr wrap="square" rtlCol="0">
            <a:spAutoFit/>
          </a:bodyPr>
          <a:lstStyle/>
          <a:p>
            <a:pPr marL="285750" indent="-285750">
              <a:spcAft>
                <a:spcPts val="600"/>
              </a:spcAft>
              <a:buFont typeface="Arial" panose="020B0604020202020204" pitchFamily="34" charset="0"/>
              <a:buChar char="•"/>
            </a:pPr>
            <a:r>
              <a:rPr lang="en-US" sz="2400" b="1" dirty="0" smtClean="0"/>
              <a:t>Containers should be stored inside or provided secondary containment.</a:t>
            </a:r>
          </a:p>
          <a:p>
            <a:pPr marL="285750" indent="-285750">
              <a:spcAft>
                <a:spcPts val="600"/>
              </a:spcAft>
              <a:buFont typeface="Arial" panose="020B0604020202020204" pitchFamily="34" charset="0"/>
              <a:buChar char="•"/>
            </a:pPr>
            <a:r>
              <a:rPr lang="en-US" sz="2400" b="1" dirty="0" smtClean="0"/>
              <a:t>Either staff weren’t observant, or no one took the initiative to take action.</a:t>
            </a:r>
          </a:p>
        </p:txBody>
      </p:sp>
    </p:spTree>
    <p:extLst>
      <p:ext uri="{BB962C8B-B14F-4D97-AF65-F5344CB8AC3E}">
        <p14:creationId xmlns:p14="http://schemas.microsoft.com/office/powerpoint/2010/main" val="84301341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dirty="0" smtClean="0">
                <a:solidFill>
                  <a:srgbClr val="7F6737"/>
                </a:solidFill>
              </a:rPr>
              <a:t>E X P E R I E N C E    Y O U R    A M E R I C A</a:t>
            </a:r>
            <a:endParaRPr lang="en-US" dirty="0">
              <a:solidFill>
                <a:srgbClr val="7F6737"/>
              </a:solidFill>
            </a:endParaRPr>
          </a:p>
        </p:txBody>
      </p:sp>
      <p:sp>
        <p:nvSpPr>
          <p:cNvPr id="3" name="Slide Number Placeholder 2"/>
          <p:cNvSpPr>
            <a:spLocks noGrp="1"/>
          </p:cNvSpPr>
          <p:nvPr>
            <p:ph type="sldNum" sz="quarter" idx="4"/>
          </p:nvPr>
        </p:nvSpPr>
        <p:spPr/>
        <p:txBody>
          <a:bodyPr/>
          <a:lstStyle/>
          <a:p>
            <a:pPr>
              <a:defRPr/>
            </a:pPr>
            <a:fld id="{409E7168-52E1-4BF7-944B-FF7690D85CFF}" type="slidenum">
              <a:rPr lang="en-US" smtClean="0">
                <a:solidFill>
                  <a:srgbClr val="7F6737">
                    <a:tint val="75000"/>
                  </a:srgbClr>
                </a:solidFill>
              </a:rPr>
              <a:pPr>
                <a:defRPr/>
              </a:pPr>
              <a:t>44</a:t>
            </a:fld>
            <a:endParaRPr lang="en-US" dirty="0">
              <a:solidFill>
                <a:srgbClr val="7F6737">
                  <a:tint val="75000"/>
                </a:srgbClr>
              </a:solidFill>
            </a:endParaRPr>
          </a:p>
        </p:txBody>
      </p:sp>
      <p:pic>
        <p:nvPicPr>
          <p:cNvPr id="6" name="Picture 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26" y="-19878"/>
            <a:ext cx="9144000" cy="687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285662" y="381000"/>
            <a:ext cx="4819737" cy="1569660"/>
          </a:xfrm>
          <a:prstGeom prst="rect">
            <a:avLst/>
          </a:prstGeom>
          <a:solidFill>
            <a:schemeClr val="bg1"/>
          </a:solidFill>
          <a:ln w="19050">
            <a:solidFill>
              <a:schemeClr val="tx1"/>
            </a:solidFill>
          </a:ln>
        </p:spPr>
        <p:txBody>
          <a:bodyPr wrap="square" rtlCol="0">
            <a:spAutoFit/>
          </a:bodyPr>
          <a:lstStyle/>
          <a:p>
            <a:pPr marL="285750" indent="-285750">
              <a:spcAft>
                <a:spcPts val="600"/>
              </a:spcAft>
              <a:buFont typeface="Arial" panose="020B0604020202020204" pitchFamily="34" charset="0"/>
              <a:buChar char="•"/>
            </a:pPr>
            <a:r>
              <a:rPr lang="en-US" sz="2400" b="1" dirty="0" smtClean="0"/>
              <a:t>Salt must be swept back into storage areas to prevent mixing with stormwater after winter events.</a:t>
            </a:r>
          </a:p>
        </p:txBody>
      </p:sp>
    </p:spTree>
    <p:extLst>
      <p:ext uri="{BB962C8B-B14F-4D97-AF65-F5344CB8AC3E}">
        <p14:creationId xmlns:p14="http://schemas.microsoft.com/office/powerpoint/2010/main" val="169807908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dirty="0" smtClean="0">
                <a:solidFill>
                  <a:srgbClr val="7F6737"/>
                </a:solidFill>
              </a:rPr>
              <a:t>E X P E R I E N C E    Y O U R    A M E R I C A</a:t>
            </a:r>
            <a:endParaRPr lang="en-US" dirty="0">
              <a:solidFill>
                <a:srgbClr val="7F6737"/>
              </a:solidFill>
            </a:endParaRPr>
          </a:p>
        </p:txBody>
      </p:sp>
      <p:sp>
        <p:nvSpPr>
          <p:cNvPr id="3" name="Slide Number Placeholder 2"/>
          <p:cNvSpPr>
            <a:spLocks noGrp="1"/>
          </p:cNvSpPr>
          <p:nvPr>
            <p:ph type="sldNum" sz="quarter" idx="4"/>
          </p:nvPr>
        </p:nvSpPr>
        <p:spPr/>
        <p:txBody>
          <a:bodyPr/>
          <a:lstStyle/>
          <a:p>
            <a:pPr>
              <a:defRPr/>
            </a:pPr>
            <a:fld id="{409E7168-52E1-4BF7-944B-FF7690D85CFF}" type="slidenum">
              <a:rPr lang="en-US" smtClean="0">
                <a:solidFill>
                  <a:srgbClr val="7F6737">
                    <a:tint val="75000"/>
                  </a:srgbClr>
                </a:solidFill>
              </a:rPr>
              <a:pPr>
                <a:defRPr/>
              </a:pPr>
              <a:t>45</a:t>
            </a:fld>
            <a:endParaRPr lang="en-US" dirty="0">
              <a:solidFill>
                <a:srgbClr val="7F6737">
                  <a:tint val="75000"/>
                </a:srgbClr>
              </a:solidFill>
            </a:endParaRPr>
          </a:p>
        </p:txBody>
      </p:sp>
      <p:pic>
        <p:nvPicPr>
          <p:cNvPr id="4" name="Picture 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9050"/>
            <a:ext cx="9161463" cy="683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285662" y="381000"/>
            <a:ext cx="4819737" cy="2015936"/>
          </a:xfrm>
          <a:prstGeom prst="rect">
            <a:avLst/>
          </a:prstGeom>
          <a:solidFill>
            <a:schemeClr val="bg1"/>
          </a:solidFill>
          <a:ln w="19050">
            <a:solidFill>
              <a:schemeClr val="tx1"/>
            </a:solidFill>
          </a:ln>
        </p:spPr>
        <p:txBody>
          <a:bodyPr wrap="square" rtlCol="0">
            <a:spAutoFit/>
          </a:bodyPr>
          <a:lstStyle/>
          <a:p>
            <a:pPr marL="285750" indent="-285750">
              <a:spcAft>
                <a:spcPts val="600"/>
              </a:spcAft>
              <a:buFont typeface="Arial" panose="020B0604020202020204" pitchFamily="34" charset="0"/>
              <a:buChar char="•"/>
            </a:pPr>
            <a:r>
              <a:rPr lang="en-US" sz="2400" b="1" dirty="0" smtClean="0"/>
              <a:t>Liquids are stored too close to the bay door.</a:t>
            </a:r>
          </a:p>
          <a:p>
            <a:pPr marL="285750" indent="-285750">
              <a:spcAft>
                <a:spcPts val="600"/>
              </a:spcAft>
              <a:buFont typeface="Arial" panose="020B0604020202020204" pitchFamily="34" charset="0"/>
              <a:buChar char="•"/>
            </a:pPr>
            <a:r>
              <a:rPr lang="en-US" sz="2400" b="1" dirty="0" smtClean="0"/>
              <a:t>Containers should be moved back to ensure any leak or spill remains in the building.</a:t>
            </a:r>
          </a:p>
        </p:txBody>
      </p:sp>
    </p:spTree>
    <p:extLst>
      <p:ext uri="{BB962C8B-B14F-4D97-AF65-F5344CB8AC3E}">
        <p14:creationId xmlns:p14="http://schemas.microsoft.com/office/powerpoint/2010/main" val="424708678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dirty="0" smtClean="0">
                <a:solidFill>
                  <a:srgbClr val="7F6737"/>
                </a:solidFill>
              </a:rPr>
              <a:t>E X P E R I E N C E    Y O U R    A M E R I C A</a:t>
            </a:r>
            <a:endParaRPr lang="en-US" dirty="0">
              <a:solidFill>
                <a:srgbClr val="7F6737"/>
              </a:solidFill>
            </a:endParaRPr>
          </a:p>
        </p:txBody>
      </p:sp>
      <p:sp>
        <p:nvSpPr>
          <p:cNvPr id="3" name="Slide Number Placeholder 2"/>
          <p:cNvSpPr>
            <a:spLocks noGrp="1"/>
          </p:cNvSpPr>
          <p:nvPr>
            <p:ph type="sldNum" sz="quarter" idx="4"/>
          </p:nvPr>
        </p:nvSpPr>
        <p:spPr/>
        <p:txBody>
          <a:bodyPr/>
          <a:lstStyle/>
          <a:p>
            <a:pPr>
              <a:defRPr/>
            </a:pPr>
            <a:fld id="{409E7168-52E1-4BF7-944B-FF7690D85CFF}" type="slidenum">
              <a:rPr lang="en-US" smtClean="0">
                <a:solidFill>
                  <a:srgbClr val="7F6737">
                    <a:tint val="75000"/>
                  </a:srgbClr>
                </a:solidFill>
              </a:rPr>
              <a:pPr>
                <a:defRPr/>
              </a:pPr>
              <a:t>46</a:t>
            </a:fld>
            <a:endParaRPr lang="en-US" dirty="0">
              <a:solidFill>
                <a:srgbClr val="7F6737">
                  <a:tint val="75000"/>
                </a:srgbClr>
              </a:solidFill>
            </a:endParaRPr>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6" name="TextBox 5"/>
          <p:cNvSpPr txBox="1"/>
          <p:nvPr/>
        </p:nvSpPr>
        <p:spPr>
          <a:xfrm>
            <a:off x="285662" y="381000"/>
            <a:ext cx="4819737" cy="2015936"/>
          </a:xfrm>
          <a:prstGeom prst="rect">
            <a:avLst/>
          </a:prstGeom>
          <a:solidFill>
            <a:schemeClr val="bg1"/>
          </a:solidFill>
          <a:ln w="19050">
            <a:solidFill>
              <a:schemeClr val="tx1"/>
            </a:solidFill>
          </a:ln>
        </p:spPr>
        <p:txBody>
          <a:bodyPr wrap="square" rtlCol="0">
            <a:spAutoFit/>
          </a:bodyPr>
          <a:lstStyle/>
          <a:p>
            <a:pPr marL="285750" indent="-285750">
              <a:spcAft>
                <a:spcPts val="600"/>
              </a:spcAft>
              <a:buFont typeface="Arial" panose="020B0604020202020204" pitchFamily="34" charset="0"/>
              <a:buChar char="•"/>
            </a:pPr>
            <a:r>
              <a:rPr lang="en-US" sz="2400" b="1" dirty="0" smtClean="0"/>
              <a:t>Covered storage bins are a great practice.</a:t>
            </a:r>
          </a:p>
          <a:p>
            <a:pPr marL="285750" indent="-285750">
              <a:spcAft>
                <a:spcPts val="600"/>
              </a:spcAft>
              <a:buFont typeface="Arial" panose="020B0604020202020204" pitchFamily="34" charset="0"/>
              <a:buChar char="•"/>
            </a:pPr>
            <a:r>
              <a:rPr lang="en-US" sz="2400" b="1" dirty="0" smtClean="0"/>
              <a:t>Materials must be swept back in after each day of use or prior to a rain event.</a:t>
            </a:r>
          </a:p>
        </p:txBody>
      </p:sp>
    </p:spTree>
    <p:extLst>
      <p:ext uri="{BB962C8B-B14F-4D97-AF65-F5344CB8AC3E}">
        <p14:creationId xmlns:p14="http://schemas.microsoft.com/office/powerpoint/2010/main" val="160035954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dirty="0" smtClean="0">
                <a:solidFill>
                  <a:srgbClr val="7F6737"/>
                </a:solidFill>
              </a:rPr>
              <a:t>E X P E R I E N C E    Y O U R    A M E R I C A</a:t>
            </a:r>
            <a:endParaRPr lang="en-US" dirty="0">
              <a:solidFill>
                <a:srgbClr val="7F6737"/>
              </a:solidFill>
            </a:endParaRPr>
          </a:p>
        </p:txBody>
      </p:sp>
      <p:sp>
        <p:nvSpPr>
          <p:cNvPr id="3" name="Slide Number Placeholder 2"/>
          <p:cNvSpPr>
            <a:spLocks noGrp="1"/>
          </p:cNvSpPr>
          <p:nvPr>
            <p:ph type="sldNum" sz="quarter" idx="4"/>
          </p:nvPr>
        </p:nvSpPr>
        <p:spPr/>
        <p:txBody>
          <a:bodyPr/>
          <a:lstStyle/>
          <a:p>
            <a:pPr>
              <a:defRPr/>
            </a:pPr>
            <a:fld id="{409E7168-52E1-4BF7-944B-FF7690D85CFF}" type="slidenum">
              <a:rPr lang="en-US" smtClean="0">
                <a:solidFill>
                  <a:srgbClr val="7F6737">
                    <a:tint val="75000"/>
                  </a:srgbClr>
                </a:solidFill>
              </a:rPr>
              <a:pPr>
                <a:defRPr/>
              </a:pPr>
              <a:t>47</a:t>
            </a:fld>
            <a:endParaRPr lang="en-US" dirty="0">
              <a:solidFill>
                <a:srgbClr val="7F6737">
                  <a:tint val="75000"/>
                </a:srgbClr>
              </a:solidFill>
            </a:endParaRPr>
          </a:p>
        </p:txBody>
      </p:sp>
      <p:pic>
        <p:nvPicPr>
          <p:cNvPr id="6" name="Picture 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285662" y="381000"/>
            <a:ext cx="4819737" cy="1646605"/>
          </a:xfrm>
          <a:prstGeom prst="rect">
            <a:avLst/>
          </a:prstGeom>
          <a:solidFill>
            <a:schemeClr val="bg1"/>
          </a:solidFill>
          <a:ln w="19050">
            <a:solidFill>
              <a:schemeClr val="tx1"/>
            </a:solidFill>
          </a:ln>
        </p:spPr>
        <p:txBody>
          <a:bodyPr wrap="square" rtlCol="0">
            <a:spAutoFit/>
          </a:bodyPr>
          <a:lstStyle/>
          <a:p>
            <a:pPr marL="285750" indent="-285750">
              <a:spcAft>
                <a:spcPts val="600"/>
              </a:spcAft>
              <a:buFont typeface="Arial" panose="020B0604020202020204" pitchFamily="34" charset="0"/>
              <a:buChar char="•"/>
            </a:pPr>
            <a:r>
              <a:rPr lang="en-US" sz="2400" b="1" dirty="0" smtClean="0"/>
              <a:t>Keep trash bins and dumpster tops closed.</a:t>
            </a:r>
          </a:p>
          <a:p>
            <a:pPr marL="285750" indent="-285750">
              <a:spcAft>
                <a:spcPts val="600"/>
              </a:spcAft>
              <a:buFont typeface="Arial" panose="020B0604020202020204" pitchFamily="34" charset="0"/>
              <a:buChar char="•"/>
            </a:pPr>
            <a:r>
              <a:rPr lang="en-US" sz="2400" b="1" dirty="0" smtClean="0"/>
              <a:t>Frequently clean up any loose trash or debris.</a:t>
            </a:r>
          </a:p>
        </p:txBody>
      </p:sp>
    </p:spTree>
    <p:extLst>
      <p:ext uri="{BB962C8B-B14F-4D97-AF65-F5344CB8AC3E}">
        <p14:creationId xmlns:p14="http://schemas.microsoft.com/office/powerpoint/2010/main" val="152952986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1849272"/>
            <a:ext cx="9144000" cy="1828800"/>
          </a:xfrm>
          <a:extLst/>
        </p:spPr>
        <p:txBody>
          <a:bodyPr>
            <a:normAutofit/>
          </a:bodyPr>
          <a:lstStyle/>
          <a:p>
            <a:pPr algn="ctr" eaLnBrk="1" fontAlgn="auto" hangingPunct="1">
              <a:spcAft>
                <a:spcPts val="0"/>
              </a:spcAft>
              <a:defRPr/>
            </a:pPr>
            <a:r>
              <a:rPr lang="en-US" sz="4400" b="1" dirty="0" smtClean="0">
                <a:latin typeface="+mj-lt"/>
              </a:rPr>
              <a:t>Recognition and Reporting of Illicit Discharges</a:t>
            </a:r>
            <a:endParaRPr lang="en-US" sz="4400" b="1" dirty="0">
              <a:latin typeface="+mj-lt"/>
            </a:endParaRPr>
          </a:p>
        </p:txBody>
      </p:sp>
    </p:spTree>
    <p:extLst>
      <p:ext uri="{BB962C8B-B14F-4D97-AF65-F5344CB8AC3E}">
        <p14:creationId xmlns:p14="http://schemas.microsoft.com/office/powerpoint/2010/main" val="2768321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What is allowed?</a:t>
            </a:r>
            <a:endParaRPr lang="en-US" dirty="0"/>
          </a:p>
        </p:txBody>
      </p:sp>
      <p:sp>
        <p:nvSpPr>
          <p:cNvPr id="3" name="Content Placeholder 2"/>
          <p:cNvSpPr>
            <a:spLocks noGrp="1"/>
          </p:cNvSpPr>
          <p:nvPr>
            <p:ph idx="1"/>
          </p:nvPr>
        </p:nvSpPr>
        <p:spPr>
          <a:xfrm>
            <a:off x="609600" y="1752600"/>
            <a:ext cx="5012402" cy="4419600"/>
          </a:xfrm>
        </p:spPr>
        <p:txBody>
          <a:bodyPr>
            <a:normAutofit/>
          </a:bodyPr>
          <a:lstStyle/>
          <a:p>
            <a:r>
              <a:rPr lang="en-US" dirty="0"/>
              <a:t>Water line flushing</a:t>
            </a:r>
          </a:p>
          <a:p>
            <a:r>
              <a:rPr lang="en-US" dirty="0"/>
              <a:t>Landscape irrigation </a:t>
            </a:r>
          </a:p>
          <a:p>
            <a:r>
              <a:rPr lang="en-US" dirty="0"/>
              <a:t>Discharges of potable water</a:t>
            </a:r>
          </a:p>
          <a:p>
            <a:r>
              <a:rPr lang="en-US" dirty="0"/>
              <a:t>Foundation and footing drains</a:t>
            </a:r>
          </a:p>
          <a:p>
            <a:r>
              <a:rPr lang="en-US" dirty="0"/>
              <a:t>Air conditioning condensation</a:t>
            </a:r>
          </a:p>
          <a:p>
            <a:r>
              <a:rPr lang="en-US" dirty="0"/>
              <a:t>Water from crawl space pumps</a:t>
            </a:r>
          </a:p>
          <a:p>
            <a:r>
              <a:rPr lang="en-US" dirty="0"/>
              <a:t>Individual residential car washing</a:t>
            </a:r>
          </a:p>
          <a:p>
            <a:r>
              <a:rPr lang="en-US" dirty="0"/>
              <a:t>Dechlorinated swimming pool discharges</a:t>
            </a:r>
          </a:p>
          <a:p>
            <a:r>
              <a:rPr lang="en-US" dirty="0"/>
              <a:t>Street wash water</a:t>
            </a:r>
          </a:p>
        </p:txBody>
      </p:sp>
      <p:pic>
        <p:nvPicPr>
          <p:cNvPr id="1026" name="Picture 2" descr="https://www.fcwa.org/current/images/hydrant.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5622002" y="1524000"/>
            <a:ext cx="3064798" cy="1981200"/>
          </a:xfrm>
          <a:prstGeom prst="rect">
            <a:avLst/>
          </a:prstGeom>
          <a:noFill/>
          <a:ln>
            <a:noFill/>
          </a:ln>
          <a:effectLst>
            <a:softEdge rad="12700"/>
          </a:effectLst>
          <a:extLst>
            <a:ext uri="{909E8E84-426E-40DD-AFC4-6F175D3DCCD1}">
              <a14:hiddenFill xmlns:a14="http://schemas.microsoft.com/office/drawing/2010/main">
                <a:solidFill>
                  <a:srgbClr val="FFFFFF"/>
                </a:solidFill>
              </a14:hiddenFill>
            </a:ext>
          </a:extLst>
        </p:spPr>
      </p:pic>
      <p:pic>
        <p:nvPicPr>
          <p:cNvPr id="2" name="Picture 2" descr="https://www.chesapeakebay.net/images/issues/06.17_stormwater_issues_image.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622002" y="3978032"/>
            <a:ext cx="3064798" cy="2043198"/>
          </a:xfrm>
          <a:prstGeom prst="rect">
            <a:avLst/>
          </a:prstGeom>
          <a:noFill/>
          <a:effectLst>
            <a:softEdge rad="127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1738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Stormwater Jeopardy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Stormwater is defined as water flowing over the land during and immediately after a rain storm or snow event.</a:t>
            </a:r>
          </a:p>
          <a:p>
            <a:pPr marL="0" indent="0">
              <a:buNone/>
            </a:pPr>
            <a:r>
              <a:rPr lang="en-US" dirty="0" smtClean="0"/>
              <a:t>	</a:t>
            </a:r>
            <a:r>
              <a:rPr lang="en-US" b="1" dirty="0" smtClean="0">
                <a:solidFill>
                  <a:srgbClr val="00B050"/>
                </a:solidFill>
              </a:rPr>
              <a:t>TRUE</a:t>
            </a:r>
          </a:p>
          <a:p>
            <a:r>
              <a:rPr lang="en-US" dirty="0" smtClean="0"/>
              <a:t>Stormwater from the Maintenance Complex is treated at a state-of-the-art wastewater treatment facility.</a:t>
            </a:r>
          </a:p>
          <a:p>
            <a:pPr marL="0" indent="0">
              <a:buNone/>
            </a:pPr>
            <a:r>
              <a:rPr lang="en-US" dirty="0" smtClean="0"/>
              <a:t>	</a:t>
            </a:r>
            <a:r>
              <a:rPr lang="en-US" b="1" dirty="0" smtClean="0">
                <a:solidFill>
                  <a:srgbClr val="FF0000"/>
                </a:solidFill>
              </a:rPr>
              <a:t>FALSE</a:t>
            </a:r>
          </a:p>
          <a:p>
            <a:r>
              <a:rPr lang="en-US" dirty="0" smtClean="0"/>
              <a:t>Water from GWMP and CBP eventually flow to the Potomac River and the Chesapeake Bay.</a:t>
            </a:r>
          </a:p>
          <a:p>
            <a:pPr marL="0" indent="0">
              <a:buNone/>
            </a:pPr>
            <a:r>
              <a:rPr lang="en-US" dirty="0" smtClean="0"/>
              <a:t>	</a:t>
            </a:r>
            <a:r>
              <a:rPr lang="en-US" b="1" dirty="0" smtClean="0">
                <a:solidFill>
                  <a:srgbClr val="00B050"/>
                </a:solidFill>
              </a:rPr>
              <a:t>TRUE</a:t>
            </a:r>
          </a:p>
          <a:p>
            <a:r>
              <a:rPr lang="en-US" dirty="0" smtClean="0"/>
              <a:t>Sediment is a pollutant of specific concern for the National Park Service.</a:t>
            </a:r>
          </a:p>
          <a:p>
            <a:pPr marL="0" indent="0">
              <a:buNone/>
            </a:pPr>
            <a:r>
              <a:rPr lang="en-US" dirty="0" smtClean="0"/>
              <a:t>	</a:t>
            </a:r>
            <a:r>
              <a:rPr lang="en-US" b="1" dirty="0" smtClean="0">
                <a:solidFill>
                  <a:srgbClr val="00B050"/>
                </a:solidFill>
              </a:rPr>
              <a:t>TRUE</a:t>
            </a:r>
            <a:endParaRPr lang="en-US" b="1" dirty="0">
              <a:solidFill>
                <a:srgbClr val="00B050"/>
              </a:solidFill>
            </a:endParaRPr>
          </a:p>
        </p:txBody>
      </p:sp>
    </p:spTree>
    <p:extLst>
      <p:ext uri="{BB962C8B-B14F-4D97-AF65-F5344CB8AC3E}">
        <p14:creationId xmlns:p14="http://schemas.microsoft.com/office/powerpoint/2010/main" val="1114799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smtClean="0"/>
              <a:t>What is an illicit discharge?</a:t>
            </a:r>
            <a:endParaRPr lang="en-US" dirty="0"/>
          </a:p>
        </p:txBody>
      </p:sp>
      <p:sp>
        <p:nvSpPr>
          <p:cNvPr id="60419" name="Content Placeholder 2"/>
          <p:cNvSpPr>
            <a:spLocks noGrp="1"/>
          </p:cNvSpPr>
          <p:nvPr>
            <p:ph idx="1"/>
          </p:nvPr>
        </p:nvSpPr>
        <p:spPr/>
        <p:txBody>
          <a:bodyPr/>
          <a:lstStyle/>
          <a:p>
            <a:pPr marL="0" indent="0">
              <a:buNone/>
            </a:pPr>
            <a:r>
              <a:rPr lang="en-US" altLang="en-US" b="1" dirty="0" smtClean="0">
                <a:solidFill>
                  <a:srgbClr val="843C0C"/>
                </a:solidFill>
                <a:effectLst>
                  <a:outerShdw blurRad="38100" dist="38100" dir="2700000" algn="tl">
                    <a:srgbClr val="000000">
                      <a:alpha val="43137"/>
                    </a:srgbClr>
                  </a:outerShdw>
                </a:effectLst>
              </a:rPr>
              <a:t>Everything else that is not covered by a separate state or federal permit.</a:t>
            </a:r>
          </a:p>
        </p:txBody>
      </p:sp>
    </p:spTree>
    <p:extLst>
      <p:ext uri="{BB962C8B-B14F-4D97-AF65-F5344CB8AC3E}">
        <p14:creationId xmlns:p14="http://schemas.microsoft.com/office/powerpoint/2010/main" val="2683437816"/>
      </p:ext>
    </p:extLst>
  </p:cSld>
  <p:clrMapOvr>
    <a:masterClrMapping/>
  </p:clrMapOvr>
  <p:transition spd="med">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Signs of an Illicit Discharge</a:t>
            </a:r>
            <a:endParaRPr lang="en-US" dirty="0"/>
          </a:p>
        </p:txBody>
      </p:sp>
      <p:sp>
        <p:nvSpPr>
          <p:cNvPr id="3" name="Content Placeholder 2"/>
          <p:cNvSpPr>
            <a:spLocks noGrp="1"/>
          </p:cNvSpPr>
          <p:nvPr>
            <p:ph idx="1"/>
          </p:nvPr>
        </p:nvSpPr>
        <p:spPr/>
        <p:txBody>
          <a:bodyPr>
            <a:normAutofit/>
          </a:bodyPr>
          <a:lstStyle/>
          <a:p>
            <a:pPr marL="0" indent="0">
              <a:buNone/>
              <a:defRPr/>
            </a:pPr>
            <a:r>
              <a:rPr lang="en-US" b="1" dirty="0" smtClean="0">
                <a:solidFill>
                  <a:srgbClr val="843C0C"/>
                </a:solidFill>
              </a:rPr>
              <a:t>Some illicit discharges are obvious – but not always!</a:t>
            </a:r>
          </a:p>
          <a:p>
            <a:pPr>
              <a:defRPr/>
            </a:pPr>
            <a:r>
              <a:rPr lang="en-US" dirty="0" smtClean="0"/>
              <a:t>The </a:t>
            </a:r>
            <a:r>
              <a:rPr lang="en-US" dirty="0"/>
              <a:t>key is to be observant.</a:t>
            </a:r>
          </a:p>
          <a:p>
            <a:pPr>
              <a:defRPr/>
            </a:pPr>
            <a:r>
              <a:rPr lang="en-US" dirty="0" smtClean="0"/>
              <a:t>Is the water discolored, sudsy, or oily?</a:t>
            </a:r>
          </a:p>
          <a:p>
            <a:pPr>
              <a:defRPr/>
            </a:pPr>
            <a:r>
              <a:rPr lang="en-US" dirty="0" smtClean="0"/>
              <a:t>Is </a:t>
            </a:r>
            <a:r>
              <a:rPr lang="en-US" dirty="0"/>
              <a:t>there an unusual odor?</a:t>
            </a:r>
          </a:p>
          <a:p>
            <a:pPr lvl="1">
              <a:defRPr/>
            </a:pPr>
            <a:r>
              <a:rPr lang="en-US" dirty="0"/>
              <a:t>Petroleum?</a:t>
            </a:r>
          </a:p>
          <a:p>
            <a:pPr lvl="1">
              <a:defRPr/>
            </a:pPr>
            <a:r>
              <a:rPr lang="en-US" dirty="0"/>
              <a:t>Rotten Eggs?</a:t>
            </a:r>
          </a:p>
          <a:p>
            <a:pPr lvl="1">
              <a:defRPr/>
            </a:pPr>
            <a:r>
              <a:rPr lang="en-US" dirty="0"/>
              <a:t>Sewage?</a:t>
            </a:r>
          </a:p>
          <a:p>
            <a:pPr lvl="1">
              <a:defRPr/>
            </a:pPr>
            <a:r>
              <a:rPr lang="en-US" dirty="0"/>
              <a:t>Rancid/sour?</a:t>
            </a:r>
          </a:p>
          <a:p>
            <a:pPr lvl="1">
              <a:defRPr/>
            </a:pPr>
            <a:r>
              <a:rPr lang="en-US" dirty="0"/>
              <a:t>Chlorine?</a:t>
            </a:r>
          </a:p>
          <a:p>
            <a:pPr>
              <a:defRPr/>
            </a:pPr>
            <a:r>
              <a:rPr lang="en-US" dirty="0" smtClean="0"/>
              <a:t>Are </a:t>
            </a:r>
            <a:r>
              <a:rPr lang="en-US" dirty="0"/>
              <a:t>there deposits or stains visible?</a:t>
            </a:r>
          </a:p>
        </p:txBody>
      </p:sp>
    </p:spTree>
    <p:extLst>
      <p:ext uri="{BB962C8B-B14F-4D97-AF65-F5344CB8AC3E}">
        <p14:creationId xmlns:p14="http://schemas.microsoft.com/office/powerpoint/2010/main" val="3743505246"/>
      </p:ext>
    </p:extLst>
  </p:cSld>
  <p:clrMapOvr>
    <a:masterClrMapping/>
  </p:clrMapOvr>
  <p:transition spd="med">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descr="https://lh6.googleusercontent.com/-4KoB7ir2t7c/U2FDMcLD3rI/AAAAAAAAA28/v2VO3jmN66o/s1152/IMG_20140430_133849_409.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0" y="5569972"/>
            <a:ext cx="9144000" cy="461665"/>
          </a:xfrm>
          <a:prstGeom prst="rect">
            <a:avLst/>
          </a:prstGeom>
          <a:solidFill>
            <a:srgbClr val="7F6737"/>
          </a:solidFill>
          <a:ln>
            <a:noFill/>
          </a:ln>
        </p:spPr>
        <p:txBody>
          <a:bodyPr wrap="square">
            <a:spAutoFit/>
          </a:bodyPr>
          <a:lstStyle/>
          <a:p>
            <a:pPr algn="ctr"/>
            <a:r>
              <a:rPr lang="en-US" sz="2400" b="1" dirty="0" smtClean="0">
                <a:ln>
                  <a:solidFill>
                    <a:schemeClr val="bg2"/>
                  </a:solidFill>
                </a:ln>
                <a:solidFill>
                  <a:schemeClr val="bg2">
                    <a:lumMod val="40000"/>
                    <a:lumOff val="60000"/>
                  </a:schemeClr>
                </a:solidFill>
              </a:rPr>
              <a:t>Construction Site Runoff</a:t>
            </a:r>
            <a:endParaRPr lang="en-US" sz="2400" b="1" dirty="0">
              <a:ln>
                <a:solidFill>
                  <a:schemeClr val="bg2"/>
                </a:solidFill>
              </a:ln>
              <a:solidFill>
                <a:schemeClr val="bg2">
                  <a:lumMod val="40000"/>
                  <a:lumOff val="60000"/>
                </a:schemeClr>
              </a:solidFill>
            </a:endParaRPr>
          </a:p>
        </p:txBody>
      </p:sp>
    </p:spTree>
    <p:extLst>
      <p:ext uri="{BB962C8B-B14F-4D97-AF65-F5344CB8AC3E}">
        <p14:creationId xmlns:p14="http://schemas.microsoft.com/office/powerpoint/2010/main" val="3098104009"/>
      </p:ext>
    </p:extLst>
  </p:cSld>
  <p:clrMapOvr>
    <a:masterClrMapping/>
  </p:clrMapOvr>
  <p:transition spd="med">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313" y="0"/>
            <a:ext cx="9140687" cy="6858000"/>
          </a:xfrm>
          <a:prstGeom prst="rect">
            <a:avLst/>
          </a:prstGeom>
        </p:spPr>
      </p:pic>
      <p:sp>
        <p:nvSpPr>
          <p:cNvPr id="7" name="Rectangle 6"/>
          <p:cNvSpPr/>
          <p:nvPr/>
        </p:nvSpPr>
        <p:spPr>
          <a:xfrm>
            <a:off x="0" y="5569972"/>
            <a:ext cx="9144000" cy="461665"/>
          </a:xfrm>
          <a:prstGeom prst="rect">
            <a:avLst/>
          </a:prstGeom>
          <a:solidFill>
            <a:srgbClr val="7F6737"/>
          </a:solidFill>
          <a:ln>
            <a:noFill/>
          </a:ln>
        </p:spPr>
        <p:txBody>
          <a:bodyPr wrap="square">
            <a:spAutoFit/>
          </a:bodyPr>
          <a:lstStyle/>
          <a:p>
            <a:pPr algn="ctr"/>
            <a:r>
              <a:rPr lang="en-US" sz="2400" b="1" dirty="0" smtClean="0">
                <a:ln>
                  <a:solidFill>
                    <a:schemeClr val="bg2"/>
                  </a:solidFill>
                </a:ln>
                <a:solidFill>
                  <a:schemeClr val="bg2">
                    <a:lumMod val="40000"/>
                    <a:lumOff val="60000"/>
                  </a:schemeClr>
                </a:solidFill>
              </a:rPr>
              <a:t>Construction Site Runoff</a:t>
            </a:r>
            <a:endParaRPr lang="en-US" sz="2400" b="1" dirty="0">
              <a:ln>
                <a:solidFill>
                  <a:schemeClr val="bg2"/>
                </a:solidFill>
              </a:ln>
              <a:solidFill>
                <a:schemeClr val="bg2">
                  <a:lumMod val="40000"/>
                  <a:lumOff val="60000"/>
                </a:schemeClr>
              </a:solidFill>
            </a:endParaRPr>
          </a:p>
        </p:txBody>
      </p:sp>
    </p:spTree>
    <p:extLst>
      <p:ext uri="{BB962C8B-B14F-4D97-AF65-F5344CB8AC3E}">
        <p14:creationId xmlns:p14="http://schemas.microsoft.com/office/powerpoint/2010/main" val="4263532996"/>
      </p:ext>
    </p:extLst>
  </p:cSld>
  <p:clrMapOvr>
    <a:masterClrMapping/>
  </p:clrMapOvr>
  <p:transition spd="med">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ext Box 3"/>
          <p:cNvSpPr txBox="1">
            <a:spLocks noChangeArrowheads="1"/>
          </p:cNvSpPr>
          <p:nvPr/>
        </p:nvSpPr>
        <p:spPr bwMode="auto">
          <a:xfrm>
            <a:off x="0" y="6010275"/>
            <a:ext cx="9144000" cy="400050"/>
          </a:xfrm>
          <a:prstGeom prst="rect">
            <a:avLst/>
          </a:prstGeom>
          <a:solidFill>
            <a:schemeClr val="bg1"/>
          </a:solidFill>
          <a:ln w="12700">
            <a:noFill/>
            <a:miter lim="800000"/>
            <a:headEnd type="none" w="sm" len="sm"/>
            <a:tailEnd type="none" w="sm" len="sm"/>
          </a:ln>
        </p:spPr>
        <p:txBody>
          <a:bodyPr>
            <a:spAutoFit/>
          </a:bodyPr>
          <a:lstStyle/>
          <a:p>
            <a:pPr algn="ctr">
              <a:spcBef>
                <a:spcPct val="50000"/>
              </a:spcBef>
              <a:defRPr/>
            </a:pPr>
            <a:r>
              <a:rPr lang="en-US" sz="2000" b="1" dirty="0">
                <a:solidFill>
                  <a:schemeClr val="tx2"/>
                </a:solidFill>
                <a:latin typeface="+mn-lt"/>
              </a:rPr>
              <a:t>Restaurant Grease</a:t>
            </a:r>
            <a:endParaRPr lang="en-US" sz="2000" dirty="0">
              <a:solidFill>
                <a:schemeClr val="tx2"/>
              </a:solidFill>
              <a:latin typeface="+mn-lt"/>
            </a:endParaRPr>
          </a:p>
        </p:txBody>
      </p:sp>
      <p:pic>
        <p:nvPicPr>
          <p:cNvPr id="6146" name="Picture 2" descr="Grease and Litte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6095" y="0"/>
            <a:ext cx="9144000" cy="6858000"/>
          </a:xfrm>
          <a:prstGeom prst="rect">
            <a:avLst/>
          </a:prstGeom>
          <a:noFill/>
          <a:ln>
            <a:solidFill>
              <a:srgbClr val="565600"/>
            </a:solidFill>
          </a:ln>
          <a:extLst>
            <a:ext uri="{909E8E84-426E-40DD-AFC4-6F175D3DCCD1}">
              <a14:hiddenFill xmlns:a14="http://schemas.microsoft.com/office/drawing/2010/main">
                <a:solidFill>
                  <a:srgbClr val="FFFFFF"/>
                </a:solidFill>
              </a14:hiddenFill>
            </a:ext>
          </a:extLst>
        </p:spPr>
      </p:pic>
      <p:sp>
        <p:nvSpPr>
          <p:cNvPr id="6" name="Rectangle 5"/>
          <p:cNvSpPr/>
          <p:nvPr/>
        </p:nvSpPr>
        <p:spPr>
          <a:xfrm>
            <a:off x="0" y="5569972"/>
            <a:ext cx="9144000" cy="461665"/>
          </a:xfrm>
          <a:prstGeom prst="rect">
            <a:avLst/>
          </a:prstGeom>
          <a:solidFill>
            <a:srgbClr val="7F6737"/>
          </a:solidFill>
          <a:ln>
            <a:noFill/>
          </a:ln>
        </p:spPr>
        <p:txBody>
          <a:bodyPr wrap="square">
            <a:spAutoFit/>
          </a:bodyPr>
          <a:lstStyle/>
          <a:p>
            <a:pPr algn="ctr"/>
            <a:r>
              <a:rPr lang="en-US" sz="2400" b="1" dirty="0" smtClean="0">
                <a:ln>
                  <a:solidFill>
                    <a:schemeClr val="bg2"/>
                  </a:solidFill>
                </a:ln>
                <a:solidFill>
                  <a:schemeClr val="bg2">
                    <a:lumMod val="40000"/>
                    <a:lumOff val="60000"/>
                  </a:schemeClr>
                </a:solidFill>
              </a:rPr>
              <a:t>Restaurant Grease</a:t>
            </a:r>
            <a:endParaRPr lang="en-US" sz="2400" b="1" dirty="0">
              <a:ln>
                <a:solidFill>
                  <a:schemeClr val="bg2"/>
                </a:solidFill>
              </a:ln>
              <a:solidFill>
                <a:schemeClr val="bg2">
                  <a:lumMod val="40000"/>
                  <a:lumOff val="60000"/>
                </a:schemeClr>
              </a:solidFill>
            </a:endParaRPr>
          </a:p>
        </p:txBody>
      </p:sp>
    </p:spTree>
    <p:extLst>
      <p:ext uri="{BB962C8B-B14F-4D97-AF65-F5344CB8AC3E}">
        <p14:creationId xmlns:p14="http://schemas.microsoft.com/office/powerpoint/2010/main" val="1943171311"/>
      </p:ext>
    </p:extLst>
  </p:cSld>
  <p:clrMapOvr>
    <a:masterClrMapping/>
  </p:clrMapOvr>
  <p:transition spd="med">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dirty="0" smtClean="0">
                <a:solidFill>
                  <a:srgbClr val="7F6737"/>
                </a:solidFill>
              </a:rPr>
              <a:t>E X P E R I E N C E    Y O U R    A M E R I C A</a:t>
            </a:r>
            <a:endParaRPr lang="en-US" dirty="0">
              <a:solidFill>
                <a:srgbClr val="7F6737"/>
              </a:solidFill>
            </a:endParaRPr>
          </a:p>
        </p:txBody>
      </p:sp>
      <p:sp>
        <p:nvSpPr>
          <p:cNvPr id="3" name="Slide Number Placeholder 2"/>
          <p:cNvSpPr>
            <a:spLocks noGrp="1"/>
          </p:cNvSpPr>
          <p:nvPr>
            <p:ph type="sldNum" sz="quarter" idx="4"/>
          </p:nvPr>
        </p:nvSpPr>
        <p:spPr/>
        <p:txBody>
          <a:bodyPr/>
          <a:lstStyle/>
          <a:p>
            <a:pPr>
              <a:defRPr/>
            </a:pPr>
            <a:fld id="{409E7168-52E1-4BF7-944B-FF7690D85CFF}" type="slidenum">
              <a:rPr lang="en-US" smtClean="0">
                <a:solidFill>
                  <a:srgbClr val="7F6737">
                    <a:tint val="75000"/>
                  </a:srgbClr>
                </a:solidFill>
              </a:rPr>
              <a:pPr>
                <a:defRPr/>
              </a:pPr>
              <a:t>55</a:t>
            </a:fld>
            <a:endParaRPr lang="en-US" dirty="0">
              <a:solidFill>
                <a:srgbClr val="7F6737">
                  <a:tint val="75000"/>
                </a:srgbClr>
              </a:solidFill>
            </a:endParaRPr>
          </a:p>
        </p:txBody>
      </p:sp>
      <p:pic>
        <p:nvPicPr>
          <p:cNvPr id="7170" name="Picture 2" descr="Cleaning Detergents and Chemicals"/>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37214"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0" y="5569972"/>
            <a:ext cx="9144000" cy="461665"/>
          </a:xfrm>
          <a:prstGeom prst="rect">
            <a:avLst/>
          </a:prstGeom>
          <a:solidFill>
            <a:srgbClr val="7F6737"/>
          </a:solidFill>
          <a:ln>
            <a:noFill/>
          </a:ln>
        </p:spPr>
        <p:txBody>
          <a:bodyPr wrap="square">
            <a:spAutoFit/>
          </a:bodyPr>
          <a:lstStyle/>
          <a:p>
            <a:pPr algn="ctr"/>
            <a:r>
              <a:rPr lang="en-US" sz="2400" b="1" dirty="0" smtClean="0">
                <a:ln>
                  <a:solidFill>
                    <a:schemeClr val="bg2"/>
                  </a:solidFill>
                </a:ln>
                <a:solidFill>
                  <a:schemeClr val="bg2">
                    <a:lumMod val="40000"/>
                    <a:lumOff val="60000"/>
                  </a:schemeClr>
                </a:solidFill>
              </a:rPr>
              <a:t>Chemical Discharge</a:t>
            </a:r>
            <a:endParaRPr lang="en-US" sz="2400" b="1" dirty="0">
              <a:ln>
                <a:solidFill>
                  <a:schemeClr val="bg2"/>
                </a:solidFill>
              </a:ln>
              <a:solidFill>
                <a:schemeClr val="bg2">
                  <a:lumMod val="40000"/>
                  <a:lumOff val="60000"/>
                </a:schemeClr>
              </a:solidFill>
            </a:endParaRPr>
          </a:p>
        </p:txBody>
      </p:sp>
    </p:spTree>
    <p:extLst>
      <p:ext uri="{BB962C8B-B14F-4D97-AF65-F5344CB8AC3E}">
        <p14:creationId xmlns:p14="http://schemas.microsoft.com/office/powerpoint/2010/main" val="3814443903"/>
      </p:ext>
    </p:extLst>
  </p:cSld>
  <p:clrMapOvr>
    <a:masterClrMapping/>
  </p:clrMapOvr>
  <p:transition spd="med">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8" descr="Illicit_PoolGrout_WindsorCommonwealth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59" name="Picture 9" descr="Illicit_PoolGrout_WindsorCommonwealth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11150" y="1909763"/>
            <a:ext cx="3868738" cy="29019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 name="Rectangle 4"/>
          <p:cNvSpPr/>
          <p:nvPr/>
        </p:nvSpPr>
        <p:spPr>
          <a:xfrm>
            <a:off x="0" y="5569972"/>
            <a:ext cx="9144000" cy="461665"/>
          </a:xfrm>
          <a:prstGeom prst="rect">
            <a:avLst/>
          </a:prstGeom>
          <a:solidFill>
            <a:srgbClr val="7F6737"/>
          </a:solidFill>
          <a:ln>
            <a:noFill/>
          </a:ln>
        </p:spPr>
        <p:txBody>
          <a:bodyPr wrap="square">
            <a:spAutoFit/>
          </a:bodyPr>
          <a:lstStyle/>
          <a:p>
            <a:pPr algn="ctr"/>
            <a:r>
              <a:rPr lang="en-US" sz="2400" b="1" dirty="0" smtClean="0">
                <a:ln>
                  <a:solidFill>
                    <a:schemeClr val="bg2"/>
                  </a:solidFill>
                </a:ln>
                <a:solidFill>
                  <a:schemeClr val="bg2">
                    <a:lumMod val="40000"/>
                    <a:lumOff val="60000"/>
                  </a:schemeClr>
                </a:solidFill>
              </a:rPr>
              <a:t>Residential/Commercial Contractors</a:t>
            </a:r>
            <a:endParaRPr lang="en-US" sz="2400" b="1" dirty="0">
              <a:ln>
                <a:solidFill>
                  <a:schemeClr val="bg2"/>
                </a:solidFill>
              </a:ln>
              <a:solidFill>
                <a:schemeClr val="bg2">
                  <a:lumMod val="40000"/>
                  <a:lumOff val="60000"/>
                </a:schemeClr>
              </a:solidFill>
            </a:endParaRPr>
          </a:p>
        </p:txBody>
      </p:sp>
    </p:spTree>
    <p:extLst>
      <p:ext uri="{BB962C8B-B14F-4D97-AF65-F5344CB8AC3E}">
        <p14:creationId xmlns:p14="http://schemas.microsoft.com/office/powerpoint/2010/main" val="696787965"/>
      </p:ext>
    </p:extLst>
  </p:cSld>
  <p:clrMapOvr>
    <a:masterClrMapping/>
  </p:clrMapOvr>
  <p:transition spd="med">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Image result for rug washwater  to storm drain"/>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0" y="5569972"/>
            <a:ext cx="9144000" cy="461665"/>
          </a:xfrm>
          <a:prstGeom prst="rect">
            <a:avLst/>
          </a:prstGeom>
          <a:solidFill>
            <a:srgbClr val="7F6737"/>
          </a:solidFill>
          <a:ln>
            <a:noFill/>
          </a:ln>
        </p:spPr>
        <p:txBody>
          <a:bodyPr wrap="square">
            <a:spAutoFit/>
          </a:bodyPr>
          <a:lstStyle/>
          <a:p>
            <a:pPr algn="ctr"/>
            <a:r>
              <a:rPr lang="en-US" sz="2400" b="1" dirty="0" smtClean="0">
                <a:ln>
                  <a:solidFill>
                    <a:schemeClr val="bg2"/>
                  </a:solidFill>
                </a:ln>
                <a:solidFill>
                  <a:schemeClr val="bg2">
                    <a:lumMod val="40000"/>
                    <a:lumOff val="60000"/>
                  </a:schemeClr>
                </a:solidFill>
              </a:rPr>
              <a:t>Residential/Commercial Contractors</a:t>
            </a:r>
            <a:endParaRPr lang="en-US" sz="2400" b="1" dirty="0">
              <a:ln>
                <a:solidFill>
                  <a:schemeClr val="bg2"/>
                </a:solidFill>
              </a:ln>
              <a:solidFill>
                <a:schemeClr val="bg2">
                  <a:lumMod val="40000"/>
                  <a:lumOff val="60000"/>
                </a:schemeClr>
              </a:solidFill>
            </a:endParaRPr>
          </a:p>
        </p:txBody>
      </p:sp>
    </p:spTree>
    <p:extLst>
      <p:ext uri="{BB962C8B-B14F-4D97-AF65-F5344CB8AC3E}">
        <p14:creationId xmlns:p14="http://schemas.microsoft.com/office/powerpoint/2010/main" val="1562892067"/>
      </p:ext>
    </p:extLst>
  </p:cSld>
  <p:clrMapOvr>
    <a:masterClrMapping/>
  </p:clrMapOvr>
  <p:transition spd="med">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4" name="Rectangle 3"/>
          <p:cNvSpPr/>
          <p:nvPr/>
        </p:nvSpPr>
        <p:spPr>
          <a:xfrm>
            <a:off x="0" y="5569972"/>
            <a:ext cx="9144000" cy="461665"/>
          </a:xfrm>
          <a:prstGeom prst="rect">
            <a:avLst/>
          </a:prstGeom>
          <a:solidFill>
            <a:srgbClr val="7F6737"/>
          </a:solidFill>
          <a:ln>
            <a:noFill/>
          </a:ln>
        </p:spPr>
        <p:txBody>
          <a:bodyPr wrap="square">
            <a:spAutoFit/>
          </a:bodyPr>
          <a:lstStyle/>
          <a:p>
            <a:pPr algn="ctr"/>
            <a:r>
              <a:rPr lang="en-US" sz="2400" b="1" dirty="0" smtClean="0">
                <a:ln>
                  <a:solidFill>
                    <a:schemeClr val="bg2"/>
                  </a:solidFill>
                </a:ln>
                <a:solidFill>
                  <a:schemeClr val="bg2">
                    <a:lumMod val="40000"/>
                    <a:lumOff val="60000"/>
                  </a:schemeClr>
                </a:solidFill>
              </a:rPr>
              <a:t>Dumpsters</a:t>
            </a:r>
            <a:endParaRPr lang="en-US" sz="2400" b="1" dirty="0">
              <a:ln>
                <a:solidFill>
                  <a:schemeClr val="bg2"/>
                </a:solidFill>
              </a:ln>
              <a:solidFill>
                <a:schemeClr val="bg2">
                  <a:lumMod val="40000"/>
                  <a:lumOff val="60000"/>
                </a:schemeClr>
              </a:solidFill>
            </a:endParaRPr>
          </a:p>
        </p:txBody>
      </p:sp>
    </p:spTree>
    <p:extLst>
      <p:ext uri="{BB962C8B-B14F-4D97-AF65-F5344CB8AC3E}">
        <p14:creationId xmlns:p14="http://schemas.microsoft.com/office/powerpoint/2010/main" val="1319119944"/>
      </p:ext>
    </p:extLst>
  </p:cSld>
  <p:clrMapOvr>
    <a:masterClrMapping/>
  </p:clrMapOvr>
  <p:transition spd="med">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Image result for staining stormwater outfall"/>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0" y="5562600"/>
            <a:ext cx="9144000" cy="461665"/>
          </a:xfrm>
          <a:prstGeom prst="rect">
            <a:avLst/>
          </a:prstGeom>
          <a:solidFill>
            <a:srgbClr val="7F6737"/>
          </a:solidFill>
          <a:ln>
            <a:noFill/>
          </a:ln>
        </p:spPr>
        <p:txBody>
          <a:bodyPr wrap="square">
            <a:spAutoFit/>
          </a:bodyPr>
          <a:lstStyle/>
          <a:p>
            <a:pPr algn="ctr"/>
            <a:r>
              <a:rPr lang="en-US" sz="2400" b="1" dirty="0" smtClean="0">
                <a:ln>
                  <a:solidFill>
                    <a:schemeClr val="bg2"/>
                  </a:solidFill>
                </a:ln>
                <a:solidFill>
                  <a:schemeClr val="bg2">
                    <a:lumMod val="40000"/>
                    <a:lumOff val="60000"/>
                  </a:schemeClr>
                </a:solidFill>
              </a:rPr>
              <a:t>Multiple Potential Illicit Discharges</a:t>
            </a:r>
            <a:endParaRPr lang="en-US" sz="2400" b="1" dirty="0">
              <a:ln>
                <a:solidFill>
                  <a:schemeClr val="bg2"/>
                </a:solidFill>
              </a:ln>
              <a:solidFill>
                <a:schemeClr val="bg2">
                  <a:lumMod val="40000"/>
                  <a:lumOff val="60000"/>
                </a:schemeClr>
              </a:solidFill>
            </a:endParaRPr>
          </a:p>
        </p:txBody>
      </p:sp>
    </p:spTree>
    <p:extLst>
      <p:ext uri="{BB962C8B-B14F-4D97-AF65-F5344CB8AC3E}">
        <p14:creationId xmlns:p14="http://schemas.microsoft.com/office/powerpoint/2010/main" val="3626637736"/>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9144000" cy="6865257"/>
          </a:xfrm>
          <a:prstGeom prst="rect">
            <a:avLst/>
          </a:prstGeom>
        </p:spPr>
      </p:pic>
      <p:sp>
        <p:nvSpPr>
          <p:cNvPr id="5" name="TextBox 4"/>
          <p:cNvSpPr txBox="1"/>
          <p:nvPr/>
        </p:nvSpPr>
        <p:spPr>
          <a:xfrm>
            <a:off x="609600" y="2819400"/>
            <a:ext cx="5562600" cy="3046988"/>
          </a:xfrm>
          <a:prstGeom prst="rect">
            <a:avLst/>
          </a:prstGeom>
          <a:noFill/>
        </p:spPr>
        <p:txBody>
          <a:bodyPr wrap="square" rtlCol="0">
            <a:spAutoFit/>
          </a:bodyPr>
          <a:lstStyle/>
          <a:p>
            <a:pPr marL="457200" indent="-457200">
              <a:buFont typeface="Arial" panose="020B0604020202020204" pitchFamily="34" charset="0"/>
              <a:buChar char="•"/>
            </a:pPr>
            <a:r>
              <a:rPr lang="en-US" sz="3200" b="1" dirty="0" smtClean="0">
                <a:ln>
                  <a:solidFill>
                    <a:schemeClr val="bg2"/>
                  </a:solidFill>
                </a:ln>
                <a:solidFill>
                  <a:schemeClr val="bg2">
                    <a:lumMod val="40000"/>
                    <a:lumOff val="60000"/>
                  </a:schemeClr>
                </a:solidFill>
              </a:rPr>
              <a:t>Sediment</a:t>
            </a:r>
          </a:p>
          <a:p>
            <a:pPr marL="457200" indent="-457200">
              <a:buFont typeface="Arial" panose="020B0604020202020204" pitchFamily="34" charset="0"/>
              <a:buChar char="•"/>
            </a:pPr>
            <a:r>
              <a:rPr lang="en-US" sz="3200" b="1" dirty="0" smtClean="0">
                <a:ln>
                  <a:solidFill>
                    <a:schemeClr val="bg2"/>
                  </a:solidFill>
                </a:ln>
                <a:solidFill>
                  <a:schemeClr val="bg2">
                    <a:lumMod val="40000"/>
                    <a:lumOff val="60000"/>
                  </a:schemeClr>
                </a:solidFill>
              </a:rPr>
              <a:t>Nutrients (phosphorus and sediment)</a:t>
            </a:r>
          </a:p>
          <a:p>
            <a:pPr marL="457200" indent="-457200">
              <a:buFont typeface="Arial" panose="020B0604020202020204" pitchFamily="34" charset="0"/>
              <a:buChar char="•"/>
            </a:pPr>
            <a:r>
              <a:rPr lang="en-US" sz="3200" b="1" dirty="0">
                <a:ln>
                  <a:solidFill>
                    <a:schemeClr val="bg2"/>
                  </a:solidFill>
                </a:ln>
                <a:solidFill>
                  <a:schemeClr val="bg2">
                    <a:lumMod val="40000"/>
                    <a:lumOff val="60000"/>
                  </a:schemeClr>
                </a:solidFill>
              </a:rPr>
              <a:t>Fecal coliform </a:t>
            </a:r>
            <a:r>
              <a:rPr lang="en-US" sz="3200" b="1" dirty="0" smtClean="0">
                <a:ln>
                  <a:solidFill>
                    <a:schemeClr val="bg2"/>
                  </a:solidFill>
                </a:ln>
                <a:solidFill>
                  <a:schemeClr val="bg2">
                    <a:lumMod val="40000"/>
                    <a:lumOff val="60000"/>
                  </a:schemeClr>
                </a:solidFill>
              </a:rPr>
              <a:t>bacteria</a:t>
            </a:r>
          </a:p>
          <a:p>
            <a:pPr marL="457200" indent="-457200">
              <a:buFont typeface="Arial" panose="020B0604020202020204" pitchFamily="34" charset="0"/>
              <a:buChar char="•"/>
            </a:pPr>
            <a:r>
              <a:rPr lang="en-US" sz="3200" b="1" dirty="0" smtClean="0">
                <a:ln>
                  <a:solidFill>
                    <a:schemeClr val="bg2"/>
                  </a:solidFill>
                </a:ln>
                <a:solidFill>
                  <a:schemeClr val="bg2">
                    <a:lumMod val="40000"/>
                    <a:lumOff val="60000"/>
                  </a:schemeClr>
                </a:solidFill>
              </a:rPr>
              <a:t>PCBs (polychlorinated biphenyls)</a:t>
            </a:r>
            <a:endParaRPr lang="en-US" sz="3200" b="1" dirty="0">
              <a:ln>
                <a:solidFill>
                  <a:schemeClr val="bg2"/>
                </a:solidFill>
              </a:ln>
              <a:solidFill>
                <a:schemeClr val="bg2">
                  <a:lumMod val="40000"/>
                  <a:lumOff val="60000"/>
                </a:schemeClr>
              </a:solidFill>
            </a:endParaRPr>
          </a:p>
        </p:txBody>
      </p:sp>
    </p:spTree>
    <p:extLst>
      <p:ext uri="{BB962C8B-B14F-4D97-AF65-F5344CB8AC3E}">
        <p14:creationId xmlns:p14="http://schemas.microsoft.com/office/powerpoint/2010/main" val="349248521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7938"/>
            <a:ext cx="9144000" cy="6850062"/>
          </a:xfrm>
          <a:prstGeom prst="rect">
            <a:avLst/>
          </a:prstGeom>
        </p:spPr>
      </p:pic>
      <p:sp>
        <p:nvSpPr>
          <p:cNvPr id="6" name="Rectangle 5"/>
          <p:cNvSpPr/>
          <p:nvPr/>
        </p:nvSpPr>
        <p:spPr>
          <a:xfrm>
            <a:off x="0" y="5562600"/>
            <a:ext cx="9144000" cy="461665"/>
          </a:xfrm>
          <a:prstGeom prst="rect">
            <a:avLst/>
          </a:prstGeom>
          <a:solidFill>
            <a:srgbClr val="7F6737"/>
          </a:solidFill>
          <a:ln>
            <a:noFill/>
          </a:ln>
        </p:spPr>
        <p:txBody>
          <a:bodyPr wrap="square">
            <a:spAutoFit/>
          </a:bodyPr>
          <a:lstStyle/>
          <a:p>
            <a:pPr algn="ctr"/>
            <a:r>
              <a:rPr lang="en-US" sz="2400" b="1" dirty="0" smtClean="0">
                <a:ln>
                  <a:solidFill>
                    <a:schemeClr val="bg2"/>
                  </a:solidFill>
                </a:ln>
                <a:solidFill>
                  <a:schemeClr val="bg2">
                    <a:lumMod val="40000"/>
                    <a:lumOff val="60000"/>
                  </a:schemeClr>
                </a:solidFill>
              </a:rPr>
              <a:t>Dry Weather Discharge from a Non-Standard Pipe</a:t>
            </a:r>
            <a:endParaRPr lang="en-US" sz="2400" b="1" dirty="0">
              <a:ln>
                <a:solidFill>
                  <a:schemeClr val="bg2"/>
                </a:solidFill>
              </a:ln>
              <a:solidFill>
                <a:schemeClr val="bg2">
                  <a:lumMod val="40000"/>
                  <a:lumOff val="60000"/>
                </a:schemeClr>
              </a:solidFill>
            </a:endParaRPr>
          </a:p>
        </p:txBody>
      </p:sp>
    </p:spTree>
    <p:extLst>
      <p:ext uri="{BB962C8B-B14F-4D97-AF65-F5344CB8AC3E}">
        <p14:creationId xmlns:p14="http://schemas.microsoft.com/office/powerpoint/2010/main" val="474098965"/>
      </p:ext>
    </p:extLst>
  </p:cSld>
  <p:clrMapOvr>
    <a:masterClrMapping/>
  </p:clrMapOvr>
  <p:transition spd="med">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I find a potential illicit discharge?</a:t>
            </a:r>
            <a:endParaRPr lang="en-US" dirty="0"/>
          </a:p>
        </p:txBody>
      </p:sp>
      <p:sp>
        <p:nvSpPr>
          <p:cNvPr id="76803" name="Content Placeholder 2"/>
          <p:cNvSpPr>
            <a:spLocks noGrp="1"/>
          </p:cNvSpPr>
          <p:nvPr>
            <p:ph idx="1"/>
          </p:nvPr>
        </p:nvSpPr>
        <p:spPr/>
        <p:txBody>
          <a:bodyPr/>
          <a:lstStyle/>
          <a:p>
            <a:r>
              <a:rPr lang="en-US" altLang="en-US" dirty="0" smtClean="0"/>
              <a:t>Observe where it is coming from.</a:t>
            </a:r>
          </a:p>
          <a:p>
            <a:r>
              <a:rPr lang="en-US" altLang="en-US" dirty="0" smtClean="0"/>
              <a:t>Take photos.</a:t>
            </a:r>
          </a:p>
          <a:p>
            <a:r>
              <a:rPr lang="en-US" altLang="en-US" dirty="0"/>
              <a:t>C</a:t>
            </a:r>
            <a:r>
              <a:rPr lang="en-US" altLang="en-US" dirty="0" smtClean="0"/>
              <a:t>apture a sample (if safe).</a:t>
            </a:r>
          </a:p>
          <a:p>
            <a:r>
              <a:rPr lang="en-US" altLang="en-US" dirty="0" smtClean="0"/>
              <a:t>Report the discharge immediately to the appropriate personnel.</a:t>
            </a:r>
          </a:p>
          <a:p>
            <a:r>
              <a:rPr lang="en-US" altLang="en-US" dirty="0" smtClean="0"/>
              <a:t>All illicit discharges must be logged and annually reported to state regulators.</a:t>
            </a:r>
          </a:p>
        </p:txBody>
      </p:sp>
    </p:spTree>
    <p:extLst>
      <p:ext uri="{BB962C8B-B14F-4D97-AF65-F5344CB8AC3E}">
        <p14:creationId xmlns:p14="http://schemas.microsoft.com/office/powerpoint/2010/main" val="2700914011"/>
      </p:ext>
    </p:extLst>
  </p:cSld>
  <p:clrMapOvr>
    <a:masterClrMapping/>
  </p:clrMapOvr>
  <p:transition spd="med">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for Illicit Discharges</a:t>
            </a:r>
            <a:endParaRPr lang="en-US" dirty="0"/>
          </a:p>
        </p:txBody>
      </p:sp>
      <p:sp>
        <p:nvSpPr>
          <p:cNvPr id="18435" name="Content Placeholder 1"/>
          <p:cNvSpPr>
            <a:spLocks noGrp="1"/>
          </p:cNvSpPr>
          <p:nvPr>
            <p:ph idx="1"/>
          </p:nvPr>
        </p:nvSpPr>
        <p:spPr>
          <a:xfrm>
            <a:off x="609600" y="1752600"/>
            <a:ext cx="5562600" cy="4419600"/>
          </a:xfrm>
        </p:spPr>
        <p:txBody>
          <a:bodyPr/>
          <a:lstStyle/>
          <a:p>
            <a:pPr marL="0" indent="0">
              <a:buNone/>
            </a:pPr>
            <a:r>
              <a:rPr lang="en-US" altLang="en-US" b="1" dirty="0" smtClean="0">
                <a:solidFill>
                  <a:srgbClr val="843C0C"/>
                </a:solidFill>
                <a:latin typeface="+mj-lt"/>
              </a:rPr>
              <a:t>Rob Mocko</a:t>
            </a:r>
          </a:p>
          <a:p>
            <a:pPr marL="0" indent="0">
              <a:buNone/>
            </a:pPr>
            <a:r>
              <a:rPr lang="en-US" altLang="en-US" dirty="0" smtClean="0"/>
              <a:t>(703</a:t>
            </a:r>
            <a:r>
              <a:rPr lang="en-US" altLang="en-US" dirty="0"/>
              <a:t>) </a:t>
            </a:r>
            <a:r>
              <a:rPr lang="en-US" dirty="0" smtClean="0"/>
              <a:t>289-2500</a:t>
            </a:r>
          </a:p>
          <a:p>
            <a:pPr marL="0" indent="0">
              <a:buNone/>
            </a:pPr>
            <a:r>
              <a:rPr lang="en-US" dirty="0" smtClean="0">
                <a:hlinkClick r:id="rId3"/>
              </a:rPr>
              <a:t>Robert_Mocko@nps.gov</a:t>
            </a:r>
            <a:endParaRPr lang="en-US" dirty="0" smtClean="0"/>
          </a:p>
          <a:p>
            <a:pPr marL="0" indent="0">
              <a:buNone/>
            </a:pPr>
            <a:endParaRPr lang="en-US" dirty="0"/>
          </a:p>
          <a:p>
            <a:pPr marL="0" indent="0">
              <a:buNone/>
            </a:pPr>
            <a:r>
              <a:rPr lang="en-US" altLang="en-US" b="1" dirty="0" smtClean="0">
                <a:solidFill>
                  <a:srgbClr val="843C0C"/>
                </a:solidFill>
              </a:rPr>
              <a:t>Park Police Non-Emergency</a:t>
            </a:r>
            <a:endParaRPr lang="en-US" altLang="en-US" b="1" dirty="0">
              <a:solidFill>
                <a:srgbClr val="843C0C"/>
              </a:solidFill>
            </a:endParaRPr>
          </a:p>
          <a:p>
            <a:pPr marL="0" indent="0">
              <a:buNone/>
            </a:pPr>
            <a:r>
              <a:rPr lang="en-US" altLang="en-US" dirty="0"/>
              <a:t>(703) </a:t>
            </a:r>
            <a:r>
              <a:rPr lang="en-US" dirty="0" smtClean="0"/>
              <a:t>285-1000</a:t>
            </a:r>
          </a:p>
          <a:p>
            <a:pPr marL="0" indent="0">
              <a:buNone/>
            </a:pPr>
            <a:endParaRPr lang="en-US" dirty="0"/>
          </a:p>
          <a:p>
            <a:pPr marL="0" indent="0">
              <a:buNone/>
            </a:pPr>
            <a:r>
              <a:rPr lang="en-US" altLang="en-US" b="1" dirty="0" smtClean="0">
                <a:solidFill>
                  <a:srgbClr val="843C0C"/>
                </a:solidFill>
              </a:rPr>
              <a:t>Emergencies</a:t>
            </a:r>
            <a:endParaRPr lang="en-US" altLang="en-US" b="1" dirty="0">
              <a:solidFill>
                <a:srgbClr val="843C0C"/>
              </a:solidFill>
            </a:endParaRPr>
          </a:p>
          <a:p>
            <a:pPr marL="0" indent="0">
              <a:buNone/>
            </a:pPr>
            <a:r>
              <a:rPr lang="en-US" dirty="0" smtClean="0"/>
              <a:t>911</a:t>
            </a:r>
            <a:endParaRPr lang="en-US" dirty="0"/>
          </a:p>
          <a:p>
            <a:pPr marL="0" indent="0">
              <a:buNone/>
            </a:pPr>
            <a:endParaRPr lang="en-US" dirty="0" smtClean="0"/>
          </a:p>
          <a:p>
            <a:pPr marL="0" indent="0">
              <a:buNone/>
            </a:pPr>
            <a:endParaRPr lang="en-US" dirty="0"/>
          </a:p>
          <a:p>
            <a:pPr marL="0" indent="0">
              <a:buNone/>
            </a:pPr>
            <a:endParaRPr lang="en-US" altLang="en-US" dirty="0"/>
          </a:p>
          <a:p>
            <a:pPr marL="0" indent="0">
              <a:buNone/>
            </a:pPr>
            <a:r>
              <a:rPr lang="en-US" dirty="0"/>
              <a:t>best person to contact is myself (emails or 703-289-2500) or Park Police non-emergency (703-285-1000).  </a:t>
            </a:r>
          </a:p>
          <a:p>
            <a:pPr marL="0" indent="0">
              <a:buNone/>
            </a:pPr>
            <a:endParaRPr lang="en-US" altLang="en-US" dirty="0"/>
          </a:p>
        </p:txBody>
      </p:sp>
      <p:pic>
        <p:nvPicPr>
          <p:cNvPr id="3074" name="Picture 2" descr="https://safetycoursesforkids.com/wp-content/uploads/2016/01/cell-phone-screen.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651625" y="1545360"/>
            <a:ext cx="2035175" cy="36187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6246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email">
            <a:extLst>
              <a:ext uri="{28A0092B-C50C-407E-A947-70E740481C1C}">
                <a14:useLocalDpi xmlns:a14="http://schemas.microsoft.com/office/drawing/2010/main"/>
              </a:ext>
            </a:extLst>
          </a:blip>
          <a:srcRect t="-1266"/>
          <a:stretch/>
        </p:blipFill>
        <p:spPr>
          <a:xfrm>
            <a:off x="0" y="-73633"/>
            <a:ext cx="9144000" cy="6919784"/>
          </a:xfrm>
          <a:prstGeom prst="rect">
            <a:avLst/>
          </a:prstGeom>
        </p:spPr>
      </p:pic>
      <p:sp>
        <p:nvSpPr>
          <p:cNvPr id="8" name="Title 7"/>
          <p:cNvSpPr>
            <a:spLocks noGrp="1"/>
          </p:cNvSpPr>
          <p:nvPr>
            <p:ph type="title"/>
          </p:nvPr>
        </p:nvSpPr>
        <p:spPr/>
        <p:txBody>
          <a:bodyPr/>
          <a:lstStyle/>
          <a:p>
            <a:r>
              <a:rPr lang="en-US" b="1" dirty="0" smtClean="0">
                <a:solidFill>
                  <a:schemeClr val="bg1"/>
                </a:solidFill>
              </a:rPr>
              <a:t>Thank you!  We are happy to answer your questions.</a:t>
            </a:r>
            <a:endParaRPr lang="en-US" b="1" dirty="0">
              <a:solidFill>
                <a:schemeClr val="bg1"/>
              </a:solidFill>
            </a:endParaRPr>
          </a:p>
        </p:txBody>
      </p:sp>
      <p:sp>
        <p:nvSpPr>
          <p:cNvPr id="4" name="Footer Placeholder 3"/>
          <p:cNvSpPr>
            <a:spLocks noGrp="1"/>
          </p:cNvSpPr>
          <p:nvPr>
            <p:ph type="ftr" sz="quarter" idx="11"/>
          </p:nvPr>
        </p:nvSpPr>
        <p:spPr/>
        <p:txBody>
          <a:bodyPr/>
          <a:lstStyle/>
          <a:p>
            <a:pPr>
              <a:defRPr/>
            </a:pPr>
            <a:r>
              <a:rPr lang="en-US" dirty="0" smtClean="0">
                <a:solidFill>
                  <a:schemeClr val="bg1"/>
                </a:solidFill>
              </a:rPr>
              <a:t>E X P E R I E N C E    Y O U R    A M E R I C A</a:t>
            </a:r>
            <a:endParaRPr lang="en-US" dirty="0">
              <a:solidFill>
                <a:schemeClr val="bg1"/>
              </a:solidFill>
            </a:endParaRPr>
          </a:p>
        </p:txBody>
      </p:sp>
      <p:sp>
        <p:nvSpPr>
          <p:cNvPr id="5" name="Slide Number Placeholder 4"/>
          <p:cNvSpPr>
            <a:spLocks noGrp="1"/>
          </p:cNvSpPr>
          <p:nvPr>
            <p:ph type="sldNum" sz="quarter" idx="4"/>
          </p:nvPr>
        </p:nvSpPr>
        <p:spPr/>
        <p:txBody>
          <a:bodyPr/>
          <a:lstStyle/>
          <a:p>
            <a:pPr>
              <a:defRPr/>
            </a:pPr>
            <a:fld id="{409E7168-52E1-4BF7-944B-FF7690D85CFF}" type="slidenum">
              <a:rPr lang="en-US" smtClean="0">
                <a:solidFill>
                  <a:srgbClr val="7F6737">
                    <a:tint val="75000"/>
                  </a:srgbClr>
                </a:solidFill>
              </a:rPr>
              <a:pPr>
                <a:defRPr/>
              </a:pPr>
              <a:t>63</a:t>
            </a:fld>
            <a:endParaRPr lang="en-US" dirty="0">
              <a:solidFill>
                <a:srgbClr val="7F6737">
                  <a:tint val="75000"/>
                </a:srgbClr>
              </a:solidFill>
            </a:endParaRPr>
          </a:p>
        </p:txBody>
      </p:sp>
      <p:sp>
        <p:nvSpPr>
          <p:cNvPr id="3" name="Rectangle 2"/>
          <p:cNvSpPr/>
          <p:nvPr/>
        </p:nvSpPr>
        <p:spPr>
          <a:xfrm>
            <a:off x="-76200" y="6629086"/>
            <a:ext cx="4953000" cy="215444"/>
          </a:xfrm>
          <a:prstGeom prst="rect">
            <a:avLst/>
          </a:prstGeom>
        </p:spPr>
        <p:txBody>
          <a:bodyPr wrap="square">
            <a:spAutoFit/>
          </a:bodyPr>
          <a:lstStyle/>
          <a:p>
            <a:r>
              <a:rPr lang="en-US" sz="800" dirty="0">
                <a:solidFill>
                  <a:schemeClr val="bg1"/>
                </a:solidFill>
              </a:rPr>
              <a:t>(Photos by Will Parson, Ft. Smallwood photo courtesy Karin Dodge/Maryland Department of Natural Resources</a:t>
            </a:r>
            <a:r>
              <a:rPr lang="en-US" sz="800" dirty="0" smtClean="0">
                <a:solidFill>
                  <a:schemeClr val="bg1"/>
                </a:solidFill>
              </a:rPr>
              <a:t>)</a:t>
            </a:r>
            <a:endParaRPr lang="en-US" sz="800" dirty="0">
              <a:solidFill>
                <a:schemeClr val="bg1"/>
              </a:solidFill>
            </a:endParaRPr>
          </a:p>
        </p:txBody>
      </p:sp>
    </p:spTree>
    <p:extLst>
      <p:ext uri="{BB962C8B-B14F-4D97-AF65-F5344CB8AC3E}">
        <p14:creationId xmlns:p14="http://schemas.microsoft.com/office/powerpoint/2010/main" val="2919701761"/>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p:txBody>
          <a:bodyPr/>
          <a:lstStyle/>
          <a:p>
            <a:r>
              <a:rPr lang="en-US" dirty="0"/>
              <a:t>Chesapeake Bay TMDL Action Plan</a:t>
            </a:r>
          </a:p>
          <a:p>
            <a:endParaRPr lang="en-US" dirty="0"/>
          </a:p>
        </p:txBody>
      </p:sp>
      <p:sp>
        <p:nvSpPr>
          <p:cNvPr id="4" name="Text Placeholder 3"/>
          <p:cNvSpPr>
            <a:spLocks noGrp="1"/>
          </p:cNvSpPr>
          <p:nvPr>
            <p:ph type="body" sz="quarter" idx="10"/>
          </p:nvPr>
        </p:nvSpPr>
        <p:spPr/>
        <p:txBody>
          <a:bodyPr/>
          <a:lstStyle/>
          <a:p>
            <a:endParaRPr lang="en-US" dirty="0"/>
          </a:p>
        </p:txBody>
      </p:sp>
      <p:sp>
        <p:nvSpPr>
          <p:cNvPr id="9" name="Text Placeholder 8"/>
          <p:cNvSpPr>
            <a:spLocks noGrp="1"/>
          </p:cNvSpPr>
          <p:nvPr>
            <p:ph type="body" sz="quarter" idx="13"/>
          </p:nvPr>
        </p:nvSpPr>
        <p:spPr/>
        <p:txBody>
          <a:bodyPr/>
          <a:lstStyle/>
          <a:p>
            <a:r>
              <a:rPr lang="en-US" dirty="0" smtClean="0"/>
              <a:t>Algae Bloom Caused by Excess Nutrients</a:t>
            </a:r>
            <a:endParaRPr lang="en-US" dirty="0"/>
          </a:p>
        </p:txBody>
      </p:sp>
      <p:sp>
        <p:nvSpPr>
          <p:cNvPr id="6" name="Slide Number Placeholder 5"/>
          <p:cNvSpPr>
            <a:spLocks noGrp="1"/>
          </p:cNvSpPr>
          <p:nvPr>
            <p:ph type="sldNum" sz="quarter" idx="16"/>
          </p:nvPr>
        </p:nvSpPr>
        <p:spPr/>
        <p:txBody>
          <a:bodyPr/>
          <a:lstStyle/>
          <a:p>
            <a:fld id="{1F324896-C0CE-4DFD-8BDA-EE98780FA8A1}" type="slidenum">
              <a:rPr lang="en-US" smtClean="0">
                <a:solidFill>
                  <a:prstClr val="white"/>
                </a:solidFill>
              </a:rPr>
              <a:pPr/>
              <a:t>7</a:t>
            </a:fld>
            <a:endParaRPr lang="en-US" dirty="0">
              <a:solidFill>
                <a:prstClr val="white"/>
              </a:solidFill>
            </a:endParaRPr>
          </a:p>
        </p:txBody>
      </p:sp>
      <p:pic>
        <p:nvPicPr>
          <p:cNvPr id="8" name="Picture 2" descr="http://www.mwcog.org/environment/water/waterquality/downloads/1983%20algae%20bloom.jpg"/>
          <p:cNvPicPr>
            <a:picLocks noGrp="1" noChangeAspect="1" noChangeArrowheads="1"/>
          </p:cNvPicPr>
          <p:nvPr>
            <p:ph type="pic" sz="quarter" idx="12"/>
          </p:nvPr>
        </p:nvPicPr>
        <p:blipFill rotWithShape="1">
          <a:blip r:embed="rId3" cstate="email">
            <a:extLst>
              <a:ext uri="{28A0092B-C50C-407E-A947-70E740481C1C}">
                <a14:useLocalDpi xmlns:a14="http://schemas.microsoft.com/office/drawing/2010/main"/>
              </a:ext>
            </a:extLst>
          </a:blip>
          <a:srcRect/>
          <a:stretch/>
        </p:blipFill>
        <p:spPr bwMode="auto">
          <a:xfrm>
            <a:off x="0" y="0"/>
            <a:ext cx="9121833" cy="685800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0" y="5569972"/>
            <a:ext cx="9144000" cy="830997"/>
          </a:xfrm>
          <a:prstGeom prst="rect">
            <a:avLst/>
          </a:prstGeom>
          <a:solidFill>
            <a:srgbClr val="7F6737"/>
          </a:solidFill>
          <a:ln>
            <a:noFill/>
          </a:ln>
        </p:spPr>
        <p:txBody>
          <a:bodyPr wrap="square">
            <a:spAutoFit/>
          </a:bodyPr>
          <a:lstStyle/>
          <a:p>
            <a:pPr algn="ctr"/>
            <a:r>
              <a:rPr lang="en-US" sz="2400" b="1" dirty="0" smtClean="0">
                <a:ln>
                  <a:solidFill>
                    <a:schemeClr val="bg2"/>
                  </a:solidFill>
                </a:ln>
                <a:solidFill>
                  <a:schemeClr val="bg2">
                    <a:lumMod val="40000"/>
                    <a:lumOff val="60000"/>
                  </a:schemeClr>
                </a:solidFill>
              </a:rPr>
              <a:t>Algae bloom in the Occoquan Reservoir – one of </a:t>
            </a:r>
            <a:br>
              <a:rPr lang="en-US" sz="2400" b="1" dirty="0" smtClean="0">
                <a:ln>
                  <a:solidFill>
                    <a:schemeClr val="bg2"/>
                  </a:solidFill>
                </a:ln>
                <a:solidFill>
                  <a:schemeClr val="bg2">
                    <a:lumMod val="40000"/>
                    <a:lumOff val="60000"/>
                  </a:schemeClr>
                </a:solidFill>
              </a:rPr>
            </a:br>
            <a:r>
              <a:rPr lang="en-US" sz="2400" b="1" dirty="0" smtClean="0">
                <a:ln>
                  <a:solidFill>
                    <a:schemeClr val="bg2"/>
                  </a:solidFill>
                </a:ln>
                <a:solidFill>
                  <a:schemeClr val="bg2">
                    <a:lumMod val="40000"/>
                    <a:lumOff val="60000"/>
                  </a:schemeClr>
                </a:solidFill>
              </a:rPr>
              <a:t>Northern Virginia’s two main water sources.</a:t>
            </a:r>
            <a:endParaRPr lang="en-US" sz="2400" b="1" dirty="0">
              <a:ln>
                <a:solidFill>
                  <a:schemeClr val="bg2"/>
                </a:solidFill>
              </a:ln>
              <a:solidFill>
                <a:schemeClr val="bg2">
                  <a:lumMod val="40000"/>
                  <a:lumOff val="60000"/>
                </a:schemeClr>
              </a:solidFill>
            </a:endParaRPr>
          </a:p>
        </p:txBody>
      </p:sp>
    </p:spTree>
    <p:extLst>
      <p:ext uri="{BB962C8B-B14F-4D97-AF65-F5344CB8AC3E}">
        <p14:creationId xmlns:p14="http://schemas.microsoft.com/office/powerpoint/2010/main" val="11584475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Stormwater Jeopardy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Preventing one ton of sediment pollution can be worth $80,000.</a:t>
            </a:r>
          </a:p>
          <a:p>
            <a:pPr marL="0" indent="0">
              <a:buNone/>
            </a:pPr>
            <a:r>
              <a:rPr lang="en-US" dirty="0" smtClean="0"/>
              <a:t>	</a:t>
            </a:r>
            <a:r>
              <a:rPr lang="en-US" b="1" dirty="0" smtClean="0">
                <a:solidFill>
                  <a:srgbClr val="00B050"/>
                </a:solidFill>
              </a:rPr>
              <a:t>TRUE</a:t>
            </a:r>
          </a:p>
          <a:p>
            <a:r>
              <a:rPr lang="en-US" dirty="0" smtClean="0"/>
              <a:t>Pollution costs our region $500 million in lost economic activity and clean up activities each year.</a:t>
            </a:r>
          </a:p>
          <a:p>
            <a:pPr marL="0" indent="0">
              <a:buNone/>
            </a:pPr>
            <a:r>
              <a:rPr lang="en-US" dirty="0" smtClean="0"/>
              <a:t>	</a:t>
            </a:r>
            <a:r>
              <a:rPr lang="en-US" b="1" dirty="0" smtClean="0">
                <a:solidFill>
                  <a:srgbClr val="FF0000"/>
                </a:solidFill>
              </a:rPr>
              <a:t>FALSE</a:t>
            </a:r>
          </a:p>
          <a:p>
            <a:r>
              <a:rPr lang="en-US" dirty="0"/>
              <a:t>The most effective ways to keep our streams clean is to capture the pollution and treat it before it is discharged to a stream.</a:t>
            </a:r>
            <a:endParaRPr lang="en-US" dirty="0" smtClean="0"/>
          </a:p>
          <a:p>
            <a:pPr marL="0" indent="0">
              <a:buNone/>
            </a:pPr>
            <a:r>
              <a:rPr lang="en-US" dirty="0" smtClean="0"/>
              <a:t>	</a:t>
            </a:r>
            <a:r>
              <a:rPr lang="en-US" b="1" dirty="0">
                <a:solidFill>
                  <a:srgbClr val="FF0000"/>
                </a:solidFill>
              </a:rPr>
              <a:t>FALSE</a:t>
            </a:r>
          </a:p>
          <a:p>
            <a:r>
              <a:rPr lang="en-US" dirty="0" smtClean="0"/>
              <a:t>Specific plans have been developed to prevent pollution at the Maintenance Complex and Daingerfield Island.</a:t>
            </a:r>
          </a:p>
          <a:p>
            <a:pPr marL="0" indent="0">
              <a:buNone/>
            </a:pPr>
            <a:r>
              <a:rPr lang="en-US" dirty="0" smtClean="0"/>
              <a:t>	</a:t>
            </a:r>
            <a:r>
              <a:rPr lang="en-US" b="1" dirty="0">
                <a:solidFill>
                  <a:srgbClr val="00B050"/>
                </a:solidFill>
              </a:rPr>
              <a:t>TRUE</a:t>
            </a:r>
          </a:p>
        </p:txBody>
      </p:sp>
    </p:spTree>
    <p:extLst>
      <p:ext uri="{BB962C8B-B14F-4D97-AF65-F5344CB8AC3E}">
        <p14:creationId xmlns:p14="http://schemas.microsoft.com/office/powerpoint/2010/main" val="26494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1849272"/>
            <a:ext cx="9144000" cy="1828800"/>
          </a:xfrm>
          <a:extLst/>
        </p:spPr>
        <p:txBody>
          <a:bodyPr>
            <a:normAutofit/>
          </a:bodyPr>
          <a:lstStyle/>
          <a:p>
            <a:pPr algn="ctr" eaLnBrk="1" fontAlgn="auto" hangingPunct="1">
              <a:spcAft>
                <a:spcPts val="0"/>
              </a:spcAft>
              <a:defRPr/>
            </a:pPr>
            <a:r>
              <a:rPr lang="en-US" sz="4400" b="1" dirty="0" smtClean="0">
                <a:latin typeface="+mj-lt"/>
              </a:rPr>
              <a:t>Pollution Prevention Requirements</a:t>
            </a:r>
            <a:endParaRPr lang="en-US" sz="4400" b="1" dirty="0">
              <a:latin typeface="+mj-lt"/>
            </a:endParaRPr>
          </a:p>
        </p:txBody>
      </p:sp>
    </p:spTree>
    <p:extLst>
      <p:ext uri="{BB962C8B-B14F-4D97-AF65-F5344CB8AC3E}">
        <p14:creationId xmlns:p14="http://schemas.microsoft.com/office/powerpoint/2010/main" val="3457261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NPS Transportation – Novel Funding Sources&amp;quot;&quot;/&gt;&lt;property id=&quot;20307&quot; value=&quot;256&quot;/&gt;&lt;/object&gt;&lt;object type=&quot;3&quot; unique_id=&quot;10005&quot;&gt;&lt;property id=&quot;20148&quot; value=&quot;5&quot;/&gt;&lt;property id=&quot;20300&quot; value=&quot;Slide 2 - &amp;quot;Summary&amp;quot;&quot;/&gt;&lt;property id=&quot;20307&quot; value=&quot;260&quot;/&gt;&lt;/object&gt;&lt;object type=&quot;3&quot; unique_id=&quot;10006&quot;&gt;&lt;property id=&quot;20148&quot; value=&quot;5&quot;/&gt;&lt;property id=&quot;20300&quot; value=&quot;Slide 3 - &amp;quot;NPS-Specific Programs&amp;quot;&quot;/&gt;&lt;property id=&quot;20307&quot; value=&quot;261&quot;/&gt;&lt;/object&gt;&lt;object type=&quot;3&quot; unique_id=&quot;10007&quot;&gt;&lt;property id=&quot;20148&quot; value=&quot;5&quot;/&gt;&lt;property id=&quot;20300&quot; value=&quot;Slide 4 - &amp;quot;Funding Trends&amp;quot;&quot;/&gt;&lt;property id=&quot;20307&quot; value=&quot;264&quot;/&gt;&lt;/object&gt;&lt;object type=&quot;3&quot; unique_id=&quot;10009&quot;&gt;&lt;property id=&quot;20148&quot; value=&quot;5&quot;/&gt;&lt;property id=&quot;20300&quot; value=&quot;Slide 11 - &amp;quot;Novel Funding Sources&amp;quot;&quot;/&gt;&lt;property id=&quot;20307&quot; value=&quot;262&quot;/&gt;&lt;/object&gt;&lt;object type=&quot;3&quot; unique_id=&quot;10010&quot;&gt;&lt;property id=&quot;20148&quot; value=&quot;5&quot;/&gt;&lt;property id=&quot;20300&quot; value=&quot;Slide 20 - &amp;quot;Transportation Alternatives Program (TAP) and Recreational Trails Program (RTP)&amp;quot;&quot;/&gt;&lt;property id=&quot;20307&quot; value=&quot;259&quot;/&gt;&lt;/object&gt;&lt;object type=&quot;3&quot; unique_id=&quot;10011&quot;&gt;&lt;property id=&quot;20148&quot; value=&quot;5&quot;/&gt;&lt;property id=&quot;20300&quot; value=&quot;Slide 21 - &amp;quot;Trails/Enhancements – Example&amp;quot;&quot;/&gt;&lt;property id=&quot;20307&quot; value=&quot;267&quot;/&gt;&lt;/object&gt;&lt;object type=&quot;3&quot; unique_id=&quot;10200&quot;&gt;&lt;property id=&quot;20148&quot; value=&quot;5&quot;/&gt;&lt;property id=&quot;20300&quot; value=&quot;Slide 13 - &amp;quot;FTA Formula grants for rural areas (§5311)&amp;quot;&quot;/&gt;&lt;property id=&quot;20307&quot; value=&quot;269&quot;/&gt;&lt;/object&gt;&lt;object type=&quot;3&quot; unique_id=&quot;10201&quot;&gt;&lt;property id=&quot;20148&quot; value=&quot;5&quot;/&gt;&lt;property id=&quot;20300&quot; value=&quot;Slide 18 - &amp;quot;§5307 – Example&amp;quot;&quot;/&gt;&lt;property id=&quot;20307&quot; value=&quot;272&quot;/&gt;&lt;/object&gt;&lt;object type=&quot;3&quot; unique_id=&quot;10202&quot;&gt;&lt;property id=&quot;20148&quot; value=&quot;5&quot;/&gt;&lt;property id=&quot;20300&quot; value=&quot;Slide 24 - &amp;quot;Highway Safety Improvement Program (HSIP)&amp;quot;&quot;/&gt;&lt;property id=&quot;20307&quot; value=&quot;270&quot;/&gt;&lt;/object&gt;&lt;object type=&quot;3&quot; unique_id=&quot;10203&quot;&gt;&lt;property id=&quot;20148&quot; value=&quot;5&quot;/&gt;&lt;property id=&quot;20300&quot; value=&quot;Slide 25 - &amp;quot;HSIP – Example&amp;quot;&quot;/&gt;&lt;property id=&quot;20307&quot; value=&quot;273&quot;/&gt;&lt;/object&gt;&lt;object type=&quot;3&quot; unique_id=&quot;10204&quot;&gt;&lt;property id=&quot;20148&quot; value=&quot;5&quot;/&gt;&lt;property id=&quot;20300&quot; value=&quot;Slide 29 - &amp;quot;Transportation Investment Generating Economic Recovery (TIGER) Program&amp;quot;&quot;/&gt;&lt;property id=&quot;20307&quot; value=&quot;271&quot;/&gt;&lt;/object&gt;&lt;object type=&quot;3&quot; unique_id=&quot;10205&quot;&gt;&lt;property id=&quot;20148&quot; value=&quot;5&quot;/&gt;&lt;property id=&quot;20300&quot; value=&quot;Slide 30 - &amp;quot;TIGER Program - Example&amp;quot;&quot;/&gt;&lt;property id=&quot;20307&quot; value=&quot;274&quot;/&gt;&lt;/object&gt;&lt;object type=&quot;3&quot; unique_id=&quot;10206&quot;&gt;&lt;property id=&quot;20148&quot; value=&quot;5&quot;/&gt;&lt;property id=&quot;20300&quot; value=&quot;Slide 35 - &amp;quot;Questions?&amp;quot;&quot;/&gt;&lt;property id=&quot;20307&quot; value=&quot;268&quot;/&gt;&lt;/object&gt;&lt;object type=&quot;3&quot; unique_id=&quot;10283&quot;&gt;&lt;property id=&quot;20148&quot; value=&quot;5&quot;/&gt;&lt;property id=&quot;20300&quot; value=&quot;Slide 31 - &amp;quot;Congestion Mitigation and Air Quality Improvement (CMAQ) Program&amp;quot;&quot;/&gt;&lt;property id=&quot;20307&quot; value=&quot;275&quot;/&gt;&lt;/object&gt;&lt;object type=&quot;3&quot; unique_id=&quot;10360&quot;&gt;&lt;property id=&quot;20148&quot; value=&quot;5&quot;/&gt;&lt;property id=&quot;20300&quot; value=&quot;Slide 32 - &amp;quot;CMAQ Program - Example&amp;quot;&quot;/&gt;&lt;property id=&quot;20307&quot; value=&quot;276&quot;/&gt;&lt;/object&gt;&lt;object type=&quot;3&quot; unique_id=&quot;10361&quot;&gt;&lt;property id=&quot;20148&quot; value=&quot;5&quot;/&gt;&lt;property id=&quot;20300&quot; value=&quot;Slide 17 - &amp;quot;§5311 and §5307 examples&amp;quot;&quot;/&gt;&lt;property id=&quot;20307&quot; value=&quot;277&quot;/&gt;&lt;/object&gt;&lt;object type=&quot;3&quot; unique_id=&quot;10674&quot;&gt;&lt;property id=&quot;20148&quot; value=&quot;5&quot;/&gt;&lt;property id=&quot;20300&quot; value=&quot;Slide 15 - &amp;quot;FTA Formula grants for urbanized areas (§5307)&amp;quot;&quot;/&gt;&lt;property id=&quot;20307&quot; value=&quot;283&quot;/&gt;&lt;/object&gt;&lt;object type=&quot;3&quot; unique_id=&quot;10821&quot;&gt;&lt;property id=&quot;20148&quot; value=&quot;5&quot;/&gt;&lt;property id=&quot;20300&quot; value=&quot;Slide 14 - &amp;quot;§5311 – Funding Potentials&amp;quot;&quot;/&gt;&lt;property id=&quot;20307&quot; value=&quot;284&quot;/&gt;&lt;/object&gt;&lt;object type=&quot;3&quot; unique_id=&quot;10822&quot;&gt;&lt;property id=&quot;20148&quot; value=&quot;5&quot;/&gt;&lt;property id=&quot;20300&quot; value=&quot;Slide 16 - &amp;quot;§5307 – Funding Potentials&amp;quot;&quot;/&gt;&lt;property id=&quot;20307&quot; value=&quot;285&quot;/&gt;&lt;/object&gt;&lt;object type=&quot;3&quot; unique_id=&quot;10899&quot;&gt;&lt;property id=&quot;20148&quot; value=&quot;5&quot;/&gt;&lt;property id=&quot;20300&quot; value=&quot;Slide 34 - &amp;quot;Program Recap&amp;quot;&quot;/&gt;&lt;property id=&quot;20307&quot; value=&quot;286&quot;/&gt;&lt;/object&gt;&lt;object type=&quot;3&quot; unique_id=&quot;11212&quot;&gt;&lt;property id=&quot;20148&quot; value=&quot;5&quot;/&gt;&lt;property id=&quot;20300&quot; value=&quot;Slide 12 - &amp;quot;Transit&amp;quot;&quot;/&gt;&lt;property id=&quot;20307&quot; value=&quot;288&quot;/&gt;&lt;/object&gt;&lt;object type=&quot;3&quot; unique_id=&quot;11213&quot;&gt;&lt;property id=&quot;20148&quot; value=&quot;5&quot;/&gt;&lt;property id=&quot;20300&quot; value=&quot;Slide 19 - &amp;quot;Trails/Enhancements&amp;quot;&quot;/&gt;&lt;property id=&quot;20307&quot; value=&quot;289&quot;/&gt;&lt;/object&gt;&lt;object type=&quot;3&quot; unique_id=&quot;11214&quot;&gt;&lt;property id=&quot;20148&quot; value=&quot;5&quot;/&gt;&lt;property id=&quot;20300&quot; value=&quot;Slide 22 - &amp;quot;TAP/RTP – Funding Potentials&amp;quot;&quot;/&gt;&lt;property id=&quot;20307&quot; value=&quot;290&quot;/&gt;&lt;/object&gt;&lt;object type=&quot;3&quot; unique_id=&quot;11215&quot;&gt;&lt;property id=&quot;20148&quot; value=&quot;5&quot;/&gt;&lt;property id=&quot;20300&quot; value=&quot;Slide 23 - &amp;quot;Roadway safety&amp;quot;&quot;/&gt;&lt;property id=&quot;20307&quot; value=&quot;291&quot;/&gt;&lt;/object&gt;&lt;object type=&quot;3&quot; unique_id=&quot;11216&quot;&gt;&lt;property id=&quot;20148&quot; value=&quot;5&quot;/&gt;&lt;property id=&quot;20300&quot; value=&quot;Slide 26 - &amp;quot;Multiple&amp;#x0D;&amp;#x0A;Federal Lands Access Program (FLAP) – for partner-owned and operated transportation facilities accessing &quot;/&gt;&lt;property id=&quot;20307&quot; value=&quot;292&quot;/&gt;&lt;/object&gt;&lt;object type=&quot;3&quot; unique_id=&quot;11356&quot;&gt;&lt;property id=&quot;20148&quot; value=&quot;5&quot;/&gt;&lt;property id=&quot;20300&quot; value=&quot;Slide 33 - &amp;quot;CMAQ Program – Funding Potentials&amp;quot;&quot;/&gt;&lt;property id=&quot;20307&quot; value=&quot;296&quot;/&gt;&lt;/object&gt;&lt;object type=&quot;3&quot; unique_id=&quot;11533&quot;&gt;&lt;property id=&quot;20148&quot; value=&quot;5&quot;/&gt;&lt;property id=&quot;20300&quot; value=&quot;Slide 5 - &amp;quot;Position your unit for novel Funding Sources&amp;quot;&quot;/&gt;&lt;property id=&quot;20307&quot; value=&quot;298&quot;/&gt;&lt;/object&gt;&lt;object type=&quot;3&quot; unique_id=&quot;11534&quot;&gt;&lt;property id=&quot;20148&quot; value=&quot;5&quot;/&gt;&lt;property id=&quot;20300&quot; value=&quot;Slide 6 - &amp;quot;Assess and Communicate Your Needs&amp;quot;&quot;/&gt;&lt;property id=&quot;20307&quot; value=&quot;299&quot;/&gt;&lt;/object&gt;&lt;object type=&quot;3&quot; unique_id=&quot;11535&quot;&gt;&lt;property id=&quot;20148&quot; value=&quot;5&quot;/&gt;&lt;property id=&quot;20300&quot; value=&quot;Slide 7 - &amp;quot;Reach out to partners&amp;quot;&quot;/&gt;&lt;property id=&quot;20307&quot; value=&quot;300&quot;/&gt;&lt;/object&gt;&lt;object type=&quot;3&quot; unique_id=&quot;11536&quot;&gt;&lt;property id=&quot;20148&quot; value=&quot;5&quot;/&gt;&lt;property id=&quot;20300&quot; value=&quot;Slide 8 - &amp;quot;Conduct Planning and Environmental Compliance&amp;quot;&quot;/&gt;&lt;property id=&quot;20307&quot; value=&quot;301&quot;/&gt;&lt;/object&gt;&lt;object type=&quot;3&quot; unique_id=&quot;11537&quot;&gt;&lt;property id=&quot;20148&quot; value=&quot;5&quot;/&gt;&lt;property id=&quot;20300&quot; value=&quot;Slide 9 - &amp;quot;Identify Decisionmakers and Program Funding Cycles&amp;quot;&quot;/&gt;&lt;property id=&quot;20307&quot; value=&quot;302&quot;/&gt;&lt;/object&gt;&lt;object type=&quot;3&quot; unique_id=&quot;11863&quot;&gt;&lt;property id=&quot;20148&quot; value=&quot;5&quot;/&gt;&lt;property id=&quot;20300&quot; value=&quot;Slide 10 - &amp;quot;Novel Funding Sources&amp;quot;&quot;/&gt;&lt;property id=&quot;20307&quot; value=&quot;305&quot;/&gt;&lt;/object&gt;&lt;object type=&quot;3&quot; unique_id=&quot;11864&quot;&gt;&lt;property id=&quot;20148&quot; value=&quot;5&quot;/&gt;&lt;property id=&quot;20300&quot; value=&quot;Slide 27 - &amp;quot;Federal Lands Access Program (FLAP)&amp;quot;&quot;/&gt;&lt;property id=&quot;20307&quot; value=&quot;303&quot;/&gt;&lt;/object&gt;&lt;object type=&quot;3&quot; unique_id=&quot;11865&quot;&gt;&lt;property id=&quot;20148&quot; value=&quot;5&quot;/&gt;&lt;property id=&quot;20300&quot; value=&quot;Slide 28 - &amp;quot;FLAP - Example&amp;quot;&quot;/&gt;&lt;property id=&quot;20307&quot; value=&quot;304&quot;/&gt;&lt;/object&gt;&lt;/object&gt;&lt;/object&gt;&lt;/database&gt;"/>
  <p:tag name="SECTOMILLISECCONVERTED" val="1"/>
</p:tagLst>
</file>

<file path=ppt/theme/theme1.xml><?xml version="1.0" encoding="utf-8"?>
<a:theme xmlns:a="http://schemas.openxmlformats.org/drawingml/2006/main" name="1_Stream">
  <a:themeElements>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fontScheme name="Stream">
      <a:majorFont>
        <a:latin typeface="NPSRawlinsonOT"/>
        <a:ea typeface=""/>
        <a:cs typeface=""/>
      </a:majorFont>
      <a:minorFont>
        <a:latin typeface="Frutiger LT Std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12527</TotalTime>
  <Words>5604</Words>
  <Application>Microsoft Office PowerPoint</Application>
  <PresentationFormat>On-screen Show (4:3)</PresentationFormat>
  <Paragraphs>521</Paragraphs>
  <Slides>63</Slides>
  <Notes>63</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63</vt:i4>
      </vt:variant>
    </vt:vector>
  </HeadingPairs>
  <TitlesOfParts>
    <vt:vector size="75" baseType="lpstr">
      <vt:lpstr>Arial</vt:lpstr>
      <vt:lpstr>Calibri</vt:lpstr>
      <vt:lpstr>Calisto MT</vt:lpstr>
      <vt:lpstr>Century Gothic</vt:lpstr>
      <vt:lpstr>Frutiger LT Std 55 Roman</vt:lpstr>
      <vt:lpstr>Garamond</vt:lpstr>
      <vt:lpstr>NPSRawlinsonOT</vt:lpstr>
      <vt:lpstr>Segoe UI</vt:lpstr>
      <vt:lpstr>Times New Roman</vt:lpstr>
      <vt:lpstr>Wingdings</vt:lpstr>
      <vt:lpstr>1_Stream</vt:lpstr>
      <vt:lpstr>Custom Design</vt:lpstr>
      <vt:lpstr>  Chesapeake Bay Program Training  </vt:lpstr>
      <vt:lpstr>Welcome to Today’s Training</vt:lpstr>
      <vt:lpstr>Three Key Take Aways!</vt:lpstr>
      <vt:lpstr>PowerPoint Presentation</vt:lpstr>
      <vt:lpstr>Stormwater Jeopardy</vt:lpstr>
      <vt:lpstr>PowerPoint Presentation</vt:lpstr>
      <vt:lpstr>PowerPoint Presentation</vt:lpstr>
      <vt:lpstr>Stormwater Jeopardy</vt:lpstr>
      <vt:lpstr>Pollution Prevention Requirements</vt:lpstr>
      <vt:lpstr>Stormwater Permits</vt:lpstr>
      <vt:lpstr>PowerPoint Presentation</vt:lpstr>
      <vt:lpstr>PowerPoint Presentation</vt:lpstr>
      <vt:lpstr>MS4 Permit Basics</vt:lpstr>
      <vt:lpstr>What’s in the MS4 Program Plan?</vt:lpstr>
      <vt:lpstr>Stormwater Pollution Prevention Plans (SWPPPs)</vt:lpstr>
      <vt:lpstr>Potential Source of Pollution</vt:lpstr>
      <vt:lpstr>Maintenance Complex and Daingerfield Island</vt:lpstr>
      <vt:lpstr>Maintenance Complex and Daingerfield Island</vt:lpstr>
      <vt:lpstr>On GWMP/CBP Property</vt:lpstr>
      <vt:lpstr>Procedures and Control  Measures</vt:lpstr>
      <vt:lpstr>PowerPoint Presentation</vt:lpstr>
      <vt:lpstr>Reduce the chance for contamination.</vt:lpstr>
      <vt:lpstr>Be prepared for a leak or spill.</vt:lpstr>
      <vt:lpstr>PowerPoint Presentation</vt:lpstr>
      <vt:lpstr>Take ownership of the situation.</vt:lpstr>
      <vt:lpstr>Dealing with small spills.</vt:lpstr>
      <vt:lpstr>When to call HAZMAT.</vt:lpstr>
      <vt:lpstr>Special requirements for salt management.</vt:lpstr>
      <vt:lpstr>Special requirements for wash water.</vt:lpstr>
      <vt:lpstr>Most importantly, be observant.</vt:lpstr>
      <vt:lpstr>PowerPoint Presentation</vt:lpstr>
      <vt:lpstr>Before you leave…</vt:lpstr>
      <vt:lpstr>At the site…</vt:lpstr>
      <vt:lpstr>Pesticides and Herbicides</vt:lpstr>
      <vt:lpstr>Fertilizers</vt:lpstr>
      <vt:lpstr>Mowing</vt:lpstr>
      <vt:lpstr>Sand, Dirt, and Gravel</vt:lpstr>
      <vt:lpstr>Liquid Storage</vt:lpstr>
      <vt:lpstr>Let’s Review!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Recognition and Reporting of Illicit Discharges</vt:lpstr>
      <vt:lpstr>What is allowed?</vt:lpstr>
      <vt:lpstr>What is an illicit discharge?</vt:lpstr>
      <vt:lpstr>Signs of an Illicit Discharge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if I find a potential illicit discharge?</vt:lpstr>
      <vt:lpstr>Contact for Illicit Discharges</vt:lpstr>
      <vt:lpstr>Thank you!  We are happy to answer your 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Grand Total</dc:title>
  <dc:creator>Deaderick, Lauren (VOLPE);Senos, Rene</dc:creator>
  <cp:lastModifiedBy>Bulova, David L</cp:lastModifiedBy>
  <cp:revision>529</cp:revision>
  <cp:lastPrinted>2016-06-01T12:35:19Z</cp:lastPrinted>
  <dcterms:created xsi:type="dcterms:W3CDTF">2013-09-06T19:54:51Z</dcterms:created>
  <dcterms:modified xsi:type="dcterms:W3CDTF">2020-06-12T19:22:51Z</dcterms:modified>
</cp:coreProperties>
</file>