
<file path=[Content_Types].xml><?xml version="1.0" encoding="utf-8"?>
<Types xmlns="http://schemas.openxmlformats.org/package/2006/content-types">
  <Default Extension="cr2" ContentType="image/png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sldIdLst>
    <p:sldId id="325" r:id="rId2"/>
    <p:sldId id="376" r:id="rId3"/>
    <p:sldId id="345" r:id="rId4"/>
    <p:sldId id="352" r:id="rId5"/>
    <p:sldId id="262" r:id="rId6"/>
    <p:sldId id="387" r:id="rId7"/>
    <p:sldId id="338" r:id="rId8"/>
    <p:sldId id="346" r:id="rId9"/>
    <p:sldId id="347" r:id="rId10"/>
    <p:sldId id="360" r:id="rId11"/>
    <p:sldId id="371" r:id="rId12"/>
    <p:sldId id="354" r:id="rId13"/>
    <p:sldId id="372" r:id="rId14"/>
    <p:sldId id="373" r:id="rId15"/>
    <p:sldId id="374" r:id="rId16"/>
    <p:sldId id="341" r:id="rId17"/>
    <p:sldId id="342" r:id="rId18"/>
    <p:sldId id="344" r:id="rId19"/>
    <p:sldId id="343" r:id="rId20"/>
    <p:sldId id="377" r:id="rId21"/>
    <p:sldId id="378" r:id="rId22"/>
    <p:sldId id="381" r:id="rId23"/>
    <p:sldId id="379" r:id="rId24"/>
    <p:sldId id="382" r:id="rId25"/>
    <p:sldId id="383" r:id="rId26"/>
    <p:sldId id="384" r:id="rId27"/>
    <p:sldId id="385" r:id="rId28"/>
    <p:sldId id="386" r:id="rId29"/>
    <p:sldId id="380" r:id="rId30"/>
    <p:sldId id="37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illwock-Witte, Natalie" initials="VN" lastIdx="30" clrIdx="0">
    <p:extLst>
      <p:ext uri="{19B8F6BF-5375-455C-9EA6-DF929625EA0E}">
        <p15:presenceInfo xmlns:p15="http://schemas.microsoft.com/office/powerpoint/2012/main" userId="Villwock-Witte, Natalie" providerId="None"/>
      </p:ext>
    </p:extLst>
  </p:cmAuthor>
  <p:cmAuthor id="2" name="Paul Silberman" initials="PS" lastIdx="2" clrIdx="1">
    <p:extLst>
      <p:ext uri="{19B8F6BF-5375-455C-9EA6-DF929625EA0E}">
        <p15:presenceInfo xmlns:p15="http://schemas.microsoft.com/office/powerpoint/2012/main" userId="S::paul.silberman@meadhunt.com::05f68cd7-9725-4c59-86ad-1e8efdd516b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1E5F5"/>
    <a:srgbClr val="93D1ED"/>
    <a:srgbClr val="499B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305" autoAdjust="0"/>
    <p:restoredTop sz="93817" autoAdjust="0"/>
  </p:normalViewPr>
  <p:slideViewPr>
    <p:cSldViewPr>
      <p:cViewPr>
        <p:scale>
          <a:sx n="40" d="100"/>
          <a:sy n="40" d="100"/>
        </p:scale>
        <p:origin x="1708" y="61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0" d="100"/>
        <a:sy n="130" d="100"/>
      </p:scale>
      <p:origin x="0" y="-1138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\\svprfs01\projects\2013\56%20Eastern%20Federal%20Lands%20IDIQ_WTI\Task%2001%20GW%20Parkway%20South%20Traffic%20Study\public%20meeting%20comments\Public%20Meeting%20Comments%20from%20Jul1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 </a:t>
            </a:r>
          </a:p>
        </c:rich>
      </c:tx>
      <c:layout>
        <c:manualLayout>
          <c:xMode val="edge"/>
          <c:yMode val="edge"/>
          <c:x val="0.17298908288637832"/>
          <c:y val="4.663961568956672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9.1347158763581487E-2"/>
          <c:y val="0.17392971574806676"/>
          <c:w val="0.80281292609321886"/>
          <c:h val="0.74384425090411432"/>
        </c:manualLayout>
      </c:layout>
      <c:pieChart>
        <c:varyColors val="1"/>
        <c:ser>
          <c:idx val="0"/>
          <c:order val="0"/>
          <c:tx>
            <c:strRef>
              <c:f>Charts!$C$28</c:f>
              <c:strCache>
                <c:ptCount val="1"/>
                <c:pt idx="0">
                  <c:v>Counts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A576-4C8D-A2D8-2642888C975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A576-4C8D-A2D8-2642888C975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A576-4C8D-A2D8-2642888C975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A576-4C8D-A2D8-2642888C9750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A576-4C8D-A2D8-2642888C9750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A576-4C8D-A2D8-2642888C9750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D-A576-4C8D-A2D8-2642888C9750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F-A576-4C8D-A2D8-2642888C9750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1-A576-4C8D-A2D8-2642888C9750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A576-4C8D-A2D8-2642888C9750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A576-4C8D-A2D8-2642888C9750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A576-4C8D-A2D8-2642888C9750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7-A576-4C8D-A2D8-2642888C9750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9-A576-4C8D-A2D8-2642888C9750}"/>
                </c:ext>
              </c:extLst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B-A576-4C8D-A2D8-2642888C9750}"/>
                </c:ext>
              </c:extLst>
            </c:dLbl>
            <c:dLbl>
              <c:idx val="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D-A576-4C8D-A2D8-2642888C9750}"/>
                </c:ext>
              </c:extLst>
            </c:dLbl>
            <c:dLbl>
              <c:idx val="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2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F-A576-4C8D-A2D8-2642888C9750}"/>
                </c:ext>
              </c:extLst>
            </c:dLbl>
            <c:dLbl>
              <c:idx val="8"/>
              <c:layout>
                <c:manualLayout>
                  <c:x val="9.823519342690859E-2"/>
                  <c:y val="5.5453401331678874E-5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3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A576-4C8D-A2D8-2642888C9750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Charts!$B$29:$B$37</c:f>
              <c:strCache>
                <c:ptCount val="9"/>
                <c:pt idx="0">
                  <c:v>Belle View </c:v>
                </c:pt>
                <c:pt idx="1">
                  <c:v>Belle Haven </c:v>
                </c:pt>
                <c:pt idx="2">
                  <c:v>Morningside </c:v>
                </c:pt>
                <c:pt idx="3">
                  <c:v>Tulane </c:v>
                </c:pt>
                <c:pt idx="4">
                  <c:v>Wellington</c:v>
                </c:pt>
                <c:pt idx="5">
                  <c:v>Collingwood </c:v>
                </c:pt>
                <c:pt idx="6">
                  <c:v>Waynewood </c:v>
                </c:pt>
                <c:pt idx="7">
                  <c:v>Stratford </c:v>
                </c:pt>
                <c:pt idx="8">
                  <c:v>Vernon View </c:v>
                </c:pt>
              </c:strCache>
            </c:strRef>
          </c:cat>
          <c:val>
            <c:numRef>
              <c:f>Charts!$C$29:$C$37</c:f>
              <c:numCache>
                <c:formatCode>General</c:formatCode>
                <c:ptCount val="9"/>
                <c:pt idx="0">
                  <c:v>90</c:v>
                </c:pt>
                <c:pt idx="1">
                  <c:v>66</c:v>
                </c:pt>
                <c:pt idx="2">
                  <c:v>54</c:v>
                </c:pt>
                <c:pt idx="3">
                  <c:v>31</c:v>
                </c:pt>
                <c:pt idx="4">
                  <c:v>19</c:v>
                </c:pt>
                <c:pt idx="5">
                  <c:v>16</c:v>
                </c:pt>
                <c:pt idx="6">
                  <c:v>13</c:v>
                </c:pt>
                <c:pt idx="7">
                  <c:v>7</c:v>
                </c:pt>
                <c:pt idx="8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A576-4C8D-A2D8-2642888C9750}"/>
            </c:ext>
          </c:extLst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B94650-153B-4921-A4D8-77165B8C0F2A}" type="datetimeFigureOut">
              <a:rPr lang="en-US" smtClean="0"/>
              <a:t>12/3/2019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7CAFCB-BF23-4AB4-9926-320175F2B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557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18979" y="381001"/>
            <a:ext cx="10972800" cy="2209800"/>
          </a:xfrm>
          <a:noFill/>
          <a:ln>
            <a:noFill/>
          </a:ln>
          <a:effectLst/>
        </p:spPr>
        <p:txBody>
          <a:bodyPr lIns="45720" rIns="228600" anchor="b">
            <a:normAutofit/>
          </a:bodyPr>
          <a:lstStyle>
            <a:lvl1pPr marL="0" algn="r">
              <a:defRPr sz="4800">
                <a:solidFill>
                  <a:schemeClr val="tx1">
                    <a:lumMod val="95000"/>
                  </a:schemeClr>
                </a:solidFill>
              </a:defRPr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844800" y="2819400"/>
            <a:ext cx="8746979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tx1">
                    <a:lumMod val="95000"/>
                  </a:schemeClr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dirty="0"/>
              <a:t>Click to edit Master subtitle style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7416800" y="6509004"/>
            <a:ext cx="4003040" cy="274320"/>
          </a:xfrm>
        </p:spPr>
        <p:txBody>
          <a:bodyPr vert="horz" rtlCol="0"/>
          <a:lstStyle/>
          <a:p>
            <a:fld id="{2E15DA29-A00E-4DB6-AA7E-8287CEEAA336}" type="datetimeFigureOut">
              <a:rPr lang="en-US" smtClean="0"/>
              <a:t>12/3/2019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11518603" y="6509004"/>
            <a:ext cx="619051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C058008-E48F-455A-B110-66622CA3489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2133600" y="6509004"/>
            <a:ext cx="5209952" cy="274320"/>
          </a:xfrm>
        </p:spPr>
        <p:txBody>
          <a:bodyPr vert="horz" rtlCol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103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5DA29-A00E-4DB6-AA7E-8287CEEAA336}" type="datetimeFigureOut">
              <a:rPr lang="en-US" smtClean="0"/>
              <a:t>12/3/2019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8008-E48F-455A-B110-66622CA34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35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5DA29-A00E-4DB6-AA7E-8287CEEAA336}" type="datetimeFigureOut">
              <a:rPr lang="en-US" smtClean="0"/>
              <a:t>12/3/2019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8008-E48F-455A-B110-66622CA34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4502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1123088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2068437"/>
            <a:ext cx="11360800" cy="4023396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189" lvl="0" indent="-342892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378" lvl="1" indent="-317492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566" lvl="2" indent="-317492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754" lvl="3" indent="-317492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5943" lvl="4" indent="-317492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132" lvl="5" indent="-317492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320" lvl="6" indent="-317492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509" lvl="7" indent="-317492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697" lvl="8" indent="-317492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 dirty="0"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166526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 anchor="ctr"/>
          <a:lstStyle>
            <a:lvl1pPr algn="l">
              <a:defRPr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5DA29-A00E-4DB6-AA7E-8287CEEAA336}" type="datetimeFigureOut">
              <a:rPr lang="en-US" smtClean="0"/>
              <a:t>12/3/2019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8008-E48F-455A-B110-66622CA34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168" y="498230"/>
            <a:ext cx="103632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tx1">
                    <a:lumMod val="95000"/>
                  </a:schemeClr>
                </a:solidFill>
              </a:defRPr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3287713"/>
            <a:ext cx="103632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7416800" y="6513670"/>
            <a:ext cx="4003040" cy="274320"/>
          </a:xfrm>
        </p:spPr>
        <p:txBody>
          <a:bodyPr vert="horz" rtlCol="0"/>
          <a:lstStyle/>
          <a:p>
            <a:fld id="{2E15DA29-A00E-4DB6-AA7E-8287CEEAA336}" type="datetimeFigureOut">
              <a:rPr lang="en-US" smtClean="0"/>
              <a:t>12/3/2019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11518603" y="6513670"/>
            <a:ext cx="619051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C058008-E48F-455A-B110-66622CA3489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2133600" y="6513670"/>
            <a:ext cx="5209952" cy="274320"/>
          </a:xfrm>
        </p:spPr>
        <p:txBody>
          <a:bodyPr vert="horz" rtlCol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2773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45920"/>
            <a:ext cx="53848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45920"/>
            <a:ext cx="53848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5DA29-A00E-4DB6-AA7E-8287CEEAA336}" type="datetimeFigureOut">
              <a:rPr lang="en-US" smtClean="0"/>
              <a:t>12/3/2019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521440" y="6514568"/>
            <a:ext cx="619051" cy="274320"/>
          </a:xfrm>
        </p:spPr>
        <p:txBody>
          <a:bodyPr/>
          <a:lstStyle/>
          <a:p>
            <a:fld id="{CC058008-E48F-455A-B110-66622CA3489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84523" y="1424588"/>
            <a:ext cx="10668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</p:spTree>
    <p:extLst>
      <p:ext uri="{BB962C8B-B14F-4D97-AF65-F5344CB8AC3E}">
        <p14:creationId xmlns:p14="http://schemas.microsoft.com/office/powerpoint/2010/main" val="2296704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22325" y="2165216"/>
            <a:ext cx="499872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1" name="Rectangle 10"/>
          <p:cNvSpPr/>
          <p:nvPr/>
        </p:nvSpPr>
        <p:spPr>
          <a:xfrm>
            <a:off x="6400800" y="2165216"/>
            <a:ext cx="499872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51948"/>
            <a:ext cx="109728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8" y="1535113"/>
            <a:ext cx="5389033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2362201"/>
            <a:ext cx="5386917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362201"/>
            <a:ext cx="5389033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5DA29-A00E-4DB6-AA7E-8287CEEAA336}" type="datetimeFigureOut">
              <a:rPr lang="en-US" smtClean="0"/>
              <a:t>12/3/2019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1521440" y="6514568"/>
            <a:ext cx="619051" cy="274320"/>
          </a:xfrm>
        </p:spPr>
        <p:txBody>
          <a:bodyPr/>
          <a:lstStyle/>
          <a:p>
            <a:fld id="{CC058008-E48F-455A-B110-66622CA34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806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990600"/>
          </a:xfrm>
        </p:spPr>
        <p:txBody>
          <a:bodyPr anchor="ctr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5DA29-A00E-4DB6-AA7E-8287CEEAA336}" type="datetimeFigureOut">
              <a:rPr lang="en-US" smtClean="0"/>
              <a:t>12/3/2019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8008-E48F-455A-B110-66622CA34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697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5DA29-A00E-4DB6-AA7E-8287CEEAA336}" type="datetimeFigureOut">
              <a:rPr lang="en-US" smtClean="0"/>
              <a:t>12/3/2019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8008-E48F-455A-B110-66622CA34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298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743403" y="1057656"/>
            <a:ext cx="499872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7515" y="304800"/>
            <a:ext cx="524256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617515" y="1107560"/>
            <a:ext cx="524256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04800" y="2209800"/>
            <a:ext cx="11555275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7416800" y="6513670"/>
            <a:ext cx="4003040" cy="274320"/>
          </a:xfrm>
        </p:spPr>
        <p:txBody>
          <a:bodyPr vert="horz" rtlCol="0"/>
          <a:lstStyle/>
          <a:p>
            <a:fld id="{2E15DA29-A00E-4DB6-AA7E-8287CEEAA336}" type="datetimeFigureOut">
              <a:rPr lang="en-US" smtClean="0"/>
              <a:t>12/3/2019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11518603" y="6513670"/>
            <a:ext cx="619051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C058008-E48F-455A-B110-66622CA3489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2133600" y="6513670"/>
            <a:ext cx="5209952" cy="274320"/>
          </a:xfrm>
        </p:spPr>
        <p:txBody>
          <a:bodyPr vert="horz" rtlCol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581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3924" y="4724400"/>
            <a:ext cx="73152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53924" y="5388937"/>
            <a:ext cx="73152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406400" y="249864"/>
            <a:ext cx="113792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indent="0" algn="l" rtl="0" eaLnBrk="1" latinLnBrk="0" hangingPunct="1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7416800" y="6509004"/>
            <a:ext cx="4003040" cy="274320"/>
          </a:xfrm>
        </p:spPr>
        <p:txBody>
          <a:bodyPr vert="horz" rtlCol="0"/>
          <a:lstStyle/>
          <a:p>
            <a:fld id="{2E15DA29-A00E-4DB6-AA7E-8287CEEAA336}" type="datetimeFigureOut">
              <a:rPr lang="en-US" smtClean="0"/>
              <a:t>12/3/2019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11518603" y="6509004"/>
            <a:ext cx="619051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C058008-E48F-455A-B110-66622CA3489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2133600" y="6509004"/>
            <a:ext cx="5209952" cy="274320"/>
          </a:xfrm>
        </p:spPr>
        <p:txBody>
          <a:bodyPr vert="horz" rtlCol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152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727200" y="6400800"/>
            <a:ext cx="5616352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7416800" y="6400800"/>
            <a:ext cx="400304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2E15DA29-A00E-4DB6-AA7E-8287CEEAA336}" type="datetimeFigureOut">
              <a:rPr lang="en-US" smtClean="0"/>
              <a:t>12/3/2019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1518603" y="6514568"/>
            <a:ext cx="619051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CC058008-E48F-455A-B110-66622CA34897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990600"/>
          </a:xfrm>
          <a:prstGeom prst="rect">
            <a:avLst/>
          </a:prstGeom>
          <a:noFill/>
          <a:ln>
            <a:noFill/>
          </a:ln>
          <a:effectLst/>
        </p:spPr>
        <p:txBody>
          <a:bodyPr rIns="91440" anchor="ctr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09600" y="1646237"/>
            <a:ext cx="109728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8406005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marL="54864" algn="l" rtl="0" eaLnBrk="1" latinLnBrk="0" hangingPunct="1">
        <a:spcBef>
          <a:spcPct val="0"/>
        </a:spcBef>
        <a:buNone/>
        <a:defRPr kumimoji="0" sz="3600" kern="1200">
          <a:solidFill>
            <a:schemeClr val="tx1">
              <a:lumMod val="95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Arial" panose="020B0604020202020204" pitchFamily="34" charset="0"/>
          <a:ea typeface="+mj-ea"/>
          <a:cs typeface="Arial" panose="020B0604020202020204" pitchFamily="34" charset="0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rgbClr val="0070C0"/>
        </a:buClr>
        <a:buSzPct val="70000"/>
        <a:buFont typeface="Wingdings 2"/>
        <a:buChar char=""/>
        <a:defRPr kumimoji="0" sz="3200" kern="1200">
          <a:solidFill>
            <a:srgbClr val="0070C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40080" indent="-228600" algn="l" rtl="0" eaLnBrk="1" latinLnBrk="0" hangingPunct="1">
        <a:spcBef>
          <a:spcPts val="400"/>
        </a:spcBef>
        <a:buClr>
          <a:srgbClr val="0070C0"/>
        </a:buClr>
        <a:buSzPct val="90000"/>
        <a:buFontTx/>
        <a:buChar char="•"/>
        <a:defRPr kumimoji="0" sz="2600" kern="1200">
          <a:solidFill>
            <a:srgbClr val="0070C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22960" indent="-192024" algn="l" rtl="0" eaLnBrk="1" latinLnBrk="0" hangingPunct="1">
        <a:spcBef>
          <a:spcPts val="400"/>
        </a:spcBef>
        <a:buClr>
          <a:srgbClr val="0070C0"/>
        </a:buClr>
        <a:buSzPct val="100000"/>
        <a:buFont typeface="Wingdings 2"/>
        <a:buChar char=""/>
        <a:defRPr kumimoji="0" sz="2300" kern="1200">
          <a:solidFill>
            <a:srgbClr val="0070C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005840" indent="-182880" algn="l" rtl="0" eaLnBrk="1" latinLnBrk="0" hangingPunct="1">
        <a:spcBef>
          <a:spcPts val="400"/>
        </a:spcBef>
        <a:buClr>
          <a:srgbClr val="0070C0"/>
        </a:buClr>
        <a:buSzPct val="100000"/>
        <a:buFont typeface="Wingdings 2"/>
        <a:buChar char=""/>
        <a:defRPr kumimoji="0" sz="2000" kern="1200">
          <a:solidFill>
            <a:srgbClr val="0070C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188720" indent="-182880" algn="l" rtl="0" eaLnBrk="1" latinLnBrk="0" hangingPunct="1">
        <a:spcBef>
          <a:spcPts val="400"/>
        </a:spcBef>
        <a:buClr>
          <a:srgbClr val="00B0F0"/>
        </a:buClr>
        <a:buSzPct val="100000"/>
        <a:buFont typeface="Wingdings 2"/>
        <a:buChar char=""/>
        <a:defRPr kumimoji="0" sz="1900" kern="1200">
          <a:solidFill>
            <a:srgbClr val="00B0F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emf"/><Relationship Id="rId3" Type="http://schemas.openxmlformats.org/officeDocument/2006/relationships/image" Target="../media/image28.svg"/><Relationship Id="rId7" Type="http://schemas.openxmlformats.org/officeDocument/2006/relationships/image" Target="../media/image32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sv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sv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cr2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gif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7C1B39-0B4B-44F3-8ADE-CB05F05ED3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8979" y="381001"/>
            <a:ext cx="10972800" cy="2209800"/>
          </a:xfrm>
        </p:spPr>
        <p:txBody>
          <a:bodyPr>
            <a:normAutofit/>
          </a:bodyPr>
          <a:lstStyle/>
          <a:p>
            <a:r>
              <a:rPr lang="en-US" dirty="0"/>
              <a:t>George Washington </a:t>
            </a:r>
            <a:br>
              <a:rPr lang="en-US" dirty="0"/>
            </a:br>
            <a:r>
              <a:rPr lang="en-US" dirty="0"/>
              <a:t>Memorial Parkway South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CF7F11-684F-40A6-91CE-19A17E8D6F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00200" y="2819400"/>
            <a:ext cx="9991579" cy="1752600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Traffic and Safety Context Sensitive Solutions Assessment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December 2019 Public Open House</a:t>
            </a:r>
          </a:p>
        </p:txBody>
      </p:sp>
    </p:spTree>
    <p:extLst>
      <p:ext uri="{BB962C8B-B14F-4D97-AF65-F5344CB8AC3E}">
        <p14:creationId xmlns:p14="http://schemas.microsoft.com/office/powerpoint/2010/main" val="11087852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sitting&#10;&#10;Description automatically generated">
            <a:extLst>
              <a:ext uri="{FF2B5EF4-FFF2-40B4-BE49-F238E27FC236}">
                <a16:creationId xmlns:a16="http://schemas.microsoft.com/office/drawing/2014/main" id="{7FA6E59F-82AE-4FC4-BFCB-7616F8C75AA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12" b="9999"/>
          <a:stretch/>
        </p:blipFill>
        <p:spPr>
          <a:xfrm>
            <a:off x="0" y="1066800"/>
            <a:ext cx="12192000" cy="5410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11734799" cy="990600"/>
          </a:xfrm>
        </p:spPr>
        <p:txBody>
          <a:bodyPr anchor="ctr">
            <a:normAutofit/>
          </a:bodyPr>
          <a:lstStyle/>
          <a:p>
            <a:r>
              <a:rPr lang="en-US" dirty="0"/>
              <a:t>Existing Conditions – Traffic Speeds</a:t>
            </a:r>
          </a:p>
        </p:txBody>
      </p:sp>
    </p:spTree>
    <p:extLst>
      <p:ext uri="{BB962C8B-B14F-4D97-AF65-F5344CB8AC3E}">
        <p14:creationId xmlns:p14="http://schemas.microsoft.com/office/powerpoint/2010/main" val="7964232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screen shot of a computer&#10;&#10;Description automatically generated">
            <a:extLst>
              <a:ext uri="{FF2B5EF4-FFF2-40B4-BE49-F238E27FC236}">
                <a16:creationId xmlns:a16="http://schemas.microsoft.com/office/drawing/2014/main" id="{507C2D79-EF40-4E08-B312-6A4991ED910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15B8872D-3BB0-4B19-8ACE-3D6419F4920C}"/>
              </a:ext>
            </a:extLst>
          </p:cNvPr>
          <p:cNvSpPr txBox="1">
            <a:spLocks/>
          </p:cNvSpPr>
          <p:nvPr/>
        </p:nvSpPr>
        <p:spPr>
          <a:xfrm>
            <a:off x="609600" y="0"/>
            <a:ext cx="10972800" cy="990600"/>
          </a:xfrm>
          <a:prstGeom prst="rect">
            <a:avLst/>
          </a:prstGeom>
        </p:spPr>
        <p:txBody>
          <a:bodyPr anchor="ctr"/>
          <a:lstStyle>
            <a:lvl1pPr marL="54864" algn="l" rtl="0" eaLnBrk="1" latinLnBrk="0" hangingPunct="1">
              <a:spcBef>
                <a:spcPct val="0"/>
              </a:spcBef>
              <a:buNone/>
              <a:defRPr kumimoji="0" sz="3600" kern="1200">
                <a:solidFill>
                  <a:schemeClr val="tx1">
                    <a:lumMod val="95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extLst/>
          </a:lstStyle>
          <a:p>
            <a:r>
              <a:rPr lang="en-US" dirty="0"/>
              <a:t>Existing Conditions – Traffic Queues</a:t>
            </a:r>
          </a:p>
        </p:txBody>
      </p:sp>
    </p:spTree>
    <p:extLst>
      <p:ext uri="{BB962C8B-B14F-4D97-AF65-F5344CB8AC3E}">
        <p14:creationId xmlns:p14="http://schemas.microsoft.com/office/powerpoint/2010/main" val="3217108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652713" y="2171700"/>
            <a:ext cx="30289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/>
              <a:t>Heat map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A0B96921-E9CE-453E-B61B-3587D069FF6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03969936"/>
              </p:ext>
            </p:extLst>
          </p:nvPr>
        </p:nvGraphicFramePr>
        <p:xfrm>
          <a:off x="3657600" y="1524000"/>
          <a:ext cx="7848600" cy="4898043"/>
        </p:xfrm>
        <a:graphic>
          <a:graphicData uri="http://schemas.openxmlformats.org/drawingml/2006/table">
            <a:tbl>
              <a:tblPr firstRow="1" firstCol="1" bandRow="1">
                <a:solidFill>
                  <a:srgbClr val="00B0F0"/>
                </a:solidFill>
                <a:tableStyleId>{5C22544A-7EE6-4342-B048-85BDC9FD1C3A}</a:tableStyleId>
              </a:tblPr>
              <a:tblGrid>
                <a:gridCol w="3923670">
                  <a:extLst>
                    <a:ext uri="{9D8B030D-6E8A-4147-A177-3AD203B41FA5}">
                      <a16:colId xmlns:a16="http://schemas.microsoft.com/office/drawing/2014/main" val="4009108582"/>
                    </a:ext>
                  </a:extLst>
                </a:gridCol>
                <a:gridCol w="3924930">
                  <a:extLst>
                    <a:ext uri="{9D8B030D-6E8A-4147-A177-3AD203B41FA5}">
                      <a16:colId xmlns:a16="http://schemas.microsoft.com/office/drawing/2014/main" val="2423614553"/>
                    </a:ext>
                  </a:extLst>
                </a:gridCol>
              </a:tblGrid>
              <a:tr h="9359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Intersection with GW Parkway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Crashes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(5-year total)</a:t>
                      </a:r>
                    </a:p>
                  </a:txBody>
                  <a:tcPr marL="51435" marR="51435" marT="0" marB="0" anchor="ctr"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2576085"/>
                  </a:ext>
                </a:extLst>
              </a:tr>
              <a:tr h="4331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Belle</a:t>
                      </a:r>
                      <a:r>
                        <a:rPr lang="en-US" sz="1500" baseline="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Haven Road</a:t>
                      </a:r>
                      <a:endParaRPr lang="en-US" sz="15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56</a:t>
                      </a:r>
                    </a:p>
                  </a:txBody>
                  <a:tcPr marL="51435" marR="51435" marT="0" marB="0" anchor="ctr">
                    <a:solidFill>
                      <a:srgbClr val="93D1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31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Belle</a:t>
                      </a:r>
                      <a:r>
                        <a:rPr lang="en-US" sz="1500" baseline="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View Blvd</a:t>
                      </a:r>
                      <a:endParaRPr lang="en-US" sz="15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68</a:t>
                      </a:r>
                    </a:p>
                  </a:txBody>
                  <a:tcPr marL="51435" marR="51435" marT="0" marB="0" anchor="ctr">
                    <a:solidFill>
                      <a:srgbClr val="C1E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31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Tulane Drive</a:t>
                      </a:r>
                    </a:p>
                  </a:txBody>
                  <a:tcPr marL="51435" marR="51435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22</a:t>
                      </a:r>
                    </a:p>
                  </a:txBody>
                  <a:tcPr marL="51435" marR="51435" marT="0" marB="0" anchor="ctr">
                    <a:solidFill>
                      <a:srgbClr val="93D1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31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Morningside Lane</a:t>
                      </a:r>
                    </a:p>
                  </a:txBody>
                  <a:tcPr marL="51435" marR="51435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64</a:t>
                      </a:r>
                    </a:p>
                  </a:txBody>
                  <a:tcPr marL="51435" marR="51435" marT="0" marB="0" anchor="ctr">
                    <a:solidFill>
                      <a:srgbClr val="C1E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1503436"/>
                  </a:ext>
                </a:extLst>
              </a:tr>
              <a:tr h="4647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Wellington Road</a:t>
                      </a:r>
                    </a:p>
                  </a:txBody>
                  <a:tcPr marL="51435" marR="51435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marL="51435" marR="51435" marT="0" marB="0" anchor="ctr">
                    <a:solidFill>
                      <a:srgbClr val="93D1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8644397"/>
                  </a:ext>
                </a:extLst>
              </a:tr>
              <a:tr h="4920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Collingwood Road</a:t>
                      </a:r>
                    </a:p>
                  </a:txBody>
                  <a:tcPr marL="51435" marR="51435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41</a:t>
                      </a:r>
                    </a:p>
                  </a:txBody>
                  <a:tcPr marL="51435" marR="51435" marT="0" marB="0" anchor="ctr">
                    <a:solidFill>
                      <a:srgbClr val="C1E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2505"/>
                  </a:ext>
                </a:extLst>
              </a:tr>
              <a:tr h="4241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Waynewood</a:t>
                      </a:r>
                      <a:r>
                        <a:rPr lang="en-US" sz="15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Blvd</a:t>
                      </a:r>
                    </a:p>
                  </a:txBody>
                  <a:tcPr marL="51435" marR="51435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 marL="51435" marR="51435" marT="0" marB="0" anchor="ctr">
                    <a:solidFill>
                      <a:srgbClr val="93D1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41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Vernon View Drive</a:t>
                      </a:r>
                    </a:p>
                  </a:txBody>
                  <a:tcPr marL="51435" marR="51435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24</a:t>
                      </a:r>
                    </a:p>
                  </a:txBody>
                  <a:tcPr marL="51435" marR="51435" marT="0" marB="0" anchor="ctr">
                    <a:solidFill>
                      <a:srgbClr val="C1E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41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Stratford</a:t>
                      </a:r>
                      <a:r>
                        <a:rPr lang="en-US" sz="1500" baseline="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Lane</a:t>
                      </a:r>
                      <a:endParaRPr lang="en-US" sz="15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51435" marR="51435" marT="0" marB="0" anchor="ctr">
                    <a:solidFill>
                      <a:srgbClr val="93D1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391930AF-FDB5-42CC-9357-3C4F7CCCDA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278543"/>
            <a:ext cx="3328147" cy="5143500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E7AE814C-9CC3-4A03-9FC9-DAB92362FFCA}"/>
              </a:ext>
            </a:extLst>
          </p:cNvPr>
          <p:cNvSpPr txBox="1">
            <a:spLocks/>
          </p:cNvSpPr>
          <p:nvPr/>
        </p:nvSpPr>
        <p:spPr>
          <a:xfrm>
            <a:off x="609600" y="0"/>
            <a:ext cx="10972800" cy="990600"/>
          </a:xfrm>
          <a:prstGeom prst="rect">
            <a:avLst/>
          </a:prstGeom>
        </p:spPr>
        <p:txBody>
          <a:bodyPr anchor="ctr"/>
          <a:lstStyle>
            <a:lvl1pPr marL="54864" algn="l" rtl="0" eaLnBrk="1" latinLnBrk="0" hangingPunct="1">
              <a:spcBef>
                <a:spcPct val="0"/>
              </a:spcBef>
              <a:buNone/>
              <a:defRPr kumimoji="0" sz="3600" kern="1200">
                <a:solidFill>
                  <a:schemeClr val="tx1">
                    <a:lumMod val="95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extLst/>
          </a:lstStyle>
          <a:p>
            <a:r>
              <a:rPr lang="en-US" dirty="0"/>
              <a:t>Existing Conditions – Crash Experience</a:t>
            </a:r>
          </a:p>
        </p:txBody>
      </p:sp>
    </p:spTree>
    <p:extLst>
      <p:ext uri="{BB962C8B-B14F-4D97-AF65-F5344CB8AC3E}">
        <p14:creationId xmlns:p14="http://schemas.microsoft.com/office/powerpoint/2010/main" val="5819627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00BB67-1725-4425-B4D8-954B21CE63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7628" y="128000"/>
            <a:ext cx="7582573" cy="1091201"/>
          </a:xfrm>
        </p:spPr>
        <p:txBody>
          <a:bodyPr>
            <a:normAutofit/>
          </a:bodyPr>
          <a:lstStyle/>
          <a:p>
            <a:r>
              <a:rPr lang="en-US" sz="5400" dirty="0"/>
              <a:t>What we heard</a:t>
            </a:r>
          </a:p>
        </p:txBody>
      </p:sp>
      <p:pic>
        <p:nvPicPr>
          <p:cNvPr id="13" name="Graphic 12" descr="Email">
            <a:extLst>
              <a:ext uri="{FF2B5EF4-FFF2-40B4-BE49-F238E27FC236}">
                <a16:creationId xmlns:a16="http://schemas.microsoft.com/office/drawing/2014/main" id="{F1F39155-921D-4BC4-83B4-2E63452578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95542" y="1600124"/>
            <a:ext cx="1828877" cy="1828877"/>
          </a:xfrm>
          <a:prstGeom prst="rect">
            <a:avLst/>
          </a:prstGeom>
        </p:spPr>
      </p:pic>
      <p:pic>
        <p:nvPicPr>
          <p:cNvPr id="15" name="Graphic 14" descr="Mailbox">
            <a:extLst>
              <a:ext uri="{FF2B5EF4-FFF2-40B4-BE49-F238E27FC236}">
                <a16:creationId xmlns:a16="http://schemas.microsoft.com/office/drawing/2014/main" id="{63229F79-AB7E-432B-982C-ACDBF02F63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839037" y="3205534"/>
            <a:ext cx="1828877" cy="1828877"/>
          </a:xfrm>
          <a:prstGeom prst="rect">
            <a:avLst/>
          </a:prstGeom>
        </p:spPr>
      </p:pic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F26D8199-7550-40F1-9209-2065B3FA8653}"/>
              </a:ext>
            </a:extLst>
          </p:cNvPr>
          <p:cNvSpPr txBox="1">
            <a:spLocks/>
          </p:cNvSpPr>
          <p:nvPr/>
        </p:nvSpPr>
        <p:spPr>
          <a:xfrm>
            <a:off x="2072296" y="1600200"/>
            <a:ext cx="4252267" cy="31416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>
                <a:solidFill>
                  <a:srgbClr val="0070C0"/>
                </a:solidFill>
              </a:rPr>
              <a:t>More than 700 Comments from the Public</a:t>
            </a:r>
          </a:p>
        </p:txBody>
      </p:sp>
      <p:pic>
        <p:nvPicPr>
          <p:cNvPr id="18" name="Graphic 17" descr="Users">
            <a:extLst>
              <a:ext uri="{FF2B5EF4-FFF2-40B4-BE49-F238E27FC236}">
                <a16:creationId xmlns:a16="http://schemas.microsoft.com/office/drawing/2014/main" id="{37973EF4-9319-48DE-9D45-668A4A4947F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605205" y="4243914"/>
            <a:ext cx="2831924" cy="283192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7BE238C-4324-4A93-84BB-EFBEC600745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72295" y="3498239"/>
            <a:ext cx="4495762" cy="2653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2695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00BB67-1725-4425-B4D8-954B21CE63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90600"/>
          </a:xfr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lang="en-US" sz="4900" dirty="0"/>
              <a:t>Major Concerns identified by the Public</a:t>
            </a:r>
          </a:p>
        </p:txBody>
      </p:sp>
      <p:graphicFrame>
        <p:nvGraphicFramePr>
          <p:cNvPr id="22" name="Content Placeholder 9">
            <a:extLst>
              <a:ext uri="{FF2B5EF4-FFF2-40B4-BE49-F238E27FC236}">
                <a16:creationId xmlns:a16="http://schemas.microsoft.com/office/drawing/2014/main" id="{22FA8363-23B5-4174-8DC1-E52ABAD4648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8059294"/>
              </p:ext>
            </p:extLst>
          </p:nvPr>
        </p:nvGraphicFramePr>
        <p:xfrm>
          <a:off x="1295400" y="1676400"/>
          <a:ext cx="9313949" cy="4536993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897865">
                  <a:extLst>
                    <a:ext uri="{9D8B030D-6E8A-4147-A177-3AD203B41FA5}">
                      <a16:colId xmlns:a16="http://schemas.microsoft.com/office/drawing/2014/main" val="197904251"/>
                    </a:ext>
                  </a:extLst>
                </a:gridCol>
                <a:gridCol w="6216172">
                  <a:extLst>
                    <a:ext uri="{9D8B030D-6E8A-4147-A177-3AD203B41FA5}">
                      <a16:colId xmlns:a16="http://schemas.microsoft.com/office/drawing/2014/main" val="187976261"/>
                    </a:ext>
                  </a:extLst>
                </a:gridCol>
                <a:gridCol w="863203">
                  <a:extLst>
                    <a:ext uri="{9D8B030D-6E8A-4147-A177-3AD203B41FA5}">
                      <a16:colId xmlns:a16="http://schemas.microsoft.com/office/drawing/2014/main" val="1444638601"/>
                    </a:ext>
                  </a:extLst>
                </a:gridCol>
                <a:gridCol w="1336709">
                  <a:extLst>
                    <a:ext uri="{9D8B030D-6E8A-4147-A177-3AD203B41FA5}">
                      <a16:colId xmlns:a16="http://schemas.microsoft.com/office/drawing/2014/main" val="182472921"/>
                    </a:ext>
                  </a:extLst>
                </a:gridCol>
              </a:tblGrid>
              <a:tr h="7917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Item </a:t>
                      </a:r>
                      <a:endParaRPr lang="en-US" sz="18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Concern</a:t>
                      </a:r>
                      <a:endParaRPr lang="en-US" sz="18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Count</a:t>
                      </a:r>
                      <a:endParaRPr lang="en-US" sz="18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800" u="none" strike="noStrike" kern="1200" dirty="0">
                          <a:effectLst/>
                        </a:rPr>
                        <a:t>Percentage</a:t>
                      </a:r>
                      <a:endParaRPr lang="en-US" sz="18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838651"/>
                  </a:ext>
                </a:extLst>
              </a:tr>
              <a:tr h="29408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</a:t>
                      </a:r>
                      <a:endParaRPr lang="en-US" sz="16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Pedestrian Safety and Access (to trail, bus stops)</a:t>
                      </a:r>
                      <a:endParaRPr lang="en-US" sz="16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71</a:t>
                      </a:r>
                      <a:endParaRPr lang="en-US" sz="16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10%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655306"/>
                  </a:ext>
                </a:extLst>
              </a:tr>
              <a:tr h="29408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</a:t>
                      </a:r>
                      <a:endParaRPr lang="en-US" sz="16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Need for Speed Enforcement </a:t>
                      </a:r>
                      <a:endParaRPr lang="en-US" sz="16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65</a:t>
                      </a:r>
                      <a:endParaRPr lang="en-US" sz="16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9%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9923788"/>
                  </a:ext>
                </a:extLst>
              </a:tr>
              <a:tr h="29408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</a:t>
                      </a:r>
                      <a:endParaRPr lang="en-US" sz="1600" b="0" i="0" u="none" strike="noStrike">
                        <a:solidFill>
                          <a:sysClr val="windowText" lastClr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Difficult Intersection Geometric Design</a:t>
                      </a:r>
                      <a:endParaRPr lang="en-US" sz="16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63</a:t>
                      </a:r>
                      <a:endParaRPr lang="en-US" sz="16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9%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2440940"/>
                  </a:ext>
                </a:extLst>
              </a:tr>
              <a:tr h="29408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4</a:t>
                      </a:r>
                      <a:endParaRPr lang="en-US" sz="16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High Rate of  Vehicle Speeds</a:t>
                      </a:r>
                      <a:endParaRPr lang="en-US" sz="160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56</a:t>
                      </a:r>
                      <a:endParaRPr lang="en-US" sz="16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8%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46894"/>
                  </a:ext>
                </a:extLst>
              </a:tr>
              <a:tr h="29408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5</a:t>
                      </a:r>
                      <a:endParaRPr lang="en-US" sz="1600" b="0" i="0" u="none" strike="noStrike">
                        <a:solidFill>
                          <a:sysClr val="windowText" lastClr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High # of Conflicts Making Left-Turns (in/ out of neighborhood streets)</a:t>
                      </a:r>
                      <a:endParaRPr lang="en-US" sz="16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48</a:t>
                      </a:r>
                      <a:endParaRPr lang="en-US" sz="16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7%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1616376"/>
                  </a:ext>
                </a:extLst>
              </a:tr>
              <a:tr h="29408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6</a:t>
                      </a:r>
                      <a:endParaRPr lang="en-US" sz="16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 Limited Intersection Sight Lines</a:t>
                      </a:r>
                      <a:endParaRPr lang="en-US" sz="160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35</a:t>
                      </a:r>
                      <a:endParaRPr lang="en-US" sz="16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5%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7736809"/>
                  </a:ext>
                </a:extLst>
              </a:tr>
              <a:tr h="29408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7</a:t>
                      </a:r>
                      <a:endParaRPr lang="en-US" sz="1600" b="0" i="0" u="none" strike="noStrike">
                        <a:solidFill>
                          <a:sysClr val="windowText" lastClr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Bicycle Safety and Access (to trail)</a:t>
                      </a:r>
                      <a:endParaRPr lang="en-US" sz="16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34</a:t>
                      </a:r>
                      <a:endParaRPr lang="en-US" sz="16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5%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6279850"/>
                  </a:ext>
                </a:extLst>
              </a:tr>
              <a:tr h="29408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8</a:t>
                      </a:r>
                      <a:endParaRPr lang="en-US" sz="16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Illegal Use of the Parkway by Trucks</a:t>
                      </a:r>
                      <a:endParaRPr lang="en-US" sz="160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30</a:t>
                      </a:r>
                      <a:endParaRPr lang="en-US" sz="16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4%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0631806"/>
                  </a:ext>
                </a:extLst>
              </a:tr>
              <a:tr h="29408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9</a:t>
                      </a:r>
                      <a:endParaRPr lang="en-US" sz="16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Lack of Appropriate Intersection Traffic Controls</a:t>
                      </a:r>
                      <a:endParaRPr lang="en-US" sz="16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30</a:t>
                      </a:r>
                      <a:endParaRPr lang="en-US" sz="16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4%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2316491"/>
                  </a:ext>
                </a:extLst>
              </a:tr>
              <a:tr h="29408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u="none" strike="noStrike" kern="1200" dirty="0">
                          <a:effectLst/>
                        </a:rPr>
                        <a:t>10</a:t>
                      </a:r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u="none" strike="noStrike" kern="1200" dirty="0">
                          <a:effectLst/>
                        </a:rPr>
                        <a:t>Faded or Lack of Roadway Markings</a:t>
                      </a:r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u="none" strike="noStrike" kern="1200" dirty="0">
                          <a:effectLst/>
                        </a:rPr>
                        <a:t>19</a:t>
                      </a:r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kern="1200" dirty="0">
                          <a:effectLst/>
                        </a:rPr>
                        <a:t>3%</a:t>
                      </a:r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4128495"/>
                  </a:ext>
                </a:extLst>
              </a:tr>
              <a:tr h="29408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</a:rPr>
                        <a:t>11</a:t>
                      </a:r>
                    </a:p>
                  </a:txBody>
                  <a:tcPr marL="0" marR="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u="none" strike="noStrike" kern="1200" dirty="0">
                          <a:effectLst/>
                        </a:rPr>
                        <a:t>Other</a:t>
                      </a:r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u="none" strike="noStrike" kern="1200" dirty="0">
                          <a:effectLst/>
                        </a:rPr>
                        <a:t>253</a:t>
                      </a:r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u="none" strike="noStrike" kern="1200" dirty="0">
                          <a:effectLst/>
                        </a:rPr>
                        <a:t>36%</a:t>
                      </a:r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1844839"/>
                  </a:ext>
                </a:extLst>
              </a:tr>
              <a:tr h="31670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u="none" strike="noStrike" kern="1200" dirty="0">
                          <a:effectLst/>
                        </a:rPr>
                        <a:t>Total</a:t>
                      </a:r>
                      <a:endParaRPr lang="en-US" sz="16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u="none" strike="noStrike" kern="1200" dirty="0">
                          <a:effectLst/>
                        </a:rPr>
                        <a:t>704</a:t>
                      </a:r>
                      <a:endParaRPr lang="en-US" sz="16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04618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35771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00BB67-1725-4425-B4D8-954B21CE63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314485"/>
            <a:ext cx="9144000" cy="914400"/>
          </a:xfrm>
        </p:spPr>
        <p:txBody>
          <a:bodyPr vert="horz" lIns="274320" tIns="182880" rIns="274320" bIns="182880" rtlCol="0" anchor="ctr" anchorCtr="1">
            <a:no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lang="en-US" sz="4000" spc="200" dirty="0">
                <a:solidFill>
                  <a:schemeClr val="tx1"/>
                </a:solidFill>
              </a:rPr>
              <a:t>Public Comments By Intersection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42B5351A-C2F4-4232-9588-0A7DC4188EE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7958303"/>
              </p:ext>
            </p:extLst>
          </p:nvPr>
        </p:nvGraphicFramePr>
        <p:xfrm>
          <a:off x="3467100" y="1228885"/>
          <a:ext cx="5257799" cy="56746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40F4F0B4-E2D0-43DE-80A9-92E27C517736}"/>
              </a:ext>
            </a:extLst>
          </p:cNvPr>
          <p:cNvSpPr txBox="1"/>
          <p:nvPr/>
        </p:nvSpPr>
        <p:spPr>
          <a:xfrm>
            <a:off x="-4800600" y="2057400"/>
            <a:ext cx="35814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Suggested crosswalk locations </a:t>
            </a:r>
          </a:p>
          <a:p>
            <a:r>
              <a:rPr lang="en-US" sz="1400" dirty="0"/>
              <a:t> </a:t>
            </a:r>
          </a:p>
          <a:p>
            <a:r>
              <a:rPr lang="en-US" sz="1400" dirty="0">
                <a:solidFill>
                  <a:srgbClr val="FF0000"/>
                </a:solidFill>
              </a:rPr>
              <a:t>Belle View Boulevard – 451 survey responses</a:t>
            </a:r>
          </a:p>
          <a:p>
            <a:r>
              <a:rPr lang="en-US" sz="1400" dirty="0">
                <a:solidFill>
                  <a:srgbClr val="FF0000"/>
                </a:solidFill>
              </a:rPr>
              <a:t>Belle Haven Road – 312 survey responses</a:t>
            </a:r>
          </a:p>
          <a:p>
            <a:r>
              <a:rPr lang="en-US" sz="1400" dirty="0">
                <a:solidFill>
                  <a:srgbClr val="FF0000"/>
                </a:solidFill>
              </a:rPr>
              <a:t>Collingwood Road – 238 survey responses</a:t>
            </a:r>
          </a:p>
          <a:p>
            <a:r>
              <a:rPr lang="en-US" sz="1400" dirty="0">
                <a:solidFill>
                  <a:srgbClr val="FF0000"/>
                </a:solidFill>
              </a:rPr>
              <a:t>Tulane Drive – 218 survey responses</a:t>
            </a:r>
          </a:p>
          <a:p>
            <a:r>
              <a:rPr lang="en-US" sz="1400" dirty="0">
                <a:solidFill>
                  <a:srgbClr val="FF0000"/>
                </a:solidFill>
              </a:rPr>
              <a:t>Morningside Lane – 163 survey responses</a:t>
            </a:r>
          </a:p>
          <a:p>
            <a:r>
              <a:rPr lang="en-US" sz="1400" dirty="0">
                <a:solidFill>
                  <a:srgbClr val="FF0000"/>
                </a:solidFill>
              </a:rPr>
              <a:t>Vernon View Drive – 162 survey responses</a:t>
            </a:r>
          </a:p>
          <a:p>
            <a:r>
              <a:rPr lang="en-US" sz="1400" dirty="0">
                <a:solidFill>
                  <a:srgbClr val="FF0000"/>
                </a:solidFill>
              </a:rPr>
              <a:t>Stratford Landing – 144 survey responses</a:t>
            </a:r>
          </a:p>
          <a:p>
            <a:r>
              <a:rPr lang="en-US" sz="1400" dirty="0">
                <a:solidFill>
                  <a:srgbClr val="FF0000"/>
                </a:solidFill>
              </a:rPr>
              <a:t>Wellington Road – 139 responses</a:t>
            </a:r>
          </a:p>
          <a:p>
            <a:r>
              <a:rPr lang="en-US" sz="1400" dirty="0" err="1">
                <a:solidFill>
                  <a:srgbClr val="FF0000"/>
                </a:solidFill>
              </a:rPr>
              <a:t>Waynewood</a:t>
            </a:r>
            <a:r>
              <a:rPr lang="en-US" sz="1400" dirty="0">
                <a:solidFill>
                  <a:srgbClr val="FF0000"/>
                </a:solidFill>
              </a:rPr>
              <a:t> Boulevard – 128 responses</a:t>
            </a:r>
          </a:p>
        </p:txBody>
      </p:sp>
    </p:spTree>
    <p:extLst>
      <p:ext uri="{BB962C8B-B14F-4D97-AF65-F5344CB8AC3E}">
        <p14:creationId xmlns:p14="http://schemas.microsoft.com/office/powerpoint/2010/main" val="42549988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97CCB-CB65-47BB-B24C-84682A85BA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Alternatives Screening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C5395F-68F6-4A4D-BAAB-D6BD826649C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90 unique alternatives</a:t>
            </a:r>
          </a:p>
          <a:p>
            <a:r>
              <a:rPr lang="en-US" sz="2800" dirty="0"/>
              <a:t>47 applicable alternatives</a:t>
            </a:r>
          </a:p>
          <a:p>
            <a:r>
              <a:rPr lang="en-US" sz="2800" dirty="0"/>
              <a:t>Grouped by Improvement Categories/ Typology</a:t>
            </a:r>
          </a:p>
          <a:p>
            <a:pPr lvl="1"/>
            <a:endParaRPr lang="en-US" sz="28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1431E3-5210-426D-B42E-1B59F985642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lvl="1"/>
            <a:r>
              <a:rPr lang="en-US" sz="2800" dirty="0"/>
              <a:t>Education (driver behavior)</a:t>
            </a:r>
          </a:p>
          <a:p>
            <a:pPr lvl="1"/>
            <a:r>
              <a:rPr lang="en-US" sz="2800" dirty="0"/>
              <a:t>Enforcement (driver behavior)</a:t>
            </a:r>
          </a:p>
          <a:p>
            <a:pPr lvl="1"/>
            <a:r>
              <a:rPr lang="en-US" sz="2800" dirty="0"/>
              <a:t>Engineering</a:t>
            </a:r>
          </a:p>
          <a:p>
            <a:pPr lvl="2"/>
            <a:r>
              <a:rPr lang="en-US" sz="2800" dirty="0"/>
              <a:t>Signing and Marking</a:t>
            </a:r>
          </a:p>
          <a:p>
            <a:pPr lvl="2"/>
            <a:r>
              <a:rPr lang="en-US" sz="2800" dirty="0"/>
              <a:t>Geometric Design</a:t>
            </a:r>
          </a:p>
          <a:p>
            <a:pPr lvl="2"/>
            <a:r>
              <a:rPr lang="en-US" sz="2800" dirty="0"/>
              <a:t>Operational </a:t>
            </a:r>
          </a:p>
          <a:p>
            <a:pPr lvl="2"/>
            <a:r>
              <a:rPr lang="en-US" sz="2800" dirty="0"/>
              <a:t>Multi-modal</a:t>
            </a:r>
          </a:p>
          <a:p>
            <a:pPr lvl="2"/>
            <a:r>
              <a:rPr lang="en-US" sz="2800" dirty="0"/>
              <a:t>Roadway Departure </a:t>
            </a:r>
          </a:p>
          <a:p>
            <a:pPr lvl="2"/>
            <a:r>
              <a:rPr lang="en-US" sz="2800" dirty="0"/>
              <a:t>Maintenance </a:t>
            </a:r>
          </a:p>
          <a:p>
            <a:pPr lvl="2"/>
            <a:r>
              <a:rPr lang="en-US" sz="2800" dirty="0"/>
              <a:t>Environmental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93228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C41E9F-473E-45DB-AF88-8B762EA9E7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Initial Evaluation Criteria/ Screening Filters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516B3B8-66A5-4095-B5EC-47F6787BCC5F}"/>
              </a:ext>
            </a:extLst>
          </p:cNvPr>
          <p:cNvSpPr txBox="1">
            <a:spLocks/>
          </p:cNvSpPr>
          <p:nvPr/>
        </p:nvSpPr>
        <p:spPr>
          <a:xfrm>
            <a:off x="152399" y="1371600"/>
            <a:ext cx="6019793" cy="53340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292100" indent="-292100" algn="l" rtl="0" eaLnBrk="1" latinLnBrk="0" hangingPunct="1"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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rtl="0" eaLnBrk="1" latinLnBrk="0" hangingPunct="1">
              <a:spcBef>
                <a:spcPts val="400"/>
              </a:spcBef>
              <a:buClr>
                <a:schemeClr val="accent2"/>
              </a:buClr>
              <a:buSzPct val="90000"/>
              <a:buFontTx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192024" algn="l" rtl="0" eaLnBrk="1" latinLnBrk="0" hangingPunct="1">
              <a:spcBef>
                <a:spcPts val="400"/>
              </a:spcBef>
              <a:buClr>
                <a:schemeClr val="accent3"/>
              </a:buClr>
              <a:buSzPct val="100000"/>
              <a:buFont typeface="Wingdings 2"/>
              <a:buChar char="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rtl="0" eaLnBrk="1" latinLnBrk="0" hangingPunct="1">
              <a:spcBef>
                <a:spcPts val="400"/>
              </a:spcBef>
              <a:buClr>
                <a:schemeClr val="accent3"/>
              </a:buClr>
              <a:buSzPct val="100000"/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82880" algn="l" rtl="0" eaLnBrk="1" latinLnBrk="0" hangingPunct="1">
              <a:spcBef>
                <a:spcPts val="400"/>
              </a:spcBef>
              <a:buClr>
                <a:schemeClr val="accent3"/>
              </a:buClr>
              <a:buSzPct val="100000"/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dirty="0">
                <a:solidFill>
                  <a:srgbClr val="0070C0"/>
                </a:solidFill>
              </a:rPr>
              <a:t>Pre-Screening 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Within project focus area</a:t>
            </a:r>
          </a:p>
          <a:p>
            <a:r>
              <a:rPr lang="en-US" dirty="0">
                <a:solidFill>
                  <a:srgbClr val="0070C0"/>
                </a:solidFill>
              </a:rPr>
              <a:t>Primary 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Context sensitivity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Traffic safety benefits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Law, policy &amp; regulations</a:t>
            </a:r>
          </a:p>
          <a:p>
            <a:r>
              <a:rPr lang="en-US" dirty="0">
                <a:solidFill>
                  <a:srgbClr val="0070C0"/>
                </a:solidFill>
              </a:rPr>
              <a:t>Secondary 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Implementation timeline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Traffic operations impact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Cost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Implementing agency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Right-of-way needs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Community support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Stakeholder Input (VDOT, Fairfax County)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0000000-0008-0000-0000-000049000000}"/>
              </a:ext>
            </a:extLst>
          </p:cNvPr>
          <p:cNvCxnSpPr/>
          <p:nvPr/>
        </p:nvCxnSpPr>
        <p:spPr>
          <a:xfrm>
            <a:off x="18006786" y="5338537"/>
            <a:ext cx="0" cy="408215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73DF84D6-94B8-4A74-ACB8-629833CC188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5833" t="32745" r="28334" b="27697"/>
          <a:stretch/>
        </p:blipFill>
        <p:spPr>
          <a:xfrm>
            <a:off x="5867400" y="1600200"/>
            <a:ext cx="6000616" cy="4881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6360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7F5AB-F744-4C1C-B7CB-E3BFF07C41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Initial Screening Criteria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B321A25-B4D6-4ABF-A9F1-F5158B3B76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999" y="1981200"/>
            <a:ext cx="11430001" cy="3902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7663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E31A57-BF22-492A-8FCD-EC552B9BE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Potential Location Application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71375D-0E3E-45D8-B882-302BFC8F50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Identify optimal placement</a:t>
            </a:r>
          </a:p>
          <a:p>
            <a:r>
              <a:rPr lang="en-US" dirty="0"/>
              <a:t>Some alternatives mutually exclusive</a:t>
            </a:r>
          </a:p>
          <a:p>
            <a:r>
              <a:rPr lang="en-US" dirty="0"/>
              <a:t>Site specific investigation</a:t>
            </a:r>
          </a:p>
          <a:p>
            <a:pPr lvl="1"/>
            <a:r>
              <a:rPr lang="en-US" dirty="0"/>
              <a:t>Safety analysis</a:t>
            </a:r>
          </a:p>
          <a:p>
            <a:pPr lvl="1"/>
            <a:r>
              <a:rPr lang="en-US" dirty="0"/>
              <a:t>Traffic analysis/ modeling</a:t>
            </a:r>
          </a:p>
          <a:p>
            <a:pPr lvl="1"/>
            <a:r>
              <a:rPr lang="en-US" dirty="0"/>
              <a:t>Conceptual geometric design</a:t>
            </a:r>
          </a:p>
          <a:p>
            <a:pPr lvl="1"/>
            <a:r>
              <a:rPr lang="en-US" dirty="0"/>
              <a:t>Environmental/ right-of-way impacts</a:t>
            </a:r>
          </a:p>
          <a:p>
            <a:pPr lvl="1"/>
            <a:r>
              <a:rPr lang="en-US" dirty="0"/>
              <a:t>Construction cost</a:t>
            </a:r>
          </a:p>
          <a:p>
            <a:r>
              <a:rPr lang="en-US" dirty="0"/>
              <a:t>System level evaluation</a:t>
            </a:r>
          </a:p>
          <a:p>
            <a:pPr lvl="1"/>
            <a:r>
              <a:rPr lang="en-US" dirty="0"/>
              <a:t>Potential diversions, impacts to neighborhoods</a:t>
            </a:r>
          </a:p>
          <a:p>
            <a:pPr marL="411480" lvl="1" indent="0">
              <a:buNone/>
            </a:pPr>
            <a:endParaRPr lang="en-US" dirty="0"/>
          </a:p>
        </p:txBody>
      </p:sp>
      <p:graphicFrame>
        <p:nvGraphicFramePr>
          <p:cNvPr id="4" name="Table 9">
            <a:extLst>
              <a:ext uri="{FF2B5EF4-FFF2-40B4-BE49-F238E27FC236}">
                <a16:creationId xmlns:a16="http://schemas.microsoft.com/office/drawing/2014/main" id="{58D8C004-5456-431B-B507-7EEADB60FE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6507077"/>
              </p:ext>
            </p:extLst>
          </p:nvPr>
        </p:nvGraphicFramePr>
        <p:xfrm>
          <a:off x="8402052" y="1453832"/>
          <a:ext cx="3561348" cy="3030816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780674">
                  <a:extLst>
                    <a:ext uri="{9D8B030D-6E8A-4147-A177-3AD203B41FA5}">
                      <a16:colId xmlns:a16="http://schemas.microsoft.com/office/drawing/2014/main" val="138490327"/>
                    </a:ext>
                  </a:extLst>
                </a:gridCol>
                <a:gridCol w="1780674">
                  <a:extLst>
                    <a:ext uri="{9D8B030D-6E8A-4147-A177-3AD203B41FA5}">
                      <a16:colId xmlns:a16="http://schemas.microsoft.com/office/drawing/2014/main" val="1484934989"/>
                    </a:ext>
                  </a:extLst>
                </a:gridCol>
              </a:tblGrid>
              <a:tr h="503603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Intersection</a:t>
                      </a:r>
                      <a:endParaRPr lang="en-US" sz="1400" b="1" i="0" u="none" strike="noStrike" dirty="0">
                        <a:solidFill>
                          <a:srgbClr val="0070C0"/>
                        </a:solidFill>
                        <a:effectLst/>
                        <a:latin typeface="Abadi Extra Light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Access Management</a:t>
                      </a:r>
                      <a:endParaRPr lang="en-US" sz="1400" b="1" i="0" u="none" strike="noStrike" dirty="0">
                        <a:solidFill>
                          <a:srgbClr val="0070C0"/>
                        </a:solidFill>
                        <a:effectLst/>
                        <a:latin typeface="Abadi Extra Light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1612160"/>
                  </a:ext>
                </a:extLst>
              </a:tr>
              <a:tr h="236389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u="none" strike="noStrike" dirty="0">
                          <a:solidFill>
                            <a:srgbClr val="0070C0"/>
                          </a:solidFill>
                          <a:effectLst/>
                        </a:rPr>
                        <a:t>Belle Haven Road</a:t>
                      </a:r>
                      <a:endParaRPr lang="en-US" sz="1400" b="1" i="0" u="none" strike="noStrike" dirty="0">
                        <a:solidFill>
                          <a:srgbClr val="0070C0"/>
                        </a:solidFill>
                        <a:effectLst/>
                        <a:latin typeface="Abadi Extra Light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70C0"/>
                        </a:solidFill>
                        <a:effectLst/>
                        <a:latin typeface="Abadi Extra Light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46495844"/>
                  </a:ext>
                </a:extLst>
              </a:tr>
              <a:tr h="23638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400" b="1" u="none" strike="noStrike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Belle View Boulevard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endParaRPr lang="en-US" sz="1400" b="0" i="0" u="none" strike="noStrike" dirty="0">
                        <a:solidFill>
                          <a:srgbClr val="0070C0"/>
                        </a:solidFill>
                        <a:effectLst/>
                        <a:latin typeface="Abadi Extra Light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44366858"/>
                  </a:ext>
                </a:extLst>
              </a:tr>
              <a:tr h="236389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sz="1400" b="1" u="none" strike="noStrike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Tulane Drive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70C0"/>
                        </a:solidFill>
                        <a:effectLst/>
                        <a:latin typeface="Abadi Extra Light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83435298"/>
                  </a:ext>
                </a:extLst>
              </a:tr>
              <a:tr h="23638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400" b="1" u="none" strike="noStrike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Morningside Lane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endParaRPr lang="en-US" sz="1400" b="0" i="0" u="none" strike="noStrike" dirty="0">
                        <a:solidFill>
                          <a:srgbClr val="0070C0"/>
                        </a:solidFill>
                        <a:effectLst/>
                        <a:latin typeface="Abadi Extra Light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73475910"/>
                  </a:ext>
                </a:extLst>
              </a:tr>
              <a:tr h="236389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u="none" strike="noStrike" dirty="0">
                          <a:solidFill>
                            <a:srgbClr val="0070C0"/>
                          </a:solidFill>
                          <a:effectLst/>
                        </a:rPr>
                        <a:t>Wellington Road</a:t>
                      </a:r>
                      <a:endParaRPr lang="en-US" sz="1400" b="1" i="0" u="none" strike="noStrike" dirty="0">
                        <a:solidFill>
                          <a:srgbClr val="0070C0"/>
                        </a:solidFill>
                        <a:effectLst/>
                        <a:latin typeface="Abadi Extra Light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70C0"/>
                        </a:solidFill>
                        <a:effectLst/>
                        <a:latin typeface="Abadi Extra Light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93303144"/>
                  </a:ext>
                </a:extLst>
              </a:tr>
              <a:tr h="236389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sz="1400" b="1" u="none" strike="noStrike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Collingwood Road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endParaRPr lang="en-US" sz="1400" b="0" i="0" u="none" strike="noStrike" dirty="0">
                        <a:solidFill>
                          <a:srgbClr val="0070C0"/>
                        </a:solidFill>
                        <a:effectLst/>
                        <a:latin typeface="Abadi Extra Light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75442827"/>
                  </a:ext>
                </a:extLst>
              </a:tr>
              <a:tr h="236389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sz="1400" b="1" u="none" strike="noStrike" kern="1200" dirty="0" err="1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Waynewood</a:t>
                      </a:r>
                      <a:r>
                        <a:rPr kumimoji="0" lang="en-US" sz="1400" b="1" u="none" strike="noStrike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Boulevard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70C0"/>
                        </a:solidFill>
                        <a:effectLst/>
                        <a:latin typeface="Abadi Extra Light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255618082"/>
                  </a:ext>
                </a:extLst>
              </a:tr>
              <a:tr h="236389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sz="1400" b="1" u="none" strike="noStrike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Vernon View Drive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70C0"/>
                        </a:solidFill>
                        <a:effectLst/>
                        <a:latin typeface="Abadi Extra Light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14304313"/>
                  </a:ext>
                </a:extLst>
              </a:tr>
              <a:tr h="236389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sz="1400" b="1" u="none" strike="noStrike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Stratford Lane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70C0"/>
                        </a:solidFill>
                        <a:effectLst/>
                        <a:latin typeface="Abadi Extra Light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97999812"/>
                  </a:ext>
                </a:extLst>
              </a:tr>
            </a:tbl>
          </a:graphicData>
        </a:graphic>
      </p:graphicFrame>
      <p:grpSp>
        <p:nvGrpSpPr>
          <p:cNvPr id="5" name="Group 4">
            <a:extLst>
              <a:ext uri="{FF2B5EF4-FFF2-40B4-BE49-F238E27FC236}">
                <a16:creationId xmlns:a16="http://schemas.microsoft.com/office/drawing/2014/main" id="{1EE2D0CD-7B51-413C-845E-7F3B78EEEF87}"/>
              </a:ext>
            </a:extLst>
          </p:cNvPr>
          <p:cNvGrpSpPr/>
          <p:nvPr/>
        </p:nvGrpSpPr>
        <p:grpSpPr>
          <a:xfrm>
            <a:off x="11066410" y="1946121"/>
            <a:ext cx="515990" cy="1963256"/>
            <a:chOff x="7795998" y="334245"/>
            <a:chExt cx="462972" cy="2607343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B855535E-9B5D-4C3E-86D2-B70FFDFABCBB}"/>
                </a:ext>
              </a:extLst>
            </p:cNvPr>
            <p:cNvGrpSpPr/>
            <p:nvPr/>
          </p:nvGrpSpPr>
          <p:grpSpPr>
            <a:xfrm>
              <a:off x="7795998" y="1250866"/>
              <a:ext cx="462972" cy="1690722"/>
              <a:chOff x="7823510" y="873029"/>
              <a:chExt cx="462972" cy="1690722"/>
            </a:xfrm>
          </p:grpSpPr>
          <p:pic>
            <p:nvPicPr>
              <p:cNvPr id="9" name="Graphic 8" descr="Checkmark">
                <a:extLst>
                  <a:ext uri="{FF2B5EF4-FFF2-40B4-BE49-F238E27FC236}">
                    <a16:creationId xmlns:a16="http://schemas.microsoft.com/office/drawing/2014/main" id="{340037EF-FE12-4B84-8A56-0BAEE2A9D2F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7823510" y="873029"/>
                <a:ext cx="451258" cy="437500"/>
              </a:xfrm>
              <a:prstGeom prst="rect">
                <a:avLst/>
              </a:prstGeom>
            </p:spPr>
          </p:pic>
          <p:pic>
            <p:nvPicPr>
              <p:cNvPr id="10" name="Graphic 9" descr="Checkmark">
                <a:extLst>
                  <a:ext uri="{FF2B5EF4-FFF2-40B4-BE49-F238E27FC236}">
                    <a16:creationId xmlns:a16="http://schemas.microsoft.com/office/drawing/2014/main" id="{42C67E07-E2F7-47C7-B1E4-FEC55212494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7835224" y="2126251"/>
                <a:ext cx="451258" cy="437500"/>
              </a:xfrm>
              <a:prstGeom prst="rect">
                <a:avLst/>
              </a:prstGeom>
            </p:spPr>
          </p:pic>
        </p:grpSp>
        <p:pic>
          <p:nvPicPr>
            <p:cNvPr id="7" name="Graphic 6" descr="Checkmark">
              <a:extLst>
                <a:ext uri="{FF2B5EF4-FFF2-40B4-BE49-F238E27FC236}">
                  <a16:creationId xmlns:a16="http://schemas.microsoft.com/office/drawing/2014/main" id="{4C849AC8-91A9-4E74-BF81-8A75228A2C3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807712" y="334245"/>
              <a:ext cx="451258" cy="437500"/>
            </a:xfrm>
            <a:prstGeom prst="rect">
              <a:avLst/>
            </a:prstGeom>
          </p:spPr>
        </p:pic>
        <p:pic>
          <p:nvPicPr>
            <p:cNvPr id="8" name="Graphic 7" descr="Checkmark">
              <a:extLst>
                <a:ext uri="{FF2B5EF4-FFF2-40B4-BE49-F238E27FC236}">
                  <a16:creationId xmlns:a16="http://schemas.microsoft.com/office/drawing/2014/main" id="{F2FFBAB7-062B-453C-9264-D8256DD2853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807712" y="652256"/>
              <a:ext cx="451258" cy="4375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39941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113F5A-A24C-4D70-B416-992C1613C7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Meeting Format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DE6683-F668-407F-B5F5-017390F8B5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Introductions</a:t>
            </a:r>
          </a:p>
          <a:p>
            <a:r>
              <a:rPr lang="en-US" sz="4000" dirty="0"/>
              <a:t>Poster session with one-on-one questions and comments</a:t>
            </a:r>
          </a:p>
          <a:p>
            <a:r>
              <a:rPr lang="en-US" sz="4000" dirty="0"/>
              <a:t>Group presentation</a:t>
            </a:r>
          </a:p>
          <a:p>
            <a:r>
              <a:rPr lang="en-US" sz="4000" dirty="0"/>
              <a:t>Group question and answer</a:t>
            </a:r>
          </a:p>
          <a:p>
            <a:r>
              <a:rPr lang="en-US" sz="4000" dirty="0"/>
              <a:t>Adjourn</a:t>
            </a:r>
          </a:p>
        </p:txBody>
      </p:sp>
    </p:spTree>
    <p:extLst>
      <p:ext uri="{BB962C8B-B14F-4D97-AF65-F5344CB8AC3E}">
        <p14:creationId xmlns:p14="http://schemas.microsoft.com/office/powerpoint/2010/main" val="12937278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070A1B-64CD-4864-A864-8378D5F6F8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Safety Treatment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8E09EC-88AA-4AF3-871C-F9C1A4666A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1" y="1904999"/>
            <a:ext cx="5898046" cy="4267517"/>
          </a:xfrm>
        </p:spPr>
        <p:txBody>
          <a:bodyPr>
            <a:normAutofit/>
          </a:bodyPr>
          <a:lstStyle/>
          <a:p>
            <a:r>
              <a:rPr lang="en-US" dirty="0"/>
              <a:t>Benefit</a:t>
            </a:r>
          </a:p>
          <a:p>
            <a:r>
              <a:rPr lang="en-US" dirty="0"/>
              <a:t>Description</a:t>
            </a:r>
          </a:p>
          <a:p>
            <a:r>
              <a:rPr lang="en-US" dirty="0"/>
              <a:t>Precedent images</a:t>
            </a:r>
          </a:p>
          <a:p>
            <a:r>
              <a:rPr lang="en-US" dirty="0"/>
              <a:t>Concept design/ renderings</a:t>
            </a:r>
          </a:p>
          <a:p>
            <a:r>
              <a:rPr lang="en-US" dirty="0"/>
              <a:t>Potential location applications</a:t>
            </a:r>
          </a:p>
          <a:p>
            <a:r>
              <a:rPr lang="en-US" dirty="0"/>
              <a:t>Cost</a:t>
            </a:r>
          </a:p>
          <a:p>
            <a:r>
              <a:rPr lang="en-US" dirty="0"/>
              <a:t>Implementation timeline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1256B7A-71AF-4261-8186-73EEFB0CD5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0" y="2514600"/>
            <a:ext cx="4160355" cy="2310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190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37B0CC-74CB-4D70-A26A-E6F242D29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Candidate Alternatives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77750B-D63A-45A6-9E09-E59F551155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46236"/>
            <a:ext cx="6629400" cy="4754563"/>
          </a:xfrm>
        </p:spPr>
        <p:txBody>
          <a:bodyPr>
            <a:normAutofit/>
          </a:bodyPr>
          <a:lstStyle/>
          <a:p>
            <a:r>
              <a:rPr lang="en-US" dirty="0"/>
              <a:t>Enforcement</a:t>
            </a:r>
          </a:p>
          <a:p>
            <a:pPr lvl="1"/>
            <a:r>
              <a:rPr lang="en-US" dirty="0"/>
              <a:t>Speeding (manual and automated)</a:t>
            </a:r>
          </a:p>
          <a:p>
            <a:pPr lvl="1"/>
            <a:r>
              <a:rPr lang="en-US" dirty="0"/>
              <a:t>Impaired driving</a:t>
            </a:r>
          </a:p>
          <a:p>
            <a:pPr lvl="1"/>
            <a:r>
              <a:rPr lang="en-US" dirty="0"/>
              <a:t>Distracted driving</a:t>
            </a:r>
          </a:p>
          <a:p>
            <a:pPr lvl="1"/>
            <a:r>
              <a:rPr lang="en-US" dirty="0"/>
              <a:t>Commercial vehicles</a:t>
            </a:r>
          </a:p>
          <a:p>
            <a:pPr lvl="1"/>
            <a:r>
              <a:rPr lang="en-US" dirty="0"/>
              <a:t>Crowdsource/ citizen reporting application</a:t>
            </a:r>
          </a:p>
          <a:p>
            <a:pPr lvl="1"/>
            <a:endParaRPr lang="en-US" dirty="0"/>
          </a:p>
        </p:txBody>
      </p:sp>
      <p:pic>
        <p:nvPicPr>
          <p:cNvPr id="5" name="Picture 4" descr="A person driving a car&#10;&#10;Description automatically generated">
            <a:extLst>
              <a:ext uri="{FF2B5EF4-FFF2-40B4-BE49-F238E27FC236}">
                <a16:creationId xmlns:a16="http://schemas.microsoft.com/office/drawing/2014/main" id="{02EAED35-7350-467D-A0EC-4C5BA36357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2277510"/>
            <a:ext cx="3168546" cy="230298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0F0AB6E-1E24-473A-9CE0-1D9CB008F3E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4800599"/>
            <a:ext cx="3168546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4376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37B0CC-74CB-4D70-A26A-E6F242D29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Candidate Alternatives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77750B-D63A-45A6-9E09-E59F551155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402280"/>
            <a:ext cx="6019800" cy="530332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Education</a:t>
            </a:r>
          </a:p>
          <a:p>
            <a:pPr lvl="1"/>
            <a:r>
              <a:rPr lang="en-US" dirty="0"/>
              <a:t>Parkway awareness campaign</a:t>
            </a:r>
          </a:p>
          <a:p>
            <a:pPr lvl="1"/>
            <a:r>
              <a:rPr lang="en-US" dirty="0"/>
              <a:t>Speed management Action Plan</a:t>
            </a:r>
          </a:p>
          <a:p>
            <a:pPr lvl="1"/>
            <a:r>
              <a:rPr lang="en-US" dirty="0"/>
              <a:t>Pedestrian safety campaign</a:t>
            </a:r>
          </a:p>
          <a:p>
            <a:pPr lvl="1"/>
            <a:r>
              <a:rPr lang="en-US" dirty="0"/>
              <a:t>Distracted driving campaign</a:t>
            </a:r>
          </a:p>
          <a:p>
            <a:pPr lvl="1"/>
            <a:r>
              <a:rPr lang="en-US" dirty="0"/>
              <a:t>Commuter options information </a:t>
            </a:r>
          </a:p>
          <a:p>
            <a:pPr lvl="1"/>
            <a:r>
              <a:rPr lang="en-US" dirty="0"/>
              <a:t>Neighborhood education event</a:t>
            </a:r>
          </a:p>
          <a:p>
            <a:pPr lvl="1"/>
            <a:r>
              <a:rPr lang="en-US" dirty="0"/>
              <a:t>Dynamic message signs for traveler information</a:t>
            </a:r>
          </a:p>
          <a:p>
            <a:pPr lvl="1"/>
            <a:r>
              <a:rPr lang="en-US" dirty="0"/>
              <a:t>Speed vs. time savings infographic</a:t>
            </a:r>
          </a:p>
          <a:p>
            <a:pPr lvl="1"/>
            <a:r>
              <a:rPr lang="en-US" dirty="0"/>
              <a:t>Website for public comments/concerns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2B7970D-742A-40DB-BA48-D58EF45A9C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2700" y="4953000"/>
            <a:ext cx="4350226" cy="160942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51C8AB2-4346-4371-AF07-7A018568E4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1323906"/>
            <a:ext cx="2614612" cy="3384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660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54776F-070E-445D-AF8C-AA3455C87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Candidate Alternatives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33EB03-9062-488A-85E1-B2561C996A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569624"/>
            <a:ext cx="8305801" cy="5288376"/>
          </a:xfrm>
        </p:spPr>
        <p:txBody>
          <a:bodyPr>
            <a:normAutofit/>
          </a:bodyPr>
          <a:lstStyle/>
          <a:p>
            <a:r>
              <a:rPr lang="en-US" sz="3600" dirty="0"/>
              <a:t>Engineering </a:t>
            </a:r>
          </a:p>
          <a:p>
            <a:pPr lvl="1"/>
            <a:r>
              <a:rPr lang="en-US" sz="3200" u="sng" dirty="0"/>
              <a:t>Signing and marking </a:t>
            </a:r>
            <a:r>
              <a:rPr lang="en-US" sz="3200" dirty="0"/>
              <a:t>– </a:t>
            </a:r>
          </a:p>
          <a:p>
            <a:pPr lvl="2"/>
            <a:r>
              <a:rPr lang="en-US" sz="2800" dirty="0"/>
              <a:t>Upgrades to warning signs to meet current standards</a:t>
            </a:r>
          </a:p>
          <a:p>
            <a:pPr lvl="2"/>
            <a:r>
              <a:rPr lang="en-US" sz="2800" dirty="0"/>
              <a:t>Turn lane pavement arrows</a:t>
            </a:r>
          </a:p>
          <a:p>
            <a:pPr lvl="2"/>
            <a:r>
              <a:rPr lang="en-US" sz="2800" dirty="0"/>
              <a:t>Higher reflectivity pavement line markings</a:t>
            </a:r>
          </a:p>
          <a:p>
            <a:pPr lvl="2"/>
            <a:r>
              <a:rPr lang="en-US" sz="2800" dirty="0"/>
              <a:t>Do Not Block Intersection signs and pavement markings</a:t>
            </a:r>
          </a:p>
          <a:p>
            <a:pPr lvl="2"/>
            <a:r>
              <a:rPr lang="en-US" sz="2800" dirty="0"/>
              <a:t>Driver speed feedback radar signs</a:t>
            </a:r>
          </a:p>
          <a:p>
            <a:pPr marL="411480" lvl="1" indent="0">
              <a:buNone/>
            </a:pP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32AD9F5-4EBA-4094-BC1E-D9128ED93AE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492" t="1515"/>
          <a:stretch/>
        </p:blipFill>
        <p:spPr>
          <a:xfrm>
            <a:off x="8712728" y="1590807"/>
            <a:ext cx="1802567" cy="243084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880C8C7-0B58-4561-AB4A-75F96FA60BC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1979" t="30471" r="6042" b="34376"/>
          <a:stretch/>
        </p:blipFill>
        <p:spPr>
          <a:xfrm>
            <a:off x="8632720" y="4258087"/>
            <a:ext cx="1882575" cy="2259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5847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54776F-070E-445D-AF8C-AA3455C87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Candidate Alternatives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33EB03-9062-488A-85E1-B2561C996A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47800"/>
            <a:ext cx="7990489" cy="4648104"/>
          </a:xfrm>
        </p:spPr>
        <p:txBody>
          <a:bodyPr>
            <a:normAutofit lnSpcReduction="10000"/>
          </a:bodyPr>
          <a:lstStyle/>
          <a:p>
            <a:r>
              <a:rPr lang="en-US" dirty="0"/>
              <a:t>Engineering </a:t>
            </a:r>
          </a:p>
          <a:p>
            <a:pPr lvl="1"/>
            <a:r>
              <a:rPr lang="en-US" u="sng" dirty="0"/>
              <a:t>Geometric Modifications</a:t>
            </a:r>
          </a:p>
          <a:p>
            <a:pPr lvl="2"/>
            <a:r>
              <a:rPr lang="en-US" dirty="0"/>
              <a:t>Roundabout</a:t>
            </a:r>
          </a:p>
          <a:p>
            <a:pPr lvl="2"/>
            <a:r>
              <a:rPr lang="en-US" dirty="0"/>
              <a:t>Road diet</a:t>
            </a:r>
          </a:p>
          <a:p>
            <a:pPr lvl="2"/>
            <a:r>
              <a:rPr lang="en-US" dirty="0"/>
              <a:t>Two-way left-turn lane installation</a:t>
            </a:r>
          </a:p>
          <a:p>
            <a:pPr lvl="2"/>
            <a:r>
              <a:rPr lang="en-US" dirty="0"/>
              <a:t>Separate left-turn lane installation</a:t>
            </a:r>
          </a:p>
          <a:p>
            <a:pPr lvl="2"/>
            <a:r>
              <a:rPr lang="en-US" dirty="0"/>
              <a:t>Intersection widening for median islands</a:t>
            </a:r>
          </a:p>
          <a:p>
            <a:pPr lvl="2"/>
            <a:r>
              <a:rPr lang="en-US" dirty="0"/>
              <a:t>Separate right-turn lane installation</a:t>
            </a:r>
          </a:p>
          <a:p>
            <a:pPr lvl="2"/>
            <a:r>
              <a:rPr lang="en-US" dirty="0"/>
              <a:t>Channelized right-turn islands</a:t>
            </a:r>
          </a:p>
          <a:p>
            <a:pPr lvl="2"/>
            <a:r>
              <a:rPr lang="en-US" dirty="0"/>
              <a:t>Intersection closure/ removal</a:t>
            </a:r>
          </a:p>
          <a:p>
            <a:pPr lvl="2"/>
            <a:r>
              <a:rPr lang="en-US" dirty="0"/>
              <a:t>Reduced conflict (left-turn displacement to U-turn movement)</a:t>
            </a:r>
          </a:p>
        </p:txBody>
      </p:sp>
      <p:pic>
        <p:nvPicPr>
          <p:cNvPr id="6" name="Content Placeholder 3">
            <a:extLst>
              <a:ext uri="{FF2B5EF4-FFF2-40B4-BE49-F238E27FC236}">
                <a16:creationId xmlns:a16="http://schemas.microsoft.com/office/drawing/2014/main" id="{2E8F1E2A-507A-4971-B6E6-BCAA79189B9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905" y="1981200"/>
            <a:ext cx="4513527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2708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54776F-070E-445D-AF8C-AA3455C87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Candidate Alternatives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33EB03-9062-488A-85E1-B2561C996A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69624"/>
            <a:ext cx="7990489" cy="5135976"/>
          </a:xfrm>
        </p:spPr>
        <p:txBody>
          <a:bodyPr>
            <a:normAutofit lnSpcReduction="10000"/>
          </a:bodyPr>
          <a:lstStyle/>
          <a:p>
            <a:r>
              <a:rPr lang="en-US" sz="4000" dirty="0"/>
              <a:t>Engineering </a:t>
            </a:r>
          </a:p>
          <a:p>
            <a:pPr lvl="1"/>
            <a:r>
              <a:rPr lang="en-US" sz="3600" u="sng" dirty="0"/>
              <a:t>Operational Changes</a:t>
            </a:r>
          </a:p>
          <a:p>
            <a:pPr lvl="2"/>
            <a:r>
              <a:rPr lang="en-US" sz="3200" dirty="0"/>
              <a:t>Corridor access management </a:t>
            </a:r>
          </a:p>
          <a:p>
            <a:pPr lvl="3"/>
            <a:r>
              <a:rPr lang="en-US" sz="2800" dirty="0"/>
              <a:t>Channelization for right-turn in and out only</a:t>
            </a:r>
          </a:p>
          <a:p>
            <a:pPr lvl="3"/>
            <a:r>
              <a:rPr lang="en-US" sz="2800" dirty="0"/>
              <a:t>Z-Median left-turns from Parkway only</a:t>
            </a:r>
          </a:p>
          <a:p>
            <a:pPr lvl="2"/>
            <a:r>
              <a:rPr lang="en-US" sz="3200" dirty="0"/>
              <a:t>Reduced speed limits</a:t>
            </a:r>
          </a:p>
          <a:p>
            <a:pPr lvl="2"/>
            <a:r>
              <a:rPr lang="en-US" sz="3200" dirty="0"/>
              <a:t>Turn prohibition signing</a:t>
            </a:r>
          </a:p>
          <a:p>
            <a:pPr lvl="2"/>
            <a:r>
              <a:rPr lang="en-US" sz="3200" dirty="0"/>
              <a:t>Adjust signal timing on Route 1</a:t>
            </a:r>
          </a:p>
          <a:p>
            <a:pPr lvl="2"/>
            <a:r>
              <a:rPr lang="en-US" sz="3200" dirty="0"/>
              <a:t>Speed tables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552F4A5-7391-400A-A9EE-8D452F1E60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490441">
            <a:off x="8663983" y="2107695"/>
            <a:ext cx="1916258" cy="1916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2009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54776F-070E-445D-AF8C-AA3455C87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Candidate Alternatives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33EB03-9062-488A-85E1-B2561C996A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70660"/>
            <a:ext cx="6400800" cy="5387340"/>
          </a:xfrm>
        </p:spPr>
        <p:txBody>
          <a:bodyPr>
            <a:normAutofit/>
          </a:bodyPr>
          <a:lstStyle/>
          <a:p>
            <a:r>
              <a:rPr lang="en-US" dirty="0"/>
              <a:t>Engineering </a:t>
            </a:r>
          </a:p>
          <a:p>
            <a:pPr lvl="1"/>
            <a:r>
              <a:rPr lang="en-US" u="sng" dirty="0"/>
              <a:t>Multi-modal</a:t>
            </a:r>
            <a:r>
              <a:rPr lang="en-US" dirty="0"/>
              <a:t> </a:t>
            </a:r>
          </a:p>
          <a:p>
            <a:pPr lvl="2"/>
            <a:r>
              <a:rPr lang="en-US" dirty="0"/>
              <a:t>Marked pedestrian crosswalk</a:t>
            </a:r>
          </a:p>
          <a:p>
            <a:pPr lvl="2"/>
            <a:r>
              <a:rPr lang="en-US" dirty="0"/>
              <a:t>Enhanced marked pedestrian crosswalk with medians/ crossing island</a:t>
            </a:r>
          </a:p>
          <a:p>
            <a:pPr lvl="2"/>
            <a:r>
              <a:rPr lang="en-US" dirty="0"/>
              <a:t>Enhanced marked pedestrian crosswalk with pedestrian-activated beacons/ signals</a:t>
            </a:r>
          </a:p>
          <a:p>
            <a:pPr lvl="2"/>
            <a:r>
              <a:rPr lang="en-US" dirty="0"/>
              <a:t>Transit service evaluation </a:t>
            </a:r>
          </a:p>
          <a:p>
            <a:pPr lvl="2"/>
            <a:r>
              <a:rPr lang="en-US" dirty="0"/>
              <a:t>Driver pedestrian warning application (App)</a:t>
            </a:r>
          </a:p>
          <a:p>
            <a:pPr lvl="2"/>
            <a:r>
              <a:rPr lang="en-US" dirty="0"/>
              <a:t>Add capital bikeshare stations</a:t>
            </a:r>
          </a:p>
          <a:p>
            <a:pPr lvl="2"/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B338D02-E1D8-455D-83D9-7929DC3FE5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7849" y="2667000"/>
            <a:ext cx="4430488" cy="2327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8985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54776F-070E-445D-AF8C-AA3455C87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Candidate Alternatives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33EB03-9062-488A-85E1-B2561C996A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569624"/>
            <a:ext cx="6875837" cy="5135976"/>
          </a:xfrm>
        </p:spPr>
        <p:txBody>
          <a:bodyPr>
            <a:normAutofit/>
          </a:bodyPr>
          <a:lstStyle/>
          <a:p>
            <a:r>
              <a:rPr lang="en-US" sz="4400" dirty="0"/>
              <a:t>Engineering </a:t>
            </a:r>
          </a:p>
          <a:p>
            <a:pPr lvl="1"/>
            <a:r>
              <a:rPr lang="en-US" sz="3600" u="sng" dirty="0"/>
              <a:t>Roadway departure </a:t>
            </a:r>
          </a:p>
          <a:p>
            <a:pPr lvl="2"/>
            <a:r>
              <a:rPr lang="en-US" sz="3200" dirty="0"/>
              <a:t>Roadside design improvements along curves</a:t>
            </a:r>
          </a:p>
          <a:p>
            <a:pPr lvl="2"/>
            <a:r>
              <a:rPr lang="en-US" sz="3200" dirty="0"/>
              <a:t>Centerline buffer</a:t>
            </a:r>
          </a:p>
          <a:p>
            <a:pPr lvl="2"/>
            <a:r>
              <a:rPr lang="en-US" sz="3200" dirty="0"/>
              <a:t>Intersection lighting</a:t>
            </a:r>
          </a:p>
          <a:p>
            <a:pPr lvl="2"/>
            <a:r>
              <a:rPr lang="en-US" sz="3200" dirty="0"/>
              <a:t>Longitudinal rumble/mumble strips</a:t>
            </a:r>
          </a:p>
        </p:txBody>
      </p:sp>
      <p:pic>
        <p:nvPicPr>
          <p:cNvPr id="7" name="Picture 6" descr="A view of the side of a road&#10;&#10;Description automatically generated">
            <a:extLst>
              <a:ext uri="{FF2B5EF4-FFF2-40B4-BE49-F238E27FC236}">
                <a16:creationId xmlns:a16="http://schemas.microsoft.com/office/drawing/2014/main" id="{0D79CEBD-0AAB-4436-9580-392AAF01043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15" y="3022049"/>
            <a:ext cx="2122944" cy="204333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2E46B95-A79B-4C67-B258-AB1C7749289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15" y="5113392"/>
            <a:ext cx="2122944" cy="159220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C65B64B-F1DB-4A6F-8196-88D585EEB86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833" t="13301" r="24166" b="20196"/>
          <a:stretch/>
        </p:blipFill>
        <p:spPr>
          <a:xfrm>
            <a:off x="7761359" y="1306038"/>
            <a:ext cx="2677656" cy="1720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5793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54776F-070E-445D-AF8C-AA3455C87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Candidate Alternatives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33EB03-9062-488A-85E1-B2561C996A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2905" y="1524000"/>
            <a:ext cx="6705600" cy="4526280"/>
          </a:xfrm>
        </p:spPr>
        <p:txBody>
          <a:bodyPr>
            <a:normAutofit/>
          </a:bodyPr>
          <a:lstStyle/>
          <a:p>
            <a:r>
              <a:rPr lang="en-US" dirty="0"/>
              <a:t>Engineering </a:t>
            </a:r>
          </a:p>
          <a:p>
            <a:pPr lvl="1"/>
            <a:r>
              <a:rPr lang="en-US" u="sng" dirty="0"/>
              <a:t>Roadway maintenance / Environmental</a:t>
            </a:r>
          </a:p>
          <a:p>
            <a:pPr lvl="2"/>
            <a:r>
              <a:rPr lang="en-US" dirty="0"/>
              <a:t>Tree trimming</a:t>
            </a:r>
          </a:p>
          <a:p>
            <a:pPr lvl="3"/>
            <a:r>
              <a:rPr lang="en-US" dirty="0"/>
              <a:t>Arborist study</a:t>
            </a:r>
          </a:p>
          <a:p>
            <a:pPr lvl="2"/>
            <a:r>
              <a:rPr lang="en-US" dirty="0"/>
              <a:t>Pavement repair</a:t>
            </a:r>
          </a:p>
          <a:p>
            <a:pPr lvl="2"/>
            <a:r>
              <a:rPr lang="en-US" dirty="0"/>
              <a:t>Inlet cleaning</a:t>
            </a:r>
          </a:p>
          <a:p>
            <a:pPr lvl="3"/>
            <a:r>
              <a:rPr lang="en-US" dirty="0"/>
              <a:t>Drainage study </a:t>
            </a:r>
          </a:p>
          <a:p>
            <a:pPr lvl="2"/>
            <a:r>
              <a:rPr lang="en-US" dirty="0"/>
              <a:t>Pavement restriping</a:t>
            </a:r>
          </a:p>
          <a:p>
            <a:pPr lvl="2"/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FDC3992-1036-4318-865A-269DAB58B11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0" y="3048000"/>
            <a:ext cx="3950495" cy="2633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9266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07AA67-FA3C-43B4-9DBA-B5FDDF271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Feedback and Comments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19A10A-1CF3-4B0D-9C58-1654DDD5ED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 you see your input reflected?</a:t>
            </a:r>
          </a:p>
          <a:p>
            <a:r>
              <a:rPr lang="en-US" dirty="0"/>
              <a:t>What do you think are the best treatments at your location of concern?</a:t>
            </a:r>
          </a:p>
          <a:p>
            <a:pPr lvl="1"/>
            <a:r>
              <a:rPr lang="en-US" dirty="0"/>
              <a:t>Alternative preferences</a:t>
            </a:r>
          </a:p>
          <a:p>
            <a:pPr lvl="1"/>
            <a:r>
              <a:rPr lang="en-US" dirty="0"/>
              <a:t>Location applications</a:t>
            </a:r>
          </a:p>
          <a:p>
            <a:pPr lvl="1"/>
            <a:r>
              <a:rPr lang="en-US" dirty="0"/>
              <a:t>Design elements</a:t>
            </a:r>
          </a:p>
          <a:p>
            <a:pPr lvl="1"/>
            <a:r>
              <a:rPr lang="en-US" dirty="0"/>
              <a:t>Potential impacts</a:t>
            </a:r>
          </a:p>
          <a:p>
            <a:pPr lvl="1"/>
            <a:r>
              <a:rPr lang="en-US" dirty="0"/>
              <a:t>Priority</a:t>
            </a:r>
          </a:p>
          <a:p>
            <a:r>
              <a:rPr lang="en-US" dirty="0"/>
              <a:t>Other comments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CB88863-0C13-4527-952B-E41BB7D6E7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125" t="30118" r="46875" b="22476"/>
          <a:stretch/>
        </p:blipFill>
        <p:spPr>
          <a:xfrm>
            <a:off x="8534400" y="3101974"/>
            <a:ext cx="3048000" cy="3070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4431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screen, monitor&#10;&#10;Description automatically generated">
            <a:extLst>
              <a:ext uri="{FF2B5EF4-FFF2-40B4-BE49-F238E27FC236}">
                <a16:creationId xmlns:a16="http://schemas.microsoft.com/office/drawing/2014/main" id="{D83633AF-C42B-4165-B9F0-8728B6CB784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69F89D2-42C5-47BF-8E2A-47A0B004E0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Schedule</a:t>
            </a:r>
          </a:p>
        </p:txBody>
      </p:sp>
    </p:spTree>
    <p:extLst>
      <p:ext uri="{BB962C8B-B14F-4D97-AF65-F5344CB8AC3E}">
        <p14:creationId xmlns:p14="http://schemas.microsoft.com/office/powerpoint/2010/main" val="406481110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A184A-8A13-4633-80F7-D6A47C761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FB246E-19FB-4F26-8DA5-B30A1EC3F5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Public comment period until 1/10/20</a:t>
            </a:r>
          </a:p>
          <a:p>
            <a:pPr lvl="1"/>
            <a:r>
              <a:rPr lang="en-US" dirty="0"/>
              <a:t>Comments accepted via website, email, mail and at this meeting</a:t>
            </a:r>
          </a:p>
          <a:p>
            <a:r>
              <a:rPr lang="en-US" dirty="0"/>
              <a:t>Review public comments</a:t>
            </a:r>
          </a:p>
          <a:p>
            <a:r>
              <a:rPr lang="en-US" dirty="0"/>
              <a:t>Additional traffic, safety and preliminary engineering design</a:t>
            </a:r>
          </a:p>
          <a:p>
            <a:r>
              <a:rPr lang="en-US" dirty="0"/>
              <a:t>Final report</a:t>
            </a:r>
          </a:p>
          <a:p>
            <a:r>
              <a:rPr lang="en-US" dirty="0"/>
              <a:t>Final improvement selection</a:t>
            </a:r>
          </a:p>
          <a:p>
            <a:r>
              <a:rPr lang="en-US" dirty="0"/>
              <a:t>Funding identification (timeline is dependent upon securing funding)</a:t>
            </a:r>
          </a:p>
          <a:p>
            <a:r>
              <a:rPr lang="en-US" dirty="0"/>
              <a:t>Implementation program</a:t>
            </a:r>
          </a:p>
        </p:txBody>
      </p:sp>
    </p:spTree>
    <p:extLst>
      <p:ext uri="{BB962C8B-B14F-4D97-AF65-F5344CB8AC3E}">
        <p14:creationId xmlns:p14="http://schemas.microsoft.com/office/powerpoint/2010/main" val="20057554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0" descr="City of Alexandria, Virginia">
            <a:extLst>
              <a:ext uri="{FF2B5EF4-FFF2-40B4-BE49-F238E27FC236}">
                <a16:creationId xmlns:a16="http://schemas.microsoft.com/office/drawing/2014/main" id="{35F7885C-1266-4E82-A830-CB8EA2FDE4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5410" y="5640623"/>
            <a:ext cx="790780" cy="790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7028" y="5650292"/>
            <a:ext cx="759861" cy="75648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790" y="5602004"/>
            <a:ext cx="630090" cy="81879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2188" y="5715000"/>
            <a:ext cx="484456" cy="61835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B208473-9B94-40DD-83A6-19A5BB65C7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82467" y="5691430"/>
            <a:ext cx="1979944" cy="61052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75955" y="1143000"/>
            <a:ext cx="7959157" cy="43755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being studied?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Parkway between the City of Alexandria and Mount Vernon.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 selected intersections, bus stops, bicycle routes, crash history and the Mount Vernon Trail.</a:t>
            </a:r>
          </a:p>
          <a:p>
            <a:pPr>
              <a:spcBef>
                <a:spcPts val="450"/>
              </a:spcBef>
            </a:pP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Study Purpose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Respond to community concerns about traffic safety.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Revisit previous safety studies and their recommendations.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 context-sensitive safety solutions appropriate for a historic and scenic roadway in a National Park</a:t>
            </a:r>
          </a:p>
          <a:p>
            <a:pPr>
              <a:spcBef>
                <a:spcPts val="450"/>
              </a:spcBef>
            </a:pP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Study Outcome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Engineering, Education and Enforcement solutions to balance the needs of park visitors, pedestrians, cyclists, transit riders and commuter traffic.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Park managers will have to make critical decisions between managing the roadway for modern use while honoring the intent of the historical design.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D39D2FA-D167-4014-BB22-FC4A11CBCCB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52416" y="5597778"/>
            <a:ext cx="849639" cy="84963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8FD6945-05D6-40ED-9931-9B4A5499A484}"/>
              </a:ext>
            </a:extLst>
          </p:cNvPr>
          <p:cNvSpPr txBox="1"/>
          <p:nvPr/>
        </p:nvSpPr>
        <p:spPr>
          <a:xfrm>
            <a:off x="8868730" y="6124615"/>
            <a:ext cx="298164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Study is sponsored by the Federal Highway Administration and the National Park Service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00" t="19574" r="43777"/>
          <a:stretch/>
        </p:blipFill>
        <p:spPr bwMode="auto">
          <a:xfrm>
            <a:off x="8921110" y="1378379"/>
            <a:ext cx="2929264" cy="4663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7EA5197B-3352-4E8C-8371-D410779A49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1582400" cy="990600"/>
          </a:xfrm>
        </p:spPr>
        <p:txBody>
          <a:bodyPr>
            <a:noAutofit/>
          </a:bodyPr>
          <a:lstStyle/>
          <a:p>
            <a:pPr marL="0" algn="l"/>
            <a:r>
              <a:rPr lang="en-US" sz="3600" dirty="0"/>
              <a:t>Traffic &amp; Safety Context Sensitive Solutions Assessment</a:t>
            </a:r>
          </a:p>
        </p:txBody>
      </p:sp>
    </p:spTree>
    <p:extLst>
      <p:ext uri="{BB962C8B-B14F-4D97-AF65-F5344CB8AC3E}">
        <p14:creationId xmlns:p14="http://schemas.microsoft.com/office/powerpoint/2010/main" val="41051149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3914814"/>
            <a:ext cx="2238474" cy="1259142"/>
          </a:xfrm>
          <a:prstGeom prst="rect">
            <a:avLst/>
          </a:prstGeom>
        </p:spPr>
      </p:pic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86F2DB6-0B92-42C8-B588-151F02C4AA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b="11412"/>
          <a:stretch/>
        </p:blipFill>
        <p:spPr>
          <a:xfrm>
            <a:off x="228600" y="1239089"/>
            <a:ext cx="2276804" cy="112364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E6D21C7-A9F6-413D-BE53-51E5A4CB35E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600" y="2433980"/>
            <a:ext cx="2257179" cy="138318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37823B6-C511-4882-A1B7-16085EF5DD73}"/>
              </a:ext>
            </a:extLst>
          </p:cNvPr>
          <p:cNvSpPr/>
          <p:nvPr/>
        </p:nvSpPr>
        <p:spPr>
          <a:xfrm>
            <a:off x="2544929" y="1082036"/>
            <a:ext cx="8839200" cy="5747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Parkway Characteristics: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Owned and maintained by the National Park Service (NPS) to provide scenic, recreational driving experiences.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National Parkways were built for ‘auto touring,’ a popular recreational activity. Many parkways were built in the 1930s when the driving speed was usually no more than 30-40 mph.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National Park Service roadways are designed for slower speeds than highways.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and safety features respect the natural areas and preserve the unique visitor experience.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35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George Washington Memorial Parkway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Opened in 1932 when the automobile was becoming more common.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parkway, a memorial to our first President, was designed to provide a safe and scenic transportation experience, not as a commuter road.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Park lands along the Potomac River to the Mount Vernon Estate define this unique roadway.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Listed in the National Register of Historic Places the scenic vistas of and from Washington, D.C. provide a unique visitor experience.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Habitat for local wildlife includes many rare, threatened and endangered plant and animal species. </a:t>
            </a:r>
          </a:p>
        </p:txBody>
      </p:sp>
      <p:pic>
        <p:nvPicPr>
          <p:cNvPr id="7" name="Picture 6" descr="A sign on the side of a building&#10;&#10;Description automatically generated">
            <a:extLst>
              <a:ext uri="{FF2B5EF4-FFF2-40B4-BE49-F238E27FC236}">
                <a16:creationId xmlns:a16="http://schemas.microsoft.com/office/drawing/2014/main" id="{4857E9BB-CE73-46F9-8A9E-8AED6DE02D3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66" y="5271603"/>
            <a:ext cx="2274979" cy="1383187"/>
          </a:xfrm>
          <a:prstGeom prst="rect">
            <a:avLst/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F6A1740E-70D7-4587-92F5-6A49664B46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 National Parkway?</a:t>
            </a:r>
          </a:p>
        </p:txBody>
      </p:sp>
    </p:spTree>
    <p:extLst>
      <p:ext uri="{BB962C8B-B14F-4D97-AF65-F5344CB8AC3E}">
        <p14:creationId xmlns:p14="http://schemas.microsoft.com/office/powerpoint/2010/main" val="36341420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1F46D34-7668-440F-AEE1-51D4FB0F0E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Context Sensitive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8ECAAC9-C73C-44D7-862F-D4815C35E7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730" y="2209800"/>
            <a:ext cx="10066670" cy="3321844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Special status to protect unique places and cultural resources of national heritage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Limits the amount and type of physical changes that can be made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Requires formal review before any construction, repair, and ground/ visual disturbances through Section 106 of the National Historic Preservation</a:t>
            </a:r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0F0BDC-C080-4A66-B787-F06AA0F0EB10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862512" y="1326356"/>
            <a:ext cx="8662488" cy="12644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/>
              <a:t>National Register of Historic Places</a:t>
            </a:r>
          </a:p>
        </p:txBody>
      </p:sp>
      <p:pic>
        <p:nvPicPr>
          <p:cNvPr id="12" name="Picture 11" descr="A plaque with text&#10;&#10;Description automatically generated">
            <a:extLst>
              <a:ext uri="{FF2B5EF4-FFF2-40B4-BE49-F238E27FC236}">
                <a16:creationId xmlns:a16="http://schemas.microsoft.com/office/drawing/2014/main" id="{08E2A6A5-B065-4503-ACA7-BA39D41CF7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2295" y="4806430"/>
            <a:ext cx="2466975" cy="1944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4760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1F46D34-7668-440F-AEE1-51D4FB0F0E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Context Sensitive:  Key Themes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49B811-26D0-49C0-A39E-4762BD38D9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24000"/>
            <a:ext cx="11062147" cy="3987197"/>
          </a:xfrm>
        </p:spPr>
        <p:txBody>
          <a:bodyPr/>
          <a:lstStyle/>
          <a:p>
            <a:pPr lvl="1"/>
            <a:r>
              <a:rPr lang="en-US" sz="2800" dirty="0"/>
              <a:t>Honor the legacy of George Washington</a:t>
            </a:r>
          </a:p>
          <a:p>
            <a:pPr lvl="1"/>
            <a:r>
              <a:rPr lang="en-US" sz="2800" dirty="0"/>
              <a:t>Provide recreational  opportunities</a:t>
            </a:r>
            <a:endParaRPr lang="en-US" sz="2400" dirty="0"/>
          </a:p>
          <a:p>
            <a:pPr lvl="1"/>
            <a:r>
              <a:rPr lang="en-US" sz="2800" dirty="0"/>
              <a:t>Maintain ceremonial entrance </a:t>
            </a:r>
            <a:endParaRPr lang="en-US" sz="2400" dirty="0"/>
          </a:p>
          <a:p>
            <a:pPr lvl="1"/>
            <a:r>
              <a:rPr lang="en-US" sz="2800" dirty="0"/>
              <a:t>Provide transportation</a:t>
            </a:r>
            <a:endParaRPr lang="en-US" sz="2400" dirty="0"/>
          </a:p>
          <a:p>
            <a:pPr lvl="1"/>
            <a:r>
              <a:rPr lang="en-US" sz="2800" dirty="0"/>
              <a:t>Preserve views and vistas</a:t>
            </a:r>
          </a:p>
          <a:p>
            <a:pPr lvl="1"/>
            <a:r>
              <a:rPr lang="en-US" sz="2800" dirty="0"/>
              <a:t>Connect historic sites, scenic overlooks, memorials, monuments, stories, and people. </a:t>
            </a:r>
          </a:p>
          <a:p>
            <a:pPr lvl="1"/>
            <a:endParaRPr lang="en-US" dirty="0"/>
          </a:p>
        </p:txBody>
      </p:sp>
      <p:pic>
        <p:nvPicPr>
          <p:cNvPr id="15" name="Picture 14" descr="A group of people in a park&#10;&#10;Description automatically generated">
            <a:extLst>
              <a:ext uri="{FF2B5EF4-FFF2-40B4-BE49-F238E27FC236}">
                <a16:creationId xmlns:a16="http://schemas.microsoft.com/office/drawing/2014/main" id="{DC8019F6-2E5E-4627-84ED-927D6D1EA0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4574" y="5147156"/>
            <a:ext cx="2857500" cy="16002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27DEC9A-77E8-44AF-B23D-B81C6A1FF25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1471" y="5125665"/>
            <a:ext cx="2400300" cy="1600200"/>
          </a:xfrm>
          <a:prstGeom prst="rect">
            <a:avLst/>
          </a:prstGeom>
        </p:spPr>
      </p:pic>
      <p:pic>
        <p:nvPicPr>
          <p:cNvPr id="5" name="Picture 4" descr="A deer eating grass in a forest&#10;&#10;Description automatically generated">
            <a:extLst>
              <a:ext uri="{FF2B5EF4-FFF2-40B4-BE49-F238E27FC236}">
                <a16:creationId xmlns:a16="http://schemas.microsoft.com/office/drawing/2014/main" id="{C1D7015F-D7D6-4F29-92C0-C98DC7F86F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968" y="5214416"/>
            <a:ext cx="2343150" cy="156053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7C6A936-75A6-4006-89CB-335CAD21320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4804" y="4429380"/>
            <a:ext cx="1826461" cy="2345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9888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A40BE4-DBE9-4936-A7DE-EAA58A0F8D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62600" y="1316736"/>
            <a:ext cx="6248400" cy="452628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Bridge design- local conditions and picturesque variety </a:t>
            </a:r>
          </a:p>
          <a:p>
            <a:pPr lvl="0"/>
            <a:r>
              <a:rPr lang="en-US" dirty="0"/>
              <a:t>Limited number of intersections/ access points  </a:t>
            </a:r>
          </a:p>
          <a:p>
            <a:pPr lvl="0"/>
            <a:r>
              <a:rPr lang="en-US" dirty="0"/>
              <a:t>Vegetative transitions between parkway and woodlands </a:t>
            </a:r>
          </a:p>
          <a:p>
            <a:pPr lvl="0"/>
            <a:r>
              <a:rPr lang="en-US" dirty="0"/>
              <a:t>Following natural contours</a:t>
            </a:r>
          </a:p>
          <a:p>
            <a:pPr lvl="0"/>
            <a:r>
              <a:rPr lang="en-US" dirty="0"/>
              <a:t>Rural character </a:t>
            </a:r>
          </a:p>
          <a:p>
            <a:pPr lvl="0"/>
            <a:r>
              <a:rPr lang="en-US" dirty="0"/>
              <a:t>Concrete road construction</a:t>
            </a:r>
          </a:p>
          <a:p>
            <a:pPr lvl="0"/>
            <a:endParaRPr lang="en-US" dirty="0"/>
          </a:p>
          <a:p>
            <a:endParaRPr lang="en-US" dirty="0"/>
          </a:p>
        </p:txBody>
      </p:sp>
      <p:pic>
        <p:nvPicPr>
          <p:cNvPr id="5" name="Picture 4" descr="A picture containing grass, outdoor, track, train&#10;&#10;Description automatically generated">
            <a:extLst>
              <a:ext uri="{FF2B5EF4-FFF2-40B4-BE49-F238E27FC236}">
                <a16:creationId xmlns:a16="http://schemas.microsoft.com/office/drawing/2014/main" id="{B530CB66-79BF-481F-9B58-279EDCC547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447800"/>
            <a:ext cx="4611007" cy="2590800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4C39E217-BB59-4756-B92D-2C9A0FEFD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Context Sensitive: Roadway Design Features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57616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tree on the side of a road&#10;&#10;Description automatically generated">
            <a:extLst>
              <a:ext uri="{FF2B5EF4-FFF2-40B4-BE49-F238E27FC236}">
                <a16:creationId xmlns:a16="http://schemas.microsoft.com/office/drawing/2014/main" id="{1C50710E-BAEE-4F8D-A679-8F68761E63A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58" y="3429000"/>
            <a:ext cx="2808971" cy="187166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8F98C40-B506-432D-998E-3D909D3DEE1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98" y="1295400"/>
            <a:ext cx="2808971" cy="1872647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20B7C446-47D2-4122-949A-9EE4A31A98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Context Sensitive: Roadway Design Features</a:t>
            </a:r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F8BEEA6-861E-4834-9735-04E1450D63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2400" y="1295400"/>
            <a:ext cx="7772400" cy="5341271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Mountable curb</a:t>
            </a:r>
          </a:p>
          <a:p>
            <a:pPr lvl="0"/>
            <a:r>
              <a:rPr lang="en-US" dirty="0"/>
              <a:t>Rustic guard rails </a:t>
            </a:r>
          </a:p>
          <a:p>
            <a:pPr lvl="0"/>
            <a:r>
              <a:rPr lang="en-US" dirty="0"/>
              <a:t>Rustic bus shelters </a:t>
            </a:r>
          </a:p>
          <a:p>
            <a:pPr lvl="0"/>
            <a:r>
              <a:rPr lang="en-US" dirty="0"/>
              <a:t>Stone treatment of headwalls and swales </a:t>
            </a:r>
          </a:p>
          <a:p>
            <a:pPr lvl="0"/>
            <a:r>
              <a:rPr lang="en-US" dirty="0"/>
              <a:t>Memorialization through tree plantings or groves  </a:t>
            </a:r>
          </a:p>
          <a:p>
            <a:pPr lvl="0"/>
            <a:r>
              <a:rPr lang="en-US" dirty="0"/>
              <a:t>Frequent pull-offs </a:t>
            </a:r>
          </a:p>
          <a:p>
            <a:pPr lvl="0"/>
            <a:r>
              <a:rPr lang="en-US" dirty="0"/>
              <a:t>Limited clutter (signs, billboards, businesses)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32066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Glow Edge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Green Yellow">
    <a:dk1>
      <a:sysClr val="windowText" lastClr="000000"/>
    </a:dk1>
    <a:lt1>
      <a:sysClr val="window" lastClr="FFFFFF"/>
    </a:lt1>
    <a:dk2>
      <a:srgbClr val="455F51"/>
    </a:dk2>
    <a:lt2>
      <a:srgbClr val="E2DFCC"/>
    </a:lt2>
    <a:accent1>
      <a:srgbClr val="99CB38"/>
    </a:accent1>
    <a:accent2>
      <a:srgbClr val="63A537"/>
    </a:accent2>
    <a:accent3>
      <a:srgbClr val="37A76F"/>
    </a:accent3>
    <a:accent4>
      <a:srgbClr val="44C1A3"/>
    </a:accent4>
    <a:accent5>
      <a:srgbClr val="4EB3CF"/>
    </a:accent5>
    <a:accent6>
      <a:srgbClr val="51C3F9"/>
    </a:accent6>
    <a:hlink>
      <a:srgbClr val="EE7B08"/>
    </a:hlink>
    <a:folHlink>
      <a:srgbClr val="977B2D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3274</TotalTime>
  <Words>1224</Words>
  <Application>Microsoft Office PowerPoint</Application>
  <PresentationFormat>Widescreen</PresentationFormat>
  <Paragraphs>321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Abadi Extra Light</vt:lpstr>
      <vt:lpstr>Arial</vt:lpstr>
      <vt:lpstr>Calibri</vt:lpstr>
      <vt:lpstr>Rockwell</vt:lpstr>
      <vt:lpstr>Wingdings 2</vt:lpstr>
      <vt:lpstr>Foundry</vt:lpstr>
      <vt:lpstr>George Washington  Memorial Parkway South</vt:lpstr>
      <vt:lpstr>Meeting Format</vt:lpstr>
      <vt:lpstr>Project Schedule</vt:lpstr>
      <vt:lpstr>Traffic &amp; Safety Context Sensitive Solutions Assessment</vt:lpstr>
      <vt:lpstr>What is a National Parkway?</vt:lpstr>
      <vt:lpstr>Context Sensitive</vt:lpstr>
      <vt:lpstr>Context Sensitive:  Key Themes</vt:lpstr>
      <vt:lpstr>Context Sensitive: Roadway Design Features</vt:lpstr>
      <vt:lpstr>Context Sensitive: Roadway Design Features</vt:lpstr>
      <vt:lpstr>Existing Conditions – Traffic Speeds</vt:lpstr>
      <vt:lpstr>PowerPoint Presentation</vt:lpstr>
      <vt:lpstr>PowerPoint Presentation</vt:lpstr>
      <vt:lpstr>What we heard</vt:lpstr>
      <vt:lpstr>Major Concerns identified by the Public</vt:lpstr>
      <vt:lpstr>Public Comments By Intersection</vt:lpstr>
      <vt:lpstr>Alternatives Screening </vt:lpstr>
      <vt:lpstr>Initial Evaluation Criteria/ Screening Filters</vt:lpstr>
      <vt:lpstr>Initial Screening Criteria</vt:lpstr>
      <vt:lpstr>Potential Location Application</vt:lpstr>
      <vt:lpstr>Safety Treatment Information</vt:lpstr>
      <vt:lpstr>Candidate Alternatives</vt:lpstr>
      <vt:lpstr>Candidate Alternatives</vt:lpstr>
      <vt:lpstr>Candidate Alternatives</vt:lpstr>
      <vt:lpstr>Candidate Alternatives</vt:lpstr>
      <vt:lpstr>Candidate Alternatives</vt:lpstr>
      <vt:lpstr>Candidate Alternatives</vt:lpstr>
      <vt:lpstr>Candidate Alternatives</vt:lpstr>
      <vt:lpstr>Candidate Alternatives</vt:lpstr>
      <vt:lpstr>Feedback and Comments</vt:lpstr>
      <vt:lpstr>Next Steps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we heard?</dc:title>
  <dc:creator>Romo, Alicia</dc:creator>
  <cp:lastModifiedBy>Paul Silberman</cp:lastModifiedBy>
  <cp:revision>74</cp:revision>
  <dcterms:created xsi:type="dcterms:W3CDTF">2019-11-04T13:58:15Z</dcterms:created>
  <dcterms:modified xsi:type="dcterms:W3CDTF">2019-12-03T14:17:06Z</dcterms:modified>
</cp:coreProperties>
</file>