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6"/>
  </p:sldMasterIdLst>
  <p:notesMasterIdLst>
    <p:notesMasterId r:id="rId31"/>
  </p:notesMasterIdLst>
  <p:handoutMasterIdLst>
    <p:handoutMasterId r:id="rId32"/>
  </p:handoutMasterIdLst>
  <p:sldIdLst>
    <p:sldId id="257" r:id="rId7"/>
    <p:sldId id="316" r:id="rId8"/>
    <p:sldId id="266" r:id="rId9"/>
    <p:sldId id="318" r:id="rId10"/>
    <p:sldId id="369" r:id="rId11"/>
    <p:sldId id="323" r:id="rId12"/>
    <p:sldId id="325" r:id="rId13"/>
    <p:sldId id="306" r:id="rId14"/>
    <p:sldId id="330" r:id="rId15"/>
    <p:sldId id="358" r:id="rId16"/>
    <p:sldId id="359" r:id="rId17"/>
    <p:sldId id="370" r:id="rId18"/>
    <p:sldId id="360" r:id="rId19"/>
    <p:sldId id="374" r:id="rId20"/>
    <p:sldId id="375" r:id="rId21"/>
    <p:sldId id="361" r:id="rId22"/>
    <p:sldId id="365" r:id="rId23"/>
    <p:sldId id="376" r:id="rId24"/>
    <p:sldId id="363" r:id="rId25"/>
    <p:sldId id="367" r:id="rId26"/>
    <p:sldId id="371" r:id="rId27"/>
    <p:sldId id="341" r:id="rId28"/>
    <p:sldId id="340" r:id="rId29"/>
    <p:sldId id="319" r:id="rId30"/>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478723-E2AC-D25F-977E-99782CC768AE}" name="Carter, Michelle L" initials="CML" userId="S::MichelleCarter@nps.gov::d8454564-ffb4-4cab-b4d5-77d02f09cd31" providerId="AD"/>
  <p188:author id="{1400A230-BDEE-8C63-76E5-DE0A3DA6C72E}" name="Kurnath, Lindsey R" initials="KLR" userId="S::lkurnath@nps.gov::479d4369-0cb7-4c46-b312-15c34bb70644" providerId="AD"/>
  <p188:author id="{C03D343A-DF64-802A-1ED6-573F0429A1C3}" name="Romero, Alexcy" initials="RA" userId="S::alexromero@nps.gov::5193580c-eaba-41fa-bae5-5566c3fa245d" providerId="AD"/>
  <p188:author id="{E5F9AE4A-9B5A-C2C6-4AFA-A018535225F7}" name="Pristupa, Jason C" initials="PC" userId="S::jpristupa@nps.gov::1cbb6aa3-5077-40a0-8584-e4a6d6566861" providerId="AD"/>
  <p188:author id="{0502CF82-DCCE-077E-4B50-8A1FC6E589CB}" name="Taiani, Sonia M" initials="TM" userId="S::staiani@nps.gov::e8702ef3-ed1e-4a11-b7b3-7984c3f7e07f" providerId="AD"/>
  <p188:author id="{8EC40C95-4B4A-DDDE-59A0-5041E3CD12BC}" name="Bilecki, Michael S" initials="BS" userId="S::mbilecki@nps.gov::102077ad-b9e4-4848-9188-41a538e9dacb" providerId="AD"/>
  <p188:author id="{1A8A5BEA-3ECA-1DA1-C4DF-BEF4A2541B61}" name="Carter, Michelle L" initials="CL" userId="S::michellecarter@nps.gov::d8454564-ffb4-4cab-b4d5-77d02f09cd3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Wetmore, Doug" initials="WD" lastIdx="38" clrIdx="6">
    <p:extLst>
      <p:ext uri="{19B8F6BF-5375-455C-9EA6-DF929625EA0E}">
        <p15:presenceInfo xmlns:p15="http://schemas.microsoft.com/office/powerpoint/2012/main" userId="S::doug_wetmore_nps.gov#ext#@eaest.com::a070319d-5235-4efe-b117-5d925aa95151" providerId="AD"/>
      </p:ext>
    </p:extLst>
  </p:cmAuthor>
  <p:cmAuthor id="1" name="Struzinski, Anita" initials="SA" lastIdx="27" clrIdx="0">
    <p:extLst>
      <p:ext uri="{19B8F6BF-5375-455C-9EA6-DF929625EA0E}">
        <p15:presenceInfo xmlns:p15="http://schemas.microsoft.com/office/powerpoint/2012/main" userId="S::astruzinski@eaest.com::050c9628-76c6-4291-a8b5-59f9030f49f0" providerId="AD"/>
      </p:ext>
    </p:extLst>
  </p:cmAuthor>
  <p:cmAuthor id="8" name="Jackson, Kaetlyn" initials="JK [2]" lastIdx="5" clrIdx="7">
    <p:extLst>
      <p:ext uri="{19B8F6BF-5375-455C-9EA6-DF929625EA0E}">
        <p15:presenceInfo xmlns:p15="http://schemas.microsoft.com/office/powerpoint/2012/main" userId="S::kjackson@nps.gov::e4d7225c-db87-4a94-9d2e-92aa3be16aa0" providerId="AD"/>
      </p:ext>
    </p:extLst>
  </p:cmAuthor>
  <p:cmAuthor id="2" name="dwetmore" initials="dgw" lastIdx="6" clrIdx="1">
    <p:extLst>
      <p:ext uri="{19B8F6BF-5375-455C-9EA6-DF929625EA0E}">
        <p15:presenceInfo xmlns:p15="http://schemas.microsoft.com/office/powerpoint/2012/main" userId="dwetmore" providerId="None"/>
      </p:ext>
    </p:extLst>
  </p:cmAuthor>
  <p:cmAuthor id="9" name="Swindle, Jon M" initials="SM" lastIdx="1" clrIdx="8">
    <p:extLst>
      <p:ext uri="{19B8F6BF-5375-455C-9EA6-DF929625EA0E}">
        <p15:presenceInfo xmlns:p15="http://schemas.microsoft.com/office/powerpoint/2012/main" userId="S::jon_swindle_nps.gov#ext#@eaest.com::f161f574-a4b8-4a7c-a181-c54fe1bafcb7" providerId="AD"/>
      </p:ext>
    </p:extLst>
  </p:cmAuthor>
  <p:cmAuthor id="3" name="Boltz, Suzanne" initials="BS" lastIdx="30" clrIdx="2">
    <p:extLst>
      <p:ext uri="{19B8F6BF-5375-455C-9EA6-DF929625EA0E}">
        <p15:presenceInfo xmlns:p15="http://schemas.microsoft.com/office/powerpoint/2012/main" userId="S::sboltz@eaest.com::1998a4f8-888f-42b0-9616-a94226807a79" providerId="AD"/>
      </p:ext>
    </p:extLst>
  </p:cmAuthor>
  <p:cmAuthor id="4" name="Neubauer, Richard (Joe)" initials="NR(" lastIdx="4" clrIdx="3">
    <p:extLst>
      <p:ext uri="{19B8F6BF-5375-455C-9EA6-DF929625EA0E}">
        <p15:presenceInfo xmlns:p15="http://schemas.microsoft.com/office/powerpoint/2012/main" userId="S::rneubauer@nps.gov::84bf0be4-4e66-4412-b95d-f47125a84721" providerId="AD"/>
      </p:ext>
    </p:extLst>
  </p:cmAuthor>
  <p:cmAuthor id="5" name="Jackson, Kaetlyn" initials="JK" lastIdx="18" clrIdx="4">
    <p:extLst>
      <p:ext uri="{19B8F6BF-5375-455C-9EA6-DF929625EA0E}">
        <p15:presenceInfo xmlns:p15="http://schemas.microsoft.com/office/powerpoint/2012/main" userId="S::kaetlyn_jackson_nps.gov#ext#@eaest.com::69012096-93e5-4271-8144-8a535b8b8bec" providerId="AD"/>
      </p:ext>
    </p:extLst>
  </p:cmAuthor>
  <p:cmAuthor id="6" name="Pristupa, Jason C" initials="PC" lastIdx="6" clrIdx="5">
    <p:extLst>
      <p:ext uri="{19B8F6BF-5375-455C-9EA6-DF929625EA0E}">
        <p15:presenceInfo xmlns:p15="http://schemas.microsoft.com/office/powerpoint/2012/main" userId="S::jason_pristupa_nps.gov#ext#@eaest.com::4cafdd80-2560-401b-8929-826382394f3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647F"/>
    <a:srgbClr val="00467A"/>
    <a:srgbClr val="CC6600"/>
    <a:srgbClr val="880202"/>
    <a:srgbClr val="993300"/>
    <a:srgbClr val="ED7D31"/>
    <a:srgbClr val="DE4A00"/>
    <a:srgbClr val="E64D00"/>
    <a:srgbClr val="D2464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4" autoAdjust="0"/>
    <p:restoredTop sz="86387" autoAdjust="0"/>
  </p:normalViewPr>
  <p:slideViewPr>
    <p:cSldViewPr snapToGrid="0">
      <p:cViewPr varScale="1">
        <p:scale>
          <a:sx n="126" d="100"/>
          <a:sy n="126" d="100"/>
        </p:scale>
        <p:origin x="162" y="76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F6F9E1A-2B73-4790-B6BA-A2E9A5F6BAB1}"/>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2F81901-907D-44FB-92B2-D6E373200D9A}"/>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DF7600B4-60E3-498F-8ABE-B590AC3D5D0C}" type="datetimeFigureOut">
              <a:rPr lang="en-US" smtClean="0"/>
              <a:t>6/1/2022</a:t>
            </a:fld>
            <a:endParaRPr lang="en-US"/>
          </a:p>
        </p:txBody>
      </p:sp>
      <p:sp>
        <p:nvSpPr>
          <p:cNvPr id="4" name="Footer Placeholder 3">
            <a:extLst>
              <a:ext uri="{FF2B5EF4-FFF2-40B4-BE49-F238E27FC236}">
                <a16:creationId xmlns:a16="http://schemas.microsoft.com/office/drawing/2014/main" id="{12E9156E-9894-4C1F-916A-0D0D2CBDA718}"/>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0D096C1-7B81-4B3D-A830-FF9FAB25328C}"/>
              </a:ext>
            </a:extLst>
          </p:cNvPr>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4C0CF77D-9138-43C0-9680-82403F237C72}" type="slidenum">
              <a:rPr lang="en-US" smtClean="0"/>
              <a:t>‹#›</a:t>
            </a:fld>
            <a:endParaRPr lang="en-US"/>
          </a:p>
        </p:txBody>
      </p:sp>
    </p:spTree>
    <p:extLst>
      <p:ext uri="{BB962C8B-B14F-4D97-AF65-F5344CB8AC3E}">
        <p14:creationId xmlns:p14="http://schemas.microsoft.com/office/powerpoint/2010/main" val="3745695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583" cy="482027"/>
          </a:xfrm>
          <a:prstGeom prst="rect">
            <a:avLst/>
          </a:prstGeom>
        </p:spPr>
        <p:txBody>
          <a:bodyPr vert="horz" lIns="94851" tIns="47425" rIns="94851" bIns="47425" rtlCol="0"/>
          <a:lstStyle>
            <a:lvl1pPr algn="l">
              <a:defRPr sz="1200"/>
            </a:lvl1pPr>
          </a:lstStyle>
          <a:p>
            <a:endParaRPr lang="en-US"/>
          </a:p>
        </p:txBody>
      </p:sp>
      <p:sp>
        <p:nvSpPr>
          <p:cNvPr id="3" name="Date Placeholder 2"/>
          <p:cNvSpPr>
            <a:spLocks noGrp="1"/>
          </p:cNvSpPr>
          <p:nvPr>
            <p:ph type="dt" idx="1"/>
          </p:nvPr>
        </p:nvSpPr>
        <p:spPr>
          <a:xfrm>
            <a:off x="4142962" y="1"/>
            <a:ext cx="3170583" cy="482027"/>
          </a:xfrm>
          <a:prstGeom prst="rect">
            <a:avLst/>
          </a:prstGeom>
        </p:spPr>
        <p:txBody>
          <a:bodyPr vert="horz" lIns="94851" tIns="47425" rIns="94851" bIns="47425" rtlCol="0"/>
          <a:lstStyle>
            <a:lvl1pPr algn="r">
              <a:defRPr sz="1200"/>
            </a:lvl1pPr>
          </a:lstStyle>
          <a:p>
            <a:fld id="{0A064F35-EB29-48DB-831C-EE59683BC618}" type="datetimeFigureOut">
              <a:rPr lang="en-US" smtClean="0"/>
              <a:t>6/1/2022</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4851" tIns="47425" rIns="94851" bIns="47425" rtlCol="0" anchor="ctr"/>
          <a:lstStyle/>
          <a:p>
            <a:endParaRPr lang="en-US"/>
          </a:p>
        </p:txBody>
      </p:sp>
      <p:sp>
        <p:nvSpPr>
          <p:cNvPr id="5" name="Notes Placeholder 4"/>
          <p:cNvSpPr>
            <a:spLocks noGrp="1"/>
          </p:cNvSpPr>
          <p:nvPr>
            <p:ph type="body" sz="quarter" idx="3"/>
          </p:nvPr>
        </p:nvSpPr>
        <p:spPr>
          <a:xfrm>
            <a:off x="732183" y="4620250"/>
            <a:ext cx="5850835" cy="3780800"/>
          </a:xfrm>
          <a:prstGeom prst="rect">
            <a:avLst/>
          </a:prstGeom>
        </p:spPr>
        <p:txBody>
          <a:bodyPr vert="horz" lIns="94851" tIns="47425" rIns="94851" bIns="4742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173"/>
            <a:ext cx="3170583" cy="482027"/>
          </a:xfrm>
          <a:prstGeom prst="rect">
            <a:avLst/>
          </a:prstGeom>
        </p:spPr>
        <p:txBody>
          <a:bodyPr vert="horz" lIns="94851" tIns="47425" rIns="94851" bIns="47425" rtlCol="0" anchor="b"/>
          <a:lstStyle>
            <a:lvl1pPr algn="l">
              <a:defRPr sz="1200"/>
            </a:lvl1pPr>
          </a:lstStyle>
          <a:p>
            <a:endParaRPr lang="en-US"/>
          </a:p>
        </p:txBody>
      </p:sp>
      <p:sp>
        <p:nvSpPr>
          <p:cNvPr id="7" name="Slide Number Placeholder 6"/>
          <p:cNvSpPr>
            <a:spLocks noGrp="1"/>
          </p:cNvSpPr>
          <p:nvPr>
            <p:ph type="sldNum" sz="quarter" idx="5"/>
          </p:nvPr>
        </p:nvSpPr>
        <p:spPr>
          <a:xfrm>
            <a:off x="4142962" y="9119173"/>
            <a:ext cx="3170583" cy="482027"/>
          </a:xfrm>
          <a:prstGeom prst="rect">
            <a:avLst/>
          </a:prstGeom>
        </p:spPr>
        <p:txBody>
          <a:bodyPr vert="horz" lIns="94851" tIns="47425" rIns="94851" bIns="47425" rtlCol="0" anchor="b"/>
          <a:lstStyle>
            <a:lvl1pPr algn="r">
              <a:defRPr sz="1200"/>
            </a:lvl1pPr>
          </a:lstStyle>
          <a:p>
            <a:fld id="{37AD5044-13DE-43A2-A97C-460B78C338E2}" type="slidenum">
              <a:rPr lang="en-US" smtClean="0"/>
              <a:t>‹#›</a:t>
            </a:fld>
            <a:endParaRPr lang="en-US"/>
          </a:p>
        </p:txBody>
      </p:sp>
    </p:spTree>
    <p:extLst>
      <p:ext uri="{BB962C8B-B14F-4D97-AF65-F5344CB8AC3E}">
        <p14:creationId xmlns:p14="http://schemas.microsoft.com/office/powerpoint/2010/main" val="2421752142"/>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(Michelle)</a:t>
            </a:r>
          </a:p>
        </p:txBody>
      </p:sp>
      <p:sp>
        <p:nvSpPr>
          <p:cNvPr id="4" name="Slide Number Placeholder 3"/>
          <p:cNvSpPr>
            <a:spLocks noGrp="1"/>
          </p:cNvSpPr>
          <p:nvPr>
            <p:ph type="sldNum" sz="quarter" idx="5"/>
          </p:nvPr>
        </p:nvSpPr>
        <p:spPr/>
        <p:txBody>
          <a:bodyPr/>
          <a:lstStyle/>
          <a:p>
            <a:fld id="{37AD5044-13DE-43A2-A97C-460B78C338E2}" type="slidenum">
              <a:rPr lang="en-US" smtClean="0"/>
              <a:t>1</a:t>
            </a:fld>
            <a:endParaRPr lang="en-US"/>
          </a:p>
        </p:txBody>
      </p:sp>
    </p:spTree>
    <p:extLst>
      <p:ext uri="{BB962C8B-B14F-4D97-AF65-F5344CB8AC3E}">
        <p14:creationId xmlns:p14="http://schemas.microsoft.com/office/powerpoint/2010/main" val="2942746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(Lindsey)</a:t>
            </a:r>
          </a:p>
          <a:p>
            <a:endParaRPr lang="en-US">
              <a:cs typeface="Calibri"/>
            </a:endParaRPr>
          </a:p>
          <a:p>
            <a:r>
              <a:rPr lang="en-US">
                <a:cs typeface="Calibri"/>
              </a:rPr>
              <a:t>Primary goals and objectives for revised regulation for ORV Management</a:t>
            </a:r>
            <a:endParaRPr lang="en-US"/>
          </a:p>
          <a:p>
            <a:endParaRPr lang="en-US">
              <a:cs typeface="Calibri" panose="020F0502020204030204"/>
            </a:endParaRPr>
          </a:p>
        </p:txBody>
      </p:sp>
      <p:sp>
        <p:nvSpPr>
          <p:cNvPr id="4" name="Slide Number Placeholder 3"/>
          <p:cNvSpPr>
            <a:spLocks noGrp="1"/>
          </p:cNvSpPr>
          <p:nvPr>
            <p:ph type="sldNum" sz="quarter" idx="5"/>
          </p:nvPr>
        </p:nvSpPr>
        <p:spPr/>
        <p:txBody>
          <a:bodyPr/>
          <a:lstStyle/>
          <a:p>
            <a:fld id="{37AD5044-13DE-43A2-A97C-460B78C338E2}" type="slidenum">
              <a:rPr lang="en-US" smtClean="0"/>
              <a:t>10</a:t>
            </a:fld>
            <a:endParaRPr lang="en-US"/>
          </a:p>
        </p:txBody>
      </p:sp>
    </p:spTree>
    <p:extLst>
      <p:ext uri="{BB962C8B-B14F-4D97-AF65-F5344CB8AC3E}">
        <p14:creationId xmlns:p14="http://schemas.microsoft.com/office/powerpoint/2010/main" val="2543919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300"/>
              </a:spcAft>
            </a:pPr>
            <a:r>
              <a:rPr lang="en-US" sz="1100" b="0" kern="1400" spc="-50">
                <a:solidFill>
                  <a:srgbClr val="833C0B"/>
                </a:solidFill>
                <a:effectLst/>
                <a:ea typeface="Times New Roman" panose="02020603050405020304" pitchFamily="18" charset="0"/>
              </a:rPr>
              <a:t>(</a:t>
            </a:r>
            <a:r>
              <a:rPr lang="en-US" sz="1100" kern="1400" spc="-50">
                <a:solidFill>
                  <a:srgbClr val="833C0B"/>
                </a:solidFill>
                <a:ea typeface="Times New Roman" panose="02020603050405020304" pitchFamily="18" charset="0"/>
              </a:rPr>
              <a:t>Lindsey</a:t>
            </a:r>
            <a:r>
              <a:rPr lang="en-US" sz="1100" b="0" kern="1400" spc="-50">
                <a:solidFill>
                  <a:srgbClr val="833C0B"/>
                </a:solidFill>
                <a:effectLst/>
                <a:ea typeface="Times New Roman" panose="02020603050405020304" pitchFamily="18" charset="0"/>
              </a:rPr>
              <a:t>)</a:t>
            </a:r>
            <a:r>
              <a:rPr lang="en-US" sz="1100" kern="1400" spc="-50">
                <a:solidFill>
                  <a:srgbClr val="833C0B"/>
                </a:solidFill>
                <a:ea typeface="Times New Roman" panose="02020603050405020304" pitchFamily="18" charset="0"/>
              </a:rPr>
              <a:t> </a:t>
            </a:r>
            <a:endParaRPr lang="en-US" sz="1100" b="0" kern="1400" spc="-50">
              <a:solidFill>
                <a:srgbClr val="833C0B"/>
              </a:solidFill>
              <a:effectLst/>
              <a:ea typeface="Times New Roman" panose="02020603050405020304" pitchFamily="18" charset="0"/>
            </a:endParaRPr>
          </a:p>
          <a:p>
            <a:pPr marL="0" marR="0">
              <a:spcBef>
                <a:spcPts val="0"/>
              </a:spcBef>
              <a:spcAft>
                <a:spcPts val="300"/>
              </a:spcAft>
            </a:pPr>
            <a:endParaRPr lang="en-US" sz="1100" b="0" kern="1400" spc="-50">
              <a:solidFill>
                <a:srgbClr val="833C0B"/>
              </a:solidFill>
              <a:effectLst/>
              <a:ea typeface="Times New Roman" panose="02020603050405020304" pitchFamily="18" charset="0"/>
            </a:endParaRPr>
          </a:p>
          <a:p>
            <a:pPr marL="0" marR="0">
              <a:spcBef>
                <a:spcPts val="0"/>
              </a:spcBef>
              <a:spcAft>
                <a:spcPts val="300"/>
              </a:spcAft>
            </a:pPr>
            <a:r>
              <a:rPr lang="en-US" sz="1100" b="1" kern="1400" spc="-50">
                <a:solidFill>
                  <a:srgbClr val="833C0B"/>
                </a:solidFill>
                <a:effectLst/>
                <a:ea typeface="Times New Roman" panose="02020603050405020304" pitchFamily="18" charset="0"/>
              </a:rPr>
              <a:t>PURPOSE</a:t>
            </a:r>
            <a:r>
              <a:rPr lang="en-US" sz="1100" i="1" kern="1400" spc="-50">
                <a:solidFill>
                  <a:srgbClr val="833C0B"/>
                </a:solidFill>
                <a:effectLst/>
                <a:ea typeface="Times New Roman" panose="02020603050405020304" pitchFamily="18" charset="0"/>
              </a:rPr>
              <a:t> (preliminary)</a:t>
            </a:r>
            <a:endParaRPr lang="en-US" sz="1100" kern="1400" spc="-50">
              <a:effectLst/>
              <a:ea typeface="Times New Roman" panose="02020603050405020304" pitchFamily="18" charset="0"/>
            </a:endParaRPr>
          </a:p>
          <a:p>
            <a:pPr marL="0" marR="102235">
              <a:lnSpc>
                <a:spcPct val="107000"/>
              </a:lnSpc>
              <a:spcBef>
                <a:spcPts val="0"/>
              </a:spcBef>
              <a:spcAft>
                <a:spcPts val="300"/>
              </a:spcAft>
            </a:pPr>
            <a:r>
              <a:rPr lang="en-US" sz="1100" b="1">
                <a:effectLst/>
                <a:ea typeface="Calibri" panose="020F0502020204030204" pitchFamily="34" charset="0"/>
                <a:cs typeface="Arial" panose="020B0604020202020204" pitchFamily="34" charset="0"/>
              </a:rPr>
              <a:t>Evaluate ORV use at the seashore and to review the existing ORV regulation to allow for appropriate vehicular access while protecting park resources and visitor experience</a:t>
            </a:r>
            <a:endParaRPr lang="en-US" sz="1100">
              <a:effectLst/>
              <a:ea typeface="Calibri" panose="020F0502020204030204" pitchFamily="34" charset="0"/>
              <a:cs typeface="Arial" panose="020B0604020202020204" pitchFamily="34" charset="0"/>
            </a:endParaRPr>
          </a:p>
          <a:p>
            <a:pPr marL="342900" marR="102235" indent="-342900">
              <a:lnSpc>
                <a:spcPct val="107000"/>
              </a:lnSpc>
              <a:spcAft>
                <a:spcPts val="300"/>
              </a:spcAft>
              <a:buFont typeface="Symbol" panose="05050102010706020507" pitchFamily="18" charset="2"/>
              <a:buChar char=""/>
            </a:pPr>
            <a:r>
              <a:rPr lang="en-US" sz="1100">
                <a:effectLst/>
                <a:ea typeface="Calibri" panose="020F0502020204030204" pitchFamily="34" charset="0"/>
                <a:cs typeface="Arial" panose="020B0604020202020204" pitchFamily="34" charset="0"/>
              </a:rPr>
              <a:t>To be consistent with the seashore’s enabling legislation.</a:t>
            </a:r>
            <a:r>
              <a:rPr lang="en-US" sz="1100">
                <a:ea typeface="Calibri" panose="020F0502020204030204" pitchFamily="34" charset="0"/>
                <a:cs typeface="Arial" panose="020B0604020202020204" pitchFamily="34" charset="0"/>
              </a:rPr>
              <a:t> </a:t>
            </a:r>
          </a:p>
          <a:p>
            <a:pPr marL="342900" marR="102235" lvl="0" indent="-342900">
              <a:lnSpc>
                <a:spcPct val="107000"/>
              </a:lnSpc>
              <a:spcBef>
                <a:spcPts val="0"/>
              </a:spcBef>
              <a:spcAft>
                <a:spcPts val="300"/>
              </a:spcAft>
              <a:buFont typeface="Symbol" panose="05050102010706020507" pitchFamily="18" charset="2"/>
              <a:buChar char=""/>
            </a:pPr>
            <a:r>
              <a:rPr lang="en-US" sz="1100">
                <a:effectLst/>
                <a:ea typeface="Calibri" panose="020F0502020204030204" pitchFamily="34" charset="0"/>
                <a:cs typeface="Arial" panose="020B0604020202020204" pitchFamily="34" charset="0"/>
              </a:rPr>
              <a:t>Premise of ORV program that waterborne transportation is the primary means of transport to Fire Island and the communities.</a:t>
            </a:r>
            <a:r>
              <a:rPr lang="en-US" sz="1100">
                <a:ea typeface="Calibri" panose="020F0502020204030204" pitchFamily="34" charset="0"/>
                <a:cs typeface="Arial" panose="020B0604020202020204" pitchFamily="34" charset="0"/>
              </a:rPr>
              <a:t> </a:t>
            </a:r>
            <a:endParaRPr lang="en-US" sz="1100">
              <a:effectLst/>
              <a:ea typeface="Calibri" panose="020F0502020204030204" pitchFamily="34" charset="0"/>
              <a:cs typeface="Arial" panose="020B0604020202020204" pitchFamily="34" charset="0"/>
            </a:endParaRPr>
          </a:p>
          <a:p>
            <a:pPr marL="0" marR="0">
              <a:spcBef>
                <a:spcPts val="0"/>
              </a:spcBef>
              <a:spcAft>
                <a:spcPts val="300"/>
              </a:spcAft>
            </a:pPr>
            <a:endParaRPr lang="en-US" sz="1100" b="1" kern="1400" spc="-50">
              <a:solidFill>
                <a:srgbClr val="833C0B"/>
              </a:solidFill>
              <a:effectLst/>
              <a:ea typeface="Times New Roman" panose="02020603050405020304" pitchFamily="18" charset="0"/>
            </a:endParaRPr>
          </a:p>
          <a:p>
            <a:pPr marL="0" marR="0">
              <a:spcBef>
                <a:spcPts val="0"/>
              </a:spcBef>
              <a:spcAft>
                <a:spcPts val="300"/>
              </a:spcAft>
            </a:pPr>
            <a:r>
              <a:rPr lang="en-US" sz="1100" b="1" kern="1400" spc="-50">
                <a:solidFill>
                  <a:srgbClr val="833C0B"/>
                </a:solidFill>
                <a:effectLst/>
                <a:ea typeface="Times New Roman" panose="02020603050405020304" pitchFamily="18" charset="0"/>
              </a:rPr>
              <a:t>NEED</a:t>
            </a:r>
            <a:r>
              <a:rPr lang="en-US" sz="1100" i="1" kern="1400" spc="-50">
                <a:solidFill>
                  <a:srgbClr val="833C0B"/>
                </a:solidFill>
                <a:effectLst/>
                <a:ea typeface="Times New Roman" panose="02020603050405020304" pitchFamily="18" charset="0"/>
              </a:rPr>
              <a:t> (preliminary)</a:t>
            </a:r>
            <a:endParaRPr lang="en-US" sz="1100" kern="1400" spc="-50">
              <a:effectLst/>
              <a:ea typeface="Times New Roman" panose="02020603050405020304" pitchFamily="18" charset="0"/>
            </a:endParaRPr>
          </a:p>
          <a:p>
            <a:pPr marR="102235">
              <a:lnSpc>
                <a:spcPct val="107000"/>
              </a:lnSpc>
              <a:spcAft>
                <a:spcPts val="300"/>
              </a:spcAft>
            </a:pPr>
            <a:r>
              <a:rPr lang="en-US" sz="1100" b="1">
                <a:effectLst/>
                <a:ea typeface="Calibri" panose="020F0502020204030204" pitchFamily="34" charset="0"/>
                <a:cs typeface="Arial" panose="020B0604020202020204" pitchFamily="34" charset="0"/>
              </a:rPr>
              <a:t>Address changes to resources and use on the island since 1987 regulation.</a:t>
            </a:r>
            <a:r>
              <a:rPr lang="en-US" sz="1100">
                <a:ea typeface="Calibri" panose="020F0502020204030204" pitchFamily="34" charset="0"/>
                <a:cs typeface="Arial" panose="020B0604020202020204" pitchFamily="34" charset="0"/>
              </a:rPr>
              <a:t> </a:t>
            </a:r>
            <a:endParaRPr lang="en-US" sz="1100">
              <a:effectLst/>
              <a:ea typeface="Calibri" panose="020F0502020204030204" pitchFamily="34" charset="0"/>
              <a:cs typeface="Arial" panose="020B0604020202020204" pitchFamily="34" charset="0"/>
            </a:endParaRPr>
          </a:p>
          <a:p>
            <a:pPr marL="342900" marR="102235" indent="-342900">
              <a:lnSpc>
                <a:spcPct val="107000"/>
              </a:lnSpc>
              <a:spcAft>
                <a:spcPts val="300"/>
              </a:spcAft>
              <a:buFont typeface="Symbol" panose="05050102010706020507" pitchFamily="18" charset="2"/>
              <a:buChar char=""/>
            </a:pPr>
            <a:r>
              <a:rPr lang="en-US" sz="1100">
                <a:effectLst/>
                <a:ea typeface="Calibri" panose="020F0502020204030204" pitchFamily="34" charset="0"/>
                <a:cs typeface="Arial" panose="020B0604020202020204" pitchFamily="34" charset="0"/>
              </a:rPr>
              <a:t>Vehicle access and use patterns have changed because of dynamic nature of barrier island (incl. breach from Hurricane Sandy in 2012).</a:t>
            </a:r>
            <a:r>
              <a:rPr lang="en-US" sz="1100">
                <a:ea typeface="Calibri" panose="020F0502020204030204" pitchFamily="34" charset="0"/>
                <a:cs typeface="Arial" panose="020B0604020202020204" pitchFamily="34" charset="0"/>
              </a:rPr>
              <a:t> </a:t>
            </a:r>
            <a:endParaRPr lang="en-US" sz="1100">
              <a:effectLst/>
              <a:ea typeface="Calibri" panose="020F0502020204030204" pitchFamily="34" charset="0"/>
              <a:cs typeface="Arial" panose="020B0604020202020204" pitchFamily="34" charset="0"/>
            </a:endParaRPr>
          </a:p>
          <a:p>
            <a:pPr marL="342900" marR="102235" indent="-342900">
              <a:lnSpc>
                <a:spcPct val="107000"/>
              </a:lnSpc>
              <a:spcAft>
                <a:spcPts val="300"/>
              </a:spcAft>
              <a:buFont typeface="Symbol" panose="05050102010706020507" pitchFamily="18" charset="2"/>
              <a:buChar char=""/>
            </a:pPr>
            <a:r>
              <a:rPr lang="en-US" sz="1100">
                <a:effectLst/>
                <a:ea typeface="Calibri" panose="020F0502020204030204" pitchFamily="34" charset="0"/>
                <a:cs typeface="Arial" panose="020B0604020202020204" pitchFamily="34" charset="0"/>
              </a:rPr>
              <a:t>Updated regulation should provide flexibility as conditions continue to change. Revisions are further needed to update and clarify the process for driving permits.</a:t>
            </a:r>
            <a:r>
              <a:rPr lang="en-US" sz="1100">
                <a:ea typeface="Calibri" panose="020F0502020204030204" pitchFamily="34" charset="0"/>
                <a:cs typeface="Arial" panose="020B0604020202020204" pitchFamily="34" charset="0"/>
              </a:rPr>
              <a:t> </a:t>
            </a:r>
            <a:endParaRPr lang="en-US" sz="1100">
              <a:effectLst/>
              <a:ea typeface="Calibri" panose="020F0502020204030204" pitchFamily="34" charset="0"/>
              <a:cs typeface="Arial" panose="020B0604020202020204" pitchFamily="34" charset="0"/>
            </a:endParaRPr>
          </a:p>
          <a:p>
            <a:pPr marL="342900" marR="102235" indent="-342900">
              <a:lnSpc>
                <a:spcPct val="107000"/>
              </a:lnSpc>
              <a:spcAft>
                <a:spcPts val="300"/>
              </a:spcAft>
              <a:buFont typeface="Symbol" panose="05050102010706020507" pitchFamily="18" charset="2"/>
              <a:buChar char=""/>
            </a:pPr>
            <a:r>
              <a:rPr lang="en-US" sz="1100">
                <a:effectLst/>
                <a:ea typeface="Calibri" panose="020F0502020204030204" pitchFamily="34" charset="0"/>
                <a:cs typeface="Arial" panose="020B0604020202020204" pitchFamily="34" charset="0"/>
              </a:rPr>
              <a:t>Applicants are concerned that there are not enough permits, especially for residents, and confirming residency status can be problematic.</a:t>
            </a:r>
            <a:r>
              <a:rPr lang="en-US" sz="1100">
                <a:ea typeface="Calibri" panose="020F0502020204030204" pitchFamily="34" charset="0"/>
                <a:cs typeface="Arial" panose="020B0604020202020204" pitchFamily="34" charset="0"/>
              </a:rPr>
              <a:t> </a:t>
            </a:r>
            <a:endParaRPr lang="en-US" sz="1100">
              <a:effectLst/>
              <a:ea typeface="Calibri" panose="020F0502020204030204" pitchFamily="34" charset="0"/>
              <a:cs typeface="Arial" panose="020B0604020202020204" pitchFamily="34" charset="0"/>
            </a:endParaRPr>
          </a:p>
          <a:p>
            <a:endParaRPr lang="en-US" sz="1100">
              <a:cs typeface="Calibri" panose="020F0502020204030204"/>
            </a:endParaRPr>
          </a:p>
        </p:txBody>
      </p:sp>
      <p:sp>
        <p:nvSpPr>
          <p:cNvPr id="4" name="Slide Number Placeholder 3"/>
          <p:cNvSpPr>
            <a:spLocks noGrp="1"/>
          </p:cNvSpPr>
          <p:nvPr>
            <p:ph type="sldNum" sz="quarter" idx="5"/>
          </p:nvPr>
        </p:nvSpPr>
        <p:spPr/>
        <p:txBody>
          <a:bodyPr/>
          <a:lstStyle/>
          <a:p>
            <a:fld id="{37AD5044-13DE-43A2-A97C-460B78C338E2}" type="slidenum">
              <a:rPr lang="en-US" smtClean="0"/>
              <a:t>11</a:t>
            </a:fld>
            <a:endParaRPr lang="en-US"/>
          </a:p>
        </p:txBody>
      </p:sp>
    </p:spTree>
    <p:extLst>
      <p:ext uri="{BB962C8B-B14F-4D97-AF65-F5344CB8AC3E}">
        <p14:creationId xmlns:p14="http://schemas.microsoft.com/office/powerpoint/2010/main" val="1332911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37AD5044-13DE-43A2-A97C-460B78C338E2}" type="slidenum">
              <a:rPr lang="en-US" smtClean="0"/>
              <a:t>12</a:t>
            </a:fld>
            <a:endParaRPr lang="en-US"/>
          </a:p>
        </p:txBody>
      </p:sp>
    </p:spTree>
    <p:extLst>
      <p:ext uri="{BB962C8B-B14F-4D97-AF65-F5344CB8AC3E}">
        <p14:creationId xmlns:p14="http://schemas.microsoft.com/office/powerpoint/2010/main" val="3248467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panose="020F0502020204030204"/>
              </a:rPr>
              <a:t>(Alex)</a:t>
            </a:r>
          </a:p>
          <a:p>
            <a:endParaRPr lang="en-US">
              <a:cs typeface="Calibri" panose="020F0502020204030204"/>
            </a:endParaRPr>
          </a:p>
          <a:p>
            <a:pPr marL="171450" indent="-171450">
              <a:buFont typeface="Arial"/>
              <a:buChar char="•"/>
            </a:pPr>
            <a:r>
              <a:rPr lang="en-US">
                <a:cs typeface="Calibri" panose="020F0502020204030204"/>
              </a:rPr>
              <a:t>I will discussing the preliminary Proposed Action</a:t>
            </a:r>
          </a:p>
          <a:p>
            <a:pPr marL="171450" indent="-171450">
              <a:buFont typeface="Arial"/>
              <a:buChar char="•"/>
            </a:pPr>
            <a:r>
              <a:rPr lang="en-US">
                <a:cs typeface="Calibri" panose="020F0502020204030204"/>
              </a:rPr>
              <a:t>I want to emphasize again the word PRELIMINARY – this is not final action hence why we need your feedback on the language we developed</a:t>
            </a:r>
          </a:p>
          <a:p>
            <a:pPr marL="171450" indent="-171450">
              <a:buFont typeface="Arial"/>
              <a:buChar char="•"/>
            </a:pPr>
            <a:r>
              <a:rPr lang="en-US">
                <a:cs typeface="Calibri" panose="020F0502020204030204"/>
              </a:rPr>
              <a:t>This is all part of the civic engagement and comment period, to hear your reaction and thoughts to Preliminary Proposed Action</a:t>
            </a:r>
          </a:p>
          <a:p>
            <a:pPr marL="171450" indent="-171450">
              <a:buFont typeface="Arial"/>
              <a:buChar char="•"/>
            </a:pPr>
            <a:r>
              <a:rPr lang="en-US">
                <a:cs typeface="Calibri" panose="020F0502020204030204"/>
              </a:rPr>
              <a:t>As many of you know and have been part of the discussions – what I heard sitting in my chair as superintendent is</a:t>
            </a:r>
          </a:p>
          <a:p>
            <a:pPr marL="628650" lvl="1" indent="-171450">
              <a:buFont typeface="Arial"/>
              <a:buChar char="•"/>
            </a:pPr>
            <a:r>
              <a:rPr lang="en-US">
                <a:cs typeface="Calibri" panose="020F0502020204030204"/>
              </a:rPr>
              <a:t>We need to attract younger families to our communities</a:t>
            </a:r>
          </a:p>
          <a:p>
            <a:pPr marL="628650" lvl="1" indent="-171450">
              <a:buFont typeface="Arial"/>
              <a:buChar char="•"/>
            </a:pPr>
            <a:r>
              <a:rPr lang="en-US">
                <a:cs typeface="Calibri" panose="020F0502020204030204"/>
              </a:rPr>
              <a:t>Need to enroll more students to the FI school</a:t>
            </a:r>
          </a:p>
          <a:p>
            <a:pPr marL="628650" lvl="1" indent="-171450">
              <a:buFont typeface="Arial"/>
              <a:buChar char="•"/>
            </a:pPr>
            <a:r>
              <a:rPr lang="en-US">
                <a:cs typeface="Calibri" panose="020F0502020204030204"/>
              </a:rPr>
              <a:t>Ferry service not adequate to meet the needs</a:t>
            </a:r>
          </a:p>
          <a:p>
            <a:pPr marL="628650" lvl="1" indent="-171450">
              <a:buFont typeface="Arial"/>
              <a:buChar char="•"/>
            </a:pPr>
            <a:r>
              <a:rPr lang="en-US">
                <a:cs typeface="Calibri" panose="020F0502020204030204"/>
              </a:rPr>
              <a:t>Why is the waiting list so long and have to wait so many years to get a permit</a:t>
            </a:r>
          </a:p>
          <a:p>
            <a:pPr marL="628650" lvl="1" indent="-171450">
              <a:buFont typeface="Arial"/>
              <a:buChar char="•"/>
            </a:pPr>
            <a:r>
              <a:rPr lang="en-US">
                <a:cs typeface="Calibri" panose="020F0502020204030204"/>
              </a:rPr>
              <a:t>We need to recruit more people into the volunteer fire department</a:t>
            </a:r>
          </a:p>
          <a:p>
            <a:pPr marL="628650" lvl="1" indent="-171450">
              <a:buFont typeface="Arial"/>
              <a:buChar char="•"/>
            </a:pPr>
            <a:r>
              <a:rPr lang="en-US">
                <a:cs typeface="Calibri" panose="020F0502020204030204"/>
              </a:rPr>
              <a:t>Medical exceptions on the rise</a:t>
            </a:r>
          </a:p>
          <a:p>
            <a:pPr marL="628650" lvl="1" indent="-171450">
              <a:buFont typeface="Arial"/>
              <a:buChar char="•"/>
            </a:pPr>
            <a:r>
              <a:rPr lang="en-US">
                <a:cs typeface="Calibri" panose="020F0502020204030204"/>
              </a:rPr>
              <a:t>The need to pick up/drop off students on the mainland</a:t>
            </a:r>
          </a:p>
          <a:p>
            <a:pPr marL="628650" lvl="1" indent="-171450">
              <a:buFont typeface="Arial"/>
              <a:buChar char="•"/>
            </a:pPr>
            <a:r>
              <a:rPr lang="en-US">
                <a:cs typeface="Calibri" panose="020F0502020204030204"/>
              </a:rPr>
              <a:t>Work times not compatible to ferry service.  People need to get off the island earlier or back later</a:t>
            </a:r>
          </a:p>
          <a:p>
            <a:pPr marL="171450" indent="-171450">
              <a:buFont typeface="Arial"/>
              <a:buChar char="•"/>
            </a:pPr>
            <a:r>
              <a:rPr lang="en-US">
                <a:cs typeface="Calibri" panose="020F0502020204030204"/>
              </a:rPr>
              <a:t>These are some of the statements, emails, calls and feedback we have received and the preliminary proposed action addresses  all of the bullets I just mentioned.  </a:t>
            </a:r>
          </a:p>
          <a:p>
            <a:pPr marL="171450" indent="-171450">
              <a:buFont typeface="Arial"/>
              <a:buChar char="•"/>
            </a:pPr>
            <a:r>
              <a:rPr lang="en-US">
                <a:cs typeface="Calibri" panose="020F0502020204030204"/>
              </a:rPr>
              <a:t>We will discuss briefly DRVING PERMITS, PERMIT CATEGORIES, NO CAPS, ROUJNDTRIPS THROUGH THE GATE PER DAY, NUMBER OF PERMITS</a:t>
            </a:r>
          </a:p>
        </p:txBody>
      </p:sp>
      <p:sp>
        <p:nvSpPr>
          <p:cNvPr id="4" name="Slide Number Placeholder 3"/>
          <p:cNvSpPr>
            <a:spLocks noGrp="1"/>
          </p:cNvSpPr>
          <p:nvPr>
            <p:ph type="sldNum" sz="quarter" idx="5"/>
          </p:nvPr>
        </p:nvSpPr>
        <p:spPr/>
        <p:txBody>
          <a:bodyPr/>
          <a:lstStyle/>
          <a:p>
            <a:fld id="{37AD5044-13DE-43A2-A97C-460B78C338E2}" type="slidenum">
              <a:rPr lang="en-US" smtClean="0"/>
              <a:t>13</a:t>
            </a:fld>
            <a:endParaRPr lang="en-US"/>
          </a:p>
        </p:txBody>
      </p:sp>
    </p:spTree>
    <p:extLst>
      <p:ext uri="{BB962C8B-B14F-4D97-AF65-F5344CB8AC3E}">
        <p14:creationId xmlns:p14="http://schemas.microsoft.com/office/powerpoint/2010/main" val="1107260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panose="020F0502020204030204"/>
              </a:rPr>
              <a:t>(Alex)</a:t>
            </a:r>
          </a:p>
        </p:txBody>
      </p:sp>
      <p:sp>
        <p:nvSpPr>
          <p:cNvPr id="4" name="Slide Number Placeholder 3"/>
          <p:cNvSpPr>
            <a:spLocks noGrp="1"/>
          </p:cNvSpPr>
          <p:nvPr>
            <p:ph type="sldNum" sz="quarter" idx="5"/>
          </p:nvPr>
        </p:nvSpPr>
        <p:spPr/>
        <p:txBody>
          <a:bodyPr/>
          <a:lstStyle/>
          <a:p>
            <a:fld id="{37AD5044-13DE-43A2-A97C-460B78C338E2}" type="slidenum">
              <a:rPr lang="en-US" smtClean="0"/>
              <a:t>14</a:t>
            </a:fld>
            <a:endParaRPr lang="en-US"/>
          </a:p>
        </p:txBody>
      </p:sp>
    </p:spTree>
    <p:extLst>
      <p:ext uri="{BB962C8B-B14F-4D97-AF65-F5344CB8AC3E}">
        <p14:creationId xmlns:p14="http://schemas.microsoft.com/office/powerpoint/2010/main" val="3875503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panose="020F0502020204030204"/>
              </a:rPr>
              <a:t>(Alex)</a:t>
            </a:r>
          </a:p>
          <a:p>
            <a:endParaRPr lang="en-US">
              <a:cs typeface="Calibri" panose="020F0502020204030204"/>
            </a:endParaRPr>
          </a:p>
          <a:p>
            <a:r>
              <a:rPr lang="en-US">
                <a:cs typeface="Calibri" panose="020F0502020204030204"/>
              </a:rPr>
              <a:t>No caps -</a:t>
            </a:r>
          </a:p>
          <a:p>
            <a:r>
              <a:rPr lang="en-US">
                <a:cs typeface="Calibri" panose="020F0502020204030204"/>
              </a:rPr>
              <a:t>There will be no waiting list, there will be no medical exceptions, timing and ferry schedule</a:t>
            </a:r>
          </a:p>
          <a:p>
            <a:endParaRPr lang="en-US">
              <a:cs typeface="Calibri" panose="020F0502020204030204"/>
            </a:endParaRPr>
          </a:p>
          <a:p>
            <a:r>
              <a:rPr lang="en-US" dirty="0">
                <a:cs typeface="Calibri" panose="020F0502020204030204"/>
              </a:rPr>
              <a:t>Roundtrip through the gate per day </a:t>
            </a:r>
            <a:r>
              <a:rPr lang="en-US" dirty="0" err="1">
                <a:cs typeface="Calibri" panose="020F0502020204030204"/>
              </a:rPr>
              <a:t>day</a:t>
            </a:r>
          </a:p>
          <a:p>
            <a:pPr marL="171450" indent="-171450">
              <a:buFont typeface="Arial"/>
              <a:buChar char="•"/>
            </a:pPr>
            <a:r>
              <a:rPr lang="en-US" dirty="0">
                <a:cs typeface="Calibri" panose="020F0502020204030204"/>
              </a:rPr>
              <a:t>Two trips for each </a:t>
            </a:r>
            <a:r>
              <a:rPr lang="en-US">
                <a:cs typeface="Calibri" panose="020F0502020204030204"/>
              </a:rPr>
              <a:t>residential</a:t>
            </a:r>
            <a:r>
              <a:rPr lang="en-US" dirty="0">
                <a:cs typeface="Calibri" panose="020F0502020204030204"/>
              </a:rPr>
              <a:t> permit holder</a:t>
            </a:r>
          </a:p>
          <a:p>
            <a:pPr marL="171450" indent="-171450">
              <a:buFont typeface="Arial"/>
              <a:buChar char="•"/>
            </a:pPr>
            <a:r>
              <a:rPr lang="en-US" dirty="0">
                <a:cs typeface="Calibri" panose="020F0502020204030204"/>
              </a:rPr>
              <a:t>One trip for all other permit holders</a:t>
            </a:r>
          </a:p>
          <a:p>
            <a:pPr marL="171450" indent="-171450">
              <a:buFont typeface="Arial"/>
              <a:buChar char="•"/>
            </a:pPr>
            <a:r>
              <a:rPr lang="en-US">
                <a:cs typeface="Calibri" panose="020F0502020204030204"/>
              </a:rPr>
              <a:t>All trips will be counted from the GATE, not the mainland.</a:t>
            </a:r>
            <a:endParaRPr lang="en-US" dirty="0">
              <a:cs typeface="Calibri" panose="020F0502020204030204"/>
            </a:endParaRPr>
          </a:p>
          <a:p>
            <a:pPr marL="800100" lvl="1" indent="-171450">
              <a:buFont typeface="Arial"/>
              <a:buChar char="•"/>
            </a:pPr>
            <a:r>
              <a:rPr lang="en-US">
                <a:cs typeface="Calibri" panose="020F0502020204030204"/>
              </a:rPr>
              <a:t>This will eliminate the picking up of people from field 5 back and forth</a:t>
            </a:r>
            <a:endParaRPr lang="en-US" dirty="0">
              <a:cs typeface="Calibri" panose="020F0502020204030204"/>
            </a:endParaRPr>
          </a:p>
          <a:p>
            <a:pPr marL="800100" lvl="1" indent="-171450">
              <a:buFont typeface="Arial"/>
              <a:buChar char="•"/>
            </a:pPr>
            <a:r>
              <a:rPr lang="en-US">
                <a:cs typeface="Calibri" panose="020F0502020204030204"/>
              </a:rPr>
              <a:t>Illegal carting off of waste and materials or transport equipment and material that should otherwise be carted on</a:t>
            </a:r>
            <a:endParaRPr lang="en-US" dirty="0">
              <a:cs typeface="Calibri" panose="020F0502020204030204"/>
            </a:endParaRPr>
          </a:p>
          <a:p>
            <a:pPr marL="800100" lvl="1" indent="-171450">
              <a:buFont typeface="Arial"/>
              <a:buChar char="•"/>
            </a:pPr>
            <a:r>
              <a:rPr lang="en-US" dirty="0">
                <a:cs typeface="Calibri" panose="020F0502020204030204"/>
              </a:rPr>
              <a:t>Trips would have to be planned rather that spontaneous and erratic</a:t>
            </a:r>
          </a:p>
          <a:p>
            <a:r>
              <a:rPr lang="en-US">
                <a:cs typeface="Calibri" panose="020F0502020204030204"/>
              </a:rPr>
              <a:t>Number of Permits</a:t>
            </a:r>
            <a:endParaRPr lang="en-US" dirty="0">
              <a:cs typeface="Calibri" panose="020F0502020204030204"/>
            </a:endParaRPr>
          </a:p>
          <a:p>
            <a:pPr marL="171450" indent="-171450">
              <a:buFont typeface="Arial"/>
              <a:buChar char="•"/>
            </a:pPr>
            <a:r>
              <a:rPr lang="en-US" dirty="0">
                <a:cs typeface="Calibri" panose="020F0502020204030204"/>
              </a:rPr>
              <a:t>Limit on permit per household, and one permit per contractor/business </a:t>
            </a:r>
            <a:r>
              <a:rPr lang="en-US">
                <a:cs typeface="Calibri" panose="020F0502020204030204"/>
              </a:rPr>
              <a:t>owner</a:t>
            </a:r>
            <a:r>
              <a:rPr lang="en-US" dirty="0">
                <a:cs typeface="Calibri" panose="020F0502020204030204"/>
              </a:rPr>
              <a:t> who can demonstrate that they have work on Fire Island</a:t>
            </a:r>
          </a:p>
          <a:p>
            <a:endParaRPr lang="en-US" dirty="0">
              <a:cs typeface="Calibri" panose="020F0502020204030204"/>
            </a:endParaRPr>
          </a:p>
          <a:p>
            <a:endParaRPr lang="en-US">
              <a:cs typeface="Calibri" panose="020F0502020204030204"/>
            </a:endParaRPr>
          </a:p>
        </p:txBody>
      </p:sp>
      <p:sp>
        <p:nvSpPr>
          <p:cNvPr id="4" name="Slide Number Placeholder 3"/>
          <p:cNvSpPr>
            <a:spLocks noGrp="1"/>
          </p:cNvSpPr>
          <p:nvPr>
            <p:ph type="sldNum" sz="quarter" idx="5"/>
          </p:nvPr>
        </p:nvSpPr>
        <p:spPr/>
        <p:txBody>
          <a:bodyPr/>
          <a:lstStyle/>
          <a:p>
            <a:fld id="{37AD5044-13DE-43A2-A97C-460B78C338E2}" type="slidenum">
              <a:rPr lang="en-US" smtClean="0"/>
              <a:t>15</a:t>
            </a:fld>
            <a:endParaRPr lang="en-US"/>
          </a:p>
        </p:txBody>
      </p:sp>
    </p:spTree>
    <p:extLst>
      <p:ext uri="{BB962C8B-B14F-4D97-AF65-F5344CB8AC3E}">
        <p14:creationId xmlns:p14="http://schemas.microsoft.com/office/powerpoint/2010/main" val="1213155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panose="020F0502020204030204"/>
              </a:rPr>
              <a:t>(Sonia)</a:t>
            </a:r>
          </a:p>
        </p:txBody>
      </p:sp>
      <p:sp>
        <p:nvSpPr>
          <p:cNvPr id="4" name="Slide Number Placeholder 3"/>
          <p:cNvSpPr>
            <a:spLocks noGrp="1"/>
          </p:cNvSpPr>
          <p:nvPr>
            <p:ph type="sldNum" sz="quarter" idx="5"/>
          </p:nvPr>
        </p:nvSpPr>
        <p:spPr/>
        <p:txBody>
          <a:bodyPr/>
          <a:lstStyle/>
          <a:p>
            <a:fld id="{37AD5044-13DE-43A2-A97C-460B78C338E2}" type="slidenum">
              <a:rPr lang="en-US" smtClean="0"/>
              <a:t>16</a:t>
            </a:fld>
            <a:endParaRPr lang="en-US"/>
          </a:p>
        </p:txBody>
      </p:sp>
    </p:spTree>
    <p:extLst>
      <p:ext uri="{BB962C8B-B14F-4D97-AF65-F5344CB8AC3E}">
        <p14:creationId xmlns:p14="http://schemas.microsoft.com/office/powerpoint/2010/main" val="3042047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(Sonia)</a:t>
            </a:r>
          </a:p>
        </p:txBody>
      </p:sp>
      <p:sp>
        <p:nvSpPr>
          <p:cNvPr id="4" name="Slide Number Placeholder 3"/>
          <p:cNvSpPr>
            <a:spLocks noGrp="1"/>
          </p:cNvSpPr>
          <p:nvPr>
            <p:ph type="sldNum" sz="quarter" idx="5"/>
          </p:nvPr>
        </p:nvSpPr>
        <p:spPr/>
        <p:txBody>
          <a:bodyPr/>
          <a:lstStyle/>
          <a:p>
            <a:fld id="{37AD5044-13DE-43A2-A97C-460B78C338E2}" type="slidenum">
              <a:rPr lang="en-US" smtClean="0"/>
              <a:t>17</a:t>
            </a:fld>
            <a:endParaRPr lang="en-US"/>
          </a:p>
        </p:txBody>
      </p:sp>
    </p:spTree>
    <p:extLst>
      <p:ext uri="{BB962C8B-B14F-4D97-AF65-F5344CB8AC3E}">
        <p14:creationId xmlns:p14="http://schemas.microsoft.com/office/powerpoint/2010/main" val="3670415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panose="020F0502020204030204"/>
              </a:rPr>
              <a:t>(Jason)</a:t>
            </a:r>
          </a:p>
        </p:txBody>
      </p:sp>
      <p:sp>
        <p:nvSpPr>
          <p:cNvPr id="4" name="Slide Number Placeholder 3"/>
          <p:cNvSpPr>
            <a:spLocks noGrp="1"/>
          </p:cNvSpPr>
          <p:nvPr>
            <p:ph type="sldNum" sz="quarter" idx="5"/>
          </p:nvPr>
        </p:nvSpPr>
        <p:spPr/>
        <p:txBody>
          <a:bodyPr/>
          <a:lstStyle/>
          <a:p>
            <a:fld id="{37AD5044-13DE-43A2-A97C-460B78C338E2}" type="slidenum">
              <a:rPr lang="en-US" smtClean="0"/>
              <a:t>18</a:t>
            </a:fld>
            <a:endParaRPr lang="en-US"/>
          </a:p>
        </p:txBody>
      </p:sp>
    </p:spTree>
    <p:extLst>
      <p:ext uri="{BB962C8B-B14F-4D97-AF65-F5344CB8AC3E}">
        <p14:creationId xmlns:p14="http://schemas.microsoft.com/office/powerpoint/2010/main" val="2613605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panose="020F0502020204030204"/>
              </a:rPr>
              <a:t>(Jason)</a:t>
            </a:r>
          </a:p>
        </p:txBody>
      </p:sp>
      <p:sp>
        <p:nvSpPr>
          <p:cNvPr id="4" name="Slide Number Placeholder 3"/>
          <p:cNvSpPr>
            <a:spLocks noGrp="1"/>
          </p:cNvSpPr>
          <p:nvPr>
            <p:ph type="sldNum" sz="quarter" idx="5"/>
          </p:nvPr>
        </p:nvSpPr>
        <p:spPr/>
        <p:txBody>
          <a:bodyPr/>
          <a:lstStyle/>
          <a:p>
            <a:fld id="{37AD5044-13DE-43A2-A97C-460B78C338E2}" type="slidenum">
              <a:rPr lang="en-US" smtClean="0"/>
              <a:t>19</a:t>
            </a:fld>
            <a:endParaRPr lang="en-US"/>
          </a:p>
        </p:txBody>
      </p:sp>
    </p:spTree>
    <p:extLst>
      <p:ext uri="{BB962C8B-B14F-4D97-AF65-F5344CB8AC3E}">
        <p14:creationId xmlns:p14="http://schemas.microsoft.com/office/powerpoint/2010/main" val="4293854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(Michelle)</a:t>
            </a:r>
          </a:p>
        </p:txBody>
      </p:sp>
      <p:sp>
        <p:nvSpPr>
          <p:cNvPr id="4" name="Slide Number Placeholder 3"/>
          <p:cNvSpPr>
            <a:spLocks noGrp="1"/>
          </p:cNvSpPr>
          <p:nvPr>
            <p:ph type="sldNum" sz="quarter" idx="5"/>
          </p:nvPr>
        </p:nvSpPr>
        <p:spPr/>
        <p:txBody>
          <a:bodyPr/>
          <a:lstStyle/>
          <a:p>
            <a:fld id="{37AD5044-13DE-43A2-A97C-460B78C338E2}" type="slidenum">
              <a:rPr lang="en-US" smtClean="0"/>
              <a:t>2</a:t>
            </a:fld>
            <a:endParaRPr lang="en-US"/>
          </a:p>
        </p:txBody>
      </p:sp>
    </p:spTree>
    <p:extLst>
      <p:ext uri="{BB962C8B-B14F-4D97-AF65-F5344CB8AC3E}">
        <p14:creationId xmlns:p14="http://schemas.microsoft.com/office/powerpoint/2010/main" val="1746691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panose="020F0502020204030204"/>
              </a:rPr>
              <a:t>(Jason)</a:t>
            </a:r>
          </a:p>
        </p:txBody>
      </p:sp>
      <p:sp>
        <p:nvSpPr>
          <p:cNvPr id="4" name="Slide Number Placeholder 3"/>
          <p:cNvSpPr>
            <a:spLocks noGrp="1"/>
          </p:cNvSpPr>
          <p:nvPr>
            <p:ph type="sldNum" sz="quarter" idx="5"/>
          </p:nvPr>
        </p:nvSpPr>
        <p:spPr/>
        <p:txBody>
          <a:bodyPr/>
          <a:lstStyle/>
          <a:p>
            <a:fld id="{37AD5044-13DE-43A2-A97C-460B78C338E2}" type="slidenum">
              <a:rPr lang="en-US" smtClean="0"/>
              <a:t>20</a:t>
            </a:fld>
            <a:endParaRPr lang="en-US"/>
          </a:p>
        </p:txBody>
      </p:sp>
    </p:spTree>
    <p:extLst>
      <p:ext uri="{BB962C8B-B14F-4D97-AF65-F5344CB8AC3E}">
        <p14:creationId xmlns:p14="http://schemas.microsoft.com/office/powerpoint/2010/main" val="40158725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37AD5044-13DE-43A2-A97C-460B78C338E2}" type="slidenum">
              <a:rPr lang="en-US" smtClean="0"/>
              <a:t>21</a:t>
            </a:fld>
            <a:endParaRPr lang="en-US"/>
          </a:p>
        </p:txBody>
      </p:sp>
    </p:spTree>
    <p:extLst>
      <p:ext uri="{BB962C8B-B14F-4D97-AF65-F5344CB8AC3E}">
        <p14:creationId xmlns:p14="http://schemas.microsoft.com/office/powerpoint/2010/main" val="8407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195" marR="0" lvl="0" indent="0" algn="l" defTabSz="914400" rtl="0" eaLnBrk="1" fontAlgn="auto" latinLnBrk="0" hangingPunct="1">
              <a:lnSpc>
                <a:spcPct val="100000"/>
              </a:lnSpc>
              <a:spcBef>
                <a:spcPts val="300"/>
              </a:spcBef>
              <a:spcAft>
                <a:spcPts val="300"/>
              </a:spcAft>
              <a:buClr>
                <a:schemeClr val="accent1">
                  <a:lumMod val="75000"/>
                </a:schemeClr>
              </a:buClr>
              <a:buSzTx/>
              <a:buFont typeface="Wingdings" panose="05000000000000000000" pitchFamily="2" charset="2"/>
              <a:buNone/>
              <a:tabLst/>
              <a:defRPr/>
            </a:pPr>
            <a:endParaRPr lang="en-US">
              <a:latin typeface="NPSRawlinsonOT"/>
            </a:endParaRPr>
          </a:p>
          <a:p>
            <a:pPr marL="290195" marR="0" lvl="0" indent="0" algn="l" defTabSz="914400" rtl="0" eaLnBrk="1" fontAlgn="auto" latinLnBrk="0" hangingPunct="1">
              <a:lnSpc>
                <a:spcPct val="100000"/>
              </a:lnSpc>
              <a:spcBef>
                <a:spcPts val="300"/>
              </a:spcBef>
              <a:spcAft>
                <a:spcPts val="300"/>
              </a:spcAft>
              <a:buClr>
                <a:schemeClr val="accent1">
                  <a:lumMod val="75000"/>
                </a:schemeClr>
              </a:buClr>
              <a:buSzTx/>
              <a:buFont typeface="Wingdings" panose="05000000000000000000" pitchFamily="2" charset="2"/>
              <a:buNone/>
              <a:tabLst/>
              <a:defRPr/>
            </a:pPr>
            <a:r>
              <a:rPr lang="en-US">
                <a:latin typeface="NPSRawlinsonOT"/>
              </a:rPr>
              <a:t>(Michelle)</a:t>
            </a:r>
          </a:p>
          <a:p>
            <a:pPr marL="290195" marR="0" lvl="0" indent="0" algn="l" defTabSz="914400" rtl="0" eaLnBrk="1" fontAlgn="auto" latinLnBrk="0" hangingPunct="1">
              <a:lnSpc>
                <a:spcPct val="100000"/>
              </a:lnSpc>
              <a:spcBef>
                <a:spcPts val="300"/>
              </a:spcBef>
              <a:spcAft>
                <a:spcPts val="300"/>
              </a:spcAft>
              <a:buClr>
                <a:schemeClr val="accent1">
                  <a:lumMod val="75000"/>
                </a:schemeClr>
              </a:buClr>
              <a:buSzTx/>
              <a:buFont typeface="Wingdings" panose="05000000000000000000" pitchFamily="2" charset="2"/>
              <a:buNone/>
              <a:tabLst/>
              <a:defRPr/>
            </a:pPr>
            <a:endParaRPr lang="en-US">
              <a:latin typeface="NPSRawlinsonOT"/>
            </a:endParaRPr>
          </a:p>
          <a:p>
            <a:pPr marL="290195" marR="0" lvl="0" indent="0" algn="l" defTabSz="914400" rtl="0" eaLnBrk="1" fontAlgn="auto" latinLnBrk="0" hangingPunct="1">
              <a:lnSpc>
                <a:spcPct val="100000"/>
              </a:lnSpc>
              <a:spcBef>
                <a:spcPts val="300"/>
              </a:spcBef>
              <a:spcAft>
                <a:spcPts val="300"/>
              </a:spcAft>
              <a:buClr>
                <a:schemeClr val="accent1">
                  <a:lumMod val="75000"/>
                </a:schemeClr>
              </a:buClr>
              <a:buSzTx/>
              <a:buFont typeface="Wingdings" panose="05000000000000000000" pitchFamily="2" charset="2"/>
              <a:buNone/>
              <a:tabLst/>
              <a:defRPr/>
            </a:pPr>
            <a:r>
              <a:rPr lang="en-US">
                <a:latin typeface="NPSRawlinsonOT"/>
              </a:rPr>
              <a:t>"Pre-NEPA" is an approximately a year-long process to achieve the following goals prior to initiating the NEPA process:</a:t>
            </a:r>
            <a:endParaRPr lang="en-US">
              <a:latin typeface="NPSRawlinsonOT"/>
              <a:cs typeface="Calibri"/>
            </a:endParaRPr>
          </a:p>
          <a:p>
            <a:pPr marL="572770" indent="-282575">
              <a:spcBef>
                <a:spcPts val="300"/>
              </a:spcBef>
              <a:spcAft>
                <a:spcPts val="300"/>
              </a:spcAft>
              <a:buClr>
                <a:schemeClr val="accent1">
                  <a:lumMod val="75000"/>
                </a:schemeClr>
              </a:buClr>
              <a:buFont typeface="Wingdings" panose="05000000000000000000" pitchFamily="2" charset="2"/>
              <a:buChar char="§"/>
            </a:pPr>
            <a:r>
              <a:rPr lang="en-US">
                <a:latin typeface="NPSRawlinsonOT"/>
              </a:rPr>
              <a:t>Identify planning issues that the NPS would like to address</a:t>
            </a:r>
            <a:endParaRPr lang="en-US">
              <a:latin typeface="NPSRawlinsonOT"/>
              <a:cs typeface="Calibri" panose="020F0502020204030204"/>
            </a:endParaRPr>
          </a:p>
          <a:p>
            <a:pPr marL="572770" indent="-282575">
              <a:spcBef>
                <a:spcPts val="300"/>
              </a:spcBef>
              <a:spcAft>
                <a:spcPts val="300"/>
              </a:spcAft>
              <a:buClr>
                <a:schemeClr val="accent1">
                  <a:lumMod val="75000"/>
                </a:schemeClr>
              </a:buClr>
              <a:buFont typeface="Wingdings" panose="05000000000000000000" pitchFamily="2" charset="2"/>
              <a:buChar char="§"/>
            </a:pPr>
            <a:r>
              <a:rPr lang="en-US">
                <a:latin typeface="NPSRawlinsonOT"/>
              </a:rPr>
              <a:t>Develop preliminary alternatives to address issues</a:t>
            </a:r>
          </a:p>
          <a:p>
            <a:pPr marL="572770" indent="-282575">
              <a:spcBef>
                <a:spcPts val="300"/>
              </a:spcBef>
              <a:spcAft>
                <a:spcPts val="300"/>
              </a:spcAft>
              <a:buClr>
                <a:schemeClr val="accent1">
                  <a:lumMod val="75000"/>
                </a:schemeClr>
              </a:buClr>
              <a:buFont typeface="Wingdings" panose="05000000000000000000" pitchFamily="2" charset="2"/>
              <a:buChar char="§"/>
            </a:pPr>
            <a:r>
              <a:rPr lang="en-US">
                <a:latin typeface="NPSRawlinsonOT"/>
              </a:rPr>
              <a:t>Identify environmental issues that will require analysis</a:t>
            </a:r>
          </a:p>
          <a:p>
            <a:pPr marL="572770" indent="-282575">
              <a:spcBef>
                <a:spcPts val="300"/>
              </a:spcBef>
              <a:spcAft>
                <a:spcPts val="300"/>
              </a:spcAft>
              <a:buClr>
                <a:schemeClr val="accent1">
                  <a:lumMod val="75000"/>
                </a:schemeClr>
              </a:buClr>
              <a:buFont typeface="Wingdings" panose="05000000000000000000" pitchFamily="2" charset="2"/>
              <a:buChar char="§"/>
            </a:pPr>
            <a:r>
              <a:rPr lang="en-US">
                <a:latin typeface="NPSRawlinsonOT"/>
              </a:rPr>
              <a:t>Identify data needs</a:t>
            </a:r>
          </a:p>
          <a:p>
            <a:pPr marL="572770" indent="-282575">
              <a:spcBef>
                <a:spcPts val="300"/>
              </a:spcBef>
              <a:spcAft>
                <a:spcPts val="300"/>
              </a:spcAft>
              <a:buClr>
                <a:schemeClr val="accent1">
                  <a:lumMod val="75000"/>
                </a:schemeClr>
              </a:buClr>
              <a:buFont typeface="Wingdings" panose="05000000000000000000" pitchFamily="2" charset="2"/>
              <a:buChar char="§"/>
            </a:pPr>
            <a:r>
              <a:rPr lang="en-US" b="1">
                <a:latin typeface="NPSRawlinsonOT"/>
              </a:rPr>
              <a:t>Conduct civic engagement to determine public sentiment on issues</a:t>
            </a:r>
            <a:endParaRPr lang="en-US" b="1">
              <a:latin typeface="NPSRawlinsonOT"/>
              <a:cs typeface="Calibri" panose="020F0502020204030204"/>
            </a:endParaRPr>
          </a:p>
          <a:p>
            <a:pPr marL="572770" indent="-282575">
              <a:spcBef>
                <a:spcPts val="300"/>
              </a:spcBef>
              <a:spcAft>
                <a:spcPts val="300"/>
              </a:spcAft>
              <a:buClr>
                <a:schemeClr val="accent1">
                  <a:lumMod val="75000"/>
                </a:schemeClr>
              </a:buClr>
              <a:buFont typeface="Wingdings" panose="05000000000000000000" pitchFamily="2" charset="2"/>
              <a:buChar char="§"/>
            </a:pPr>
            <a:r>
              <a:rPr lang="en-US">
                <a:latin typeface="NPSRawlinsonOT" panose="02000505070000020003" pitchFamily="50" charset="0"/>
              </a:rPr>
              <a:t>Develop a stakeholder outreach strategy</a:t>
            </a:r>
          </a:p>
          <a:p>
            <a:pPr marL="572770" indent="-282575">
              <a:spcBef>
                <a:spcPts val="300"/>
              </a:spcBef>
              <a:spcAft>
                <a:spcPts val="300"/>
              </a:spcAft>
              <a:buClr>
                <a:schemeClr val="accent1">
                  <a:lumMod val="75000"/>
                </a:schemeClr>
              </a:buClr>
              <a:buFont typeface="Wingdings" panose="05000000000000000000" pitchFamily="2" charset="2"/>
              <a:buChar char="§"/>
            </a:pPr>
            <a:r>
              <a:rPr lang="en-US">
                <a:latin typeface="NPSRawlinsonOT" panose="02000505070000020003" pitchFamily="50" charset="0"/>
              </a:rPr>
              <a:t>Confirm the appropriate NEPA pathway </a:t>
            </a:r>
          </a:p>
          <a:p>
            <a:pPr marL="572770" indent="-282575">
              <a:spcBef>
                <a:spcPts val="300"/>
              </a:spcBef>
              <a:spcAft>
                <a:spcPts val="300"/>
              </a:spcAft>
              <a:buClr>
                <a:schemeClr val="accent1">
                  <a:lumMod val="75000"/>
                </a:schemeClr>
              </a:buClr>
              <a:buFont typeface="Wingdings" panose="05000000000000000000" pitchFamily="2" charset="2"/>
              <a:buChar char="§"/>
            </a:pPr>
            <a:r>
              <a:rPr lang="en-US">
                <a:latin typeface="NPSRawlinsonOT"/>
              </a:rPr>
              <a:t>Compile information that will allow NPS to efficiently draft the NEPA document</a:t>
            </a:r>
          </a:p>
        </p:txBody>
      </p:sp>
      <p:sp>
        <p:nvSpPr>
          <p:cNvPr id="4" name="Slide Number Placeholder 3"/>
          <p:cNvSpPr>
            <a:spLocks noGrp="1"/>
          </p:cNvSpPr>
          <p:nvPr>
            <p:ph type="sldNum" sz="quarter" idx="5"/>
          </p:nvPr>
        </p:nvSpPr>
        <p:spPr/>
        <p:txBody>
          <a:bodyPr/>
          <a:lstStyle/>
          <a:p>
            <a:fld id="{37AD5044-13DE-43A2-A97C-460B78C338E2}" type="slidenum">
              <a:rPr lang="en-US" smtClean="0"/>
              <a:t>22</a:t>
            </a:fld>
            <a:endParaRPr lang="en-US"/>
          </a:p>
        </p:txBody>
      </p:sp>
    </p:spTree>
    <p:extLst>
      <p:ext uri="{BB962C8B-B14F-4D97-AF65-F5344CB8AC3E}">
        <p14:creationId xmlns:p14="http://schemas.microsoft.com/office/powerpoint/2010/main" val="3502325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(Michelle)</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37AD5044-13DE-43A2-A97C-460B78C338E2}" type="slidenum">
              <a:rPr lang="en-US" smtClean="0"/>
              <a:t>23</a:t>
            </a:fld>
            <a:endParaRPr lang="en-US"/>
          </a:p>
        </p:txBody>
      </p:sp>
    </p:spTree>
    <p:extLst>
      <p:ext uri="{BB962C8B-B14F-4D97-AF65-F5344CB8AC3E}">
        <p14:creationId xmlns:p14="http://schemas.microsoft.com/office/powerpoint/2010/main" val="3581792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(Mikki- WSP – for Webinar.)</a:t>
            </a:r>
          </a:p>
          <a:p>
            <a:endParaRPr lang="en-US"/>
          </a:p>
          <a:p>
            <a:r>
              <a:rPr lang="en-US"/>
              <a:t>(Michelle - for in-person meeting, as we go to Banners in room)</a:t>
            </a:r>
          </a:p>
        </p:txBody>
      </p:sp>
      <p:sp>
        <p:nvSpPr>
          <p:cNvPr id="4" name="Slide Number Placeholder 3"/>
          <p:cNvSpPr>
            <a:spLocks noGrp="1"/>
          </p:cNvSpPr>
          <p:nvPr>
            <p:ph type="sldNum" sz="quarter" idx="5"/>
          </p:nvPr>
        </p:nvSpPr>
        <p:spPr/>
        <p:txBody>
          <a:bodyPr/>
          <a:lstStyle/>
          <a:p>
            <a:fld id="{37AD5044-13DE-43A2-A97C-460B78C338E2}" type="slidenum">
              <a:rPr lang="en-US" smtClean="0"/>
              <a:t>24</a:t>
            </a:fld>
            <a:endParaRPr lang="en-US"/>
          </a:p>
        </p:txBody>
      </p:sp>
    </p:spTree>
    <p:extLst>
      <p:ext uri="{BB962C8B-B14F-4D97-AF65-F5344CB8AC3E}">
        <p14:creationId xmlns:p14="http://schemas.microsoft.com/office/powerpoint/2010/main" val="524451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(Michelle)</a:t>
            </a:r>
          </a:p>
        </p:txBody>
      </p:sp>
      <p:sp>
        <p:nvSpPr>
          <p:cNvPr id="4" name="Slide Number Placeholder 3"/>
          <p:cNvSpPr>
            <a:spLocks noGrp="1"/>
          </p:cNvSpPr>
          <p:nvPr>
            <p:ph type="sldNum" sz="quarter" idx="5"/>
          </p:nvPr>
        </p:nvSpPr>
        <p:spPr/>
        <p:txBody>
          <a:bodyPr/>
          <a:lstStyle/>
          <a:p>
            <a:fld id="{37AD5044-13DE-43A2-A97C-460B78C338E2}" type="slidenum">
              <a:rPr lang="en-US" smtClean="0"/>
              <a:t>3</a:t>
            </a:fld>
            <a:endParaRPr lang="en-US"/>
          </a:p>
        </p:txBody>
      </p:sp>
    </p:spTree>
    <p:extLst>
      <p:ext uri="{BB962C8B-B14F-4D97-AF65-F5344CB8AC3E}">
        <p14:creationId xmlns:p14="http://schemas.microsoft.com/office/powerpoint/2010/main" val="969771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(Michelle)</a:t>
            </a:r>
          </a:p>
          <a:p>
            <a:endParaRPr lang="en-US">
              <a:cs typeface="Calibri"/>
            </a:endParaRPr>
          </a:p>
          <a:p>
            <a:r>
              <a:rPr lang="en-US">
                <a:cs typeface="Calibri"/>
              </a:rPr>
              <a:t>Slide shown again at the end – </a:t>
            </a:r>
            <a:r>
              <a:rPr lang="en-US" u="sng">
                <a:cs typeface="Calibri"/>
              </a:rPr>
              <a:t>with more detail</a:t>
            </a:r>
            <a:r>
              <a:rPr lang="en-US">
                <a:cs typeface="Calibri"/>
              </a:rPr>
              <a:t>.</a:t>
            </a:r>
          </a:p>
        </p:txBody>
      </p:sp>
      <p:sp>
        <p:nvSpPr>
          <p:cNvPr id="4" name="Slide Number Placeholder 3"/>
          <p:cNvSpPr>
            <a:spLocks noGrp="1"/>
          </p:cNvSpPr>
          <p:nvPr>
            <p:ph type="sldNum" sz="quarter" idx="5"/>
          </p:nvPr>
        </p:nvSpPr>
        <p:spPr/>
        <p:txBody>
          <a:bodyPr/>
          <a:lstStyle/>
          <a:p>
            <a:fld id="{37AD5044-13DE-43A2-A97C-460B78C338E2}" type="slidenum">
              <a:rPr lang="en-US" smtClean="0"/>
              <a:t>4</a:t>
            </a:fld>
            <a:endParaRPr lang="en-US"/>
          </a:p>
        </p:txBody>
      </p:sp>
    </p:spTree>
    <p:extLst>
      <p:ext uri="{BB962C8B-B14F-4D97-AF65-F5344CB8AC3E}">
        <p14:creationId xmlns:p14="http://schemas.microsoft.com/office/powerpoint/2010/main" val="4226418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37AD5044-13DE-43A2-A97C-460B78C338E2}" type="slidenum">
              <a:rPr lang="en-US" smtClean="0"/>
              <a:t>5</a:t>
            </a:fld>
            <a:endParaRPr lang="en-US"/>
          </a:p>
        </p:txBody>
      </p:sp>
    </p:spTree>
    <p:extLst>
      <p:ext uri="{BB962C8B-B14F-4D97-AF65-F5344CB8AC3E}">
        <p14:creationId xmlns:p14="http://schemas.microsoft.com/office/powerpoint/2010/main" val="2409381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(Mike)…..and in 1980 Congressed passed and the President signed Public Law 95-625 establishing the Otis Pike Fire Island High Dune Wilderness area which extends from just east of Watch Hill almost 7 miles east to Smith Point County Park</a:t>
            </a:r>
          </a:p>
        </p:txBody>
      </p:sp>
      <p:sp>
        <p:nvSpPr>
          <p:cNvPr id="4" name="Slide Number Placeholder 3"/>
          <p:cNvSpPr>
            <a:spLocks noGrp="1"/>
          </p:cNvSpPr>
          <p:nvPr>
            <p:ph type="sldNum" sz="quarter" idx="5"/>
          </p:nvPr>
        </p:nvSpPr>
        <p:spPr/>
        <p:txBody>
          <a:bodyPr/>
          <a:lstStyle/>
          <a:p>
            <a:fld id="{37AD5044-13DE-43A2-A97C-460B78C338E2}" type="slidenum">
              <a:rPr lang="en-US" smtClean="0"/>
              <a:t>6</a:t>
            </a:fld>
            <a:endParaRPr lang="en-US"/>
          </a:p>
        </p:txBody>
      </p:sp>
    </p:spTree>
    <p:extLst>
      <p:ext uri="{BB962C8B-B14F-4D97-AF65-F5344CB8AC3E}">
        <p14:creationId xmlns:p14="http://schemas.microsoft.com/office/powerpoint/2010/main" val="141485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a:r>
            <a:r>
              <a:rPr lang="en-US" err="1">
                <a:cs typeface="Calibri"/>
              </a:rPr>
              <a:t>MIke</a:t>
            </a:r>
            <a:r>
              <a:rPr lang="en-US">
                <a:cs typeface="Calibri"/>
              </a:rPr>
              <a:t>)</a:t>
            </a:r>
          </a:p>
          <a:p>
            <a:endParaRPr lang="en-US"/>
          </a:p>
          <a:p>
            <a:r>
              <a:rPr lang="en-US">
                <a:solidFill>
                  <a:srgbClr val="C00000"/>
                </a:solidFill>
              </a:rPr>
              <a:t>UPDATE</a:t>
            </a:r>
            <a:r>
              <a:rPr lang="en-US"/>
              <a:t>: </a:t>
            </a:r>
            <a:r>
              <a:rPr lang="en-US">
                <a:sym typeface="Wingdings" panose="05000000000000000000" pitchFamily="2" charset="2"/>
              </a:rPr>
              <a:t></a:t>
            </a:r>
            <a:endParaRPr lang="en-US">
              <a:cs typeface="Calibri"/>
              <a:sym typeface="Wingdings" panose="05000000000000000000" pitchFamily="2" charset="2"/>
            </a:endParaRPr>
          </a:p>
          <a:p>
            <a:r>
              <a:rPr lang="en-US"/>
              <a:t>The enabling legislation - value and need for protection of the environment on Fire Island. - recognition that the result of the grassroots effort by the communities and stakeholders helped create Fire Island NS. </a:t>
            </a:r>
          </a:p>
          <a:p>
            <a:r>
              <a:rPr lang="en-US"/>
              <a:t>The General Management Plan was finalized in 2016 – it details the collaboration between the 7 layers of jurisdiction on Fire Island – (you'll see those jurisdictions on a map within the next few slides) </a:t>
            </a:r>
            <a:endParaRPr lang="en-US">
              <a:cs typeface="Calibri" panose="020F0502020204030204"/>
            </a:endParaRPr>
          </a:p>
          <a:p>
            <a:r>
              <a:rPr lang="en-US"/>
              <a:t>The GMP also recognized the importance of the communities roles as stewards in the protection of Fire Island's  “roadless character”...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37AD5044-13DE-43A2-A97C-460B78C338E2}" type="slidenum">
              <a:rPr lang="en-US" smtClean="0"/>
              <a:t>7</a:t>
            </a:fld>
            <a:endParaRPr lang="en-US"/>
          </a:p>
        </p:txBody>
      </p:sp>
    </p:spTree>
    <p:extLst>
      <p:ext uri="{BB962C8B-B14F-4D97-AF65-F5344CB8AC3E}">
        <p14:creationId xmlns:p14="http://schemas.microsoft.com/office/powerpoint/2010/main" val="1932289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(Sonia) </a:t>
            </a:r>
          </a:p>
          <a:p>
            <a:endParaRPr lang="en-US">
              <a:cs typeface="Calibri"/>
            </a:endParaRPr>
          </a:p>
          <a:p>
            <a:r>
              <a:rPr lang="en-US">
                <a:cs typeface="Calibri"/>
              </a:rPr>
              <a:t>A Regulation allows for a particular use, and in our case, our ORV driving regulation allows for driving across federal lands and we manage it through a permitting system</a:t>
            </a:r>
          </a:p>
        </p:txBody>
      </p:sp>
      <p:sp>
        <p:nvSpPr>
          <p:cNvPr id="4" name="Slide Number Placeholder 3"/>
          <p:cNvSpPr>
            <a:spLocks noGrp="1"/>
          </p:cNvSpPr>
          <p:nvPr>
            <p:ph type="sldNum" sz="quarter" idx="5"/>
          </p:nvPr>
        </p:nvSpPr>
        <p:spPr/>
        <p:txBody>
          <a:bodyPr/>
          <a:lstStyle/>
          <a:p>
            <a:fld id="{37AD5044-13DE-43A2-A97C-460B78C338E2}" type="slidenum">
              <a:rPr lang="en-US" smtClean="0"/>
              <a:t>8</a:t>
            </a:fld>
            <a:endParaRPr lang="en-US"/>
          </a:p>
        </p:txBody>
      </p:sp>
    </p:spTree>
    <p:extLst>
      <p:ext uri="{BB962C8B-B14F-4D97-AF65-F5344CB8AC3E}">
        <p14:creationId xmlns:p14="http://schemas.microsoft.com/office/powerpoint/2010/main" val="2562644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(Lindsey)</a:t>
            </a:r>
            <a:r>
              <a:rPr lang="en-US"/>
              <a:t> </a:t>
            </a:r>
          </a:p>
          <a:p>
            <a:endParaRPr lang="en-US"/>
          </a:p>
          <a:p>
            <a:r>
              <a:rPr lang="en-US" b="1"/>
              <a:t>Main Message: NPS balances between multiple Resources and Uses</a:t>
            </a:r>
            <a:endParaRPr lang="en-US" b="1">
              <a:cs typeface="Calibri"/>
            </a:endParaRPr>
          </a:p>
          <a:p>
            <a:endParaRPr lang="en-US"/>
          </a:p>
          <a:p>
            <a:r>
              <a:rPr lang="en-US"/>
              <a:t>OLD – UPDATE? </a:t>
            </a:r>
            <a:r>
              <a:rPr lang="en-US">
                <a:sym typeface="Wingdings" panose="05000000000000000000" pitchFamily="2" charset="2"/>
              </a:rPr>
              <a:t></a:t>
            </a:r>
            <a:r>
              <a:rPr lang="en-US"/>
              <a:t>:</a:t>
            </a:r>
            <a:endParaRPr lang="en-US">
              <a:cs typeface="Calibri"/>
            </a:endParaRPr>
          </a:p>
          <a:p>
            <a:r>
              <a:rPr lang="en-US"/>
              <a:t>7 layers of jurisdiction = at least 7 competing interests and missions that often do not align further requiring everyone within the boundaries of the national seashore to work together to manage our shared resource. It is not common in national parks to have this number of jurisdictions and varying uses. But the beauty of our complex mosaic of uses is that there is something for everyone on Fire Island. Between its collection of natural tracts and park lands to the vary characters of each community- there's something for everyone and protecting it needs to be balanced.</a:t>
            </a:r>
            <a:endParaRPr lang="en-US">
              <a:cs typeface="Calibri"/>
            </a:endParaRPr>
          </a:p>
          <a:p>
            <a:endParaRPr lang="en-US">
              <a:cs typeface="Calibri"/>
            </a:endParaRPr>
          </a:p>
          <a:p>
            <a:r>
              <a:rPr lang="en-US">
                <a:cs typeface="Calibri"/>
              </a:rPr>
              <a:t>7 layers</a:t>
            </a:r>
          </a:p>
          <a:p>
            <a:pPr marL="171450" indent="-171450">
              <a:buFont typeface="Arial"/>
              <a:buChar char="•"/>
            </a:pPr>
            <a:r>
              <a:rPr lang="en-US">
                <a:cs typeface="Calibri"/>
              </a:rPr>
              <a:t>Federal (NPS,FWS, ACOE)</a:t>
            </a:r>
          </a:p>
          <a:p>
            <a:pPr marL="171450" indent="-171450">
              <a:buFont typeface="Arial"/>
              <a:buChar char="•"/>
            </a:pPr>
            <a:r>
              <a:rPr lang="en-US">
                <a:cs typeface="Calibri"/>
              </a:rPr>
              <a:t>State (Tribal) </a:t>
            </a:r>
          </a:p>
          <a:p>
            <a:pPr marL="171450" indent="-171450">
              <a:buFont typeface="Arial"/>
              <a:buChar char="•"/>
            </a:pPr>
            <a:r>
              <a:rPr lang="en-US">
                <a:cs typeface="Calibri"/>
              </a:rPr>
              <a:t>County</a:t>
            </a:r>
          </a:p>
          <a:p>
            <a:pPr marL="171450" indent="-171450">
              <a:buFont typeface="Arial"/>
              <a:buChar char="•"/>
            </a:pPr>
            <a:r>
              <a:rPr lang="en-US">
                <a:cs typeface="Calibri"/>
              </a:rPr>
              <a:t>Town (</a:t>
            </a:r>
            <a:r>
              <a:rPr lang="en-US" err="1">
                <a:cs typeface="Calibri"/>
              </a:rPr>
              <a:t>brookhaven</a:t>
            </a:r>
            <a:r>
              <a:rPr lang="en-US">
                <a:cs typeface="Calibri"/>
              </a:rPr>
              <a:t>/</a:t>
            </a:r>
            <a:r>
              <a:rPr lang="en-US" err="1">
                <a:cs typeface="Calibri"/>
              </a:rPr>
              <a:t>islip</a:t>
            </a:r>
            <a:r>
              <a:rPr lang="en-US">
                <a:cs typeface="Calibri"/>
              </a:rPr>
              <a:t>)</a:t>
            </a:r>
          </a:p>
          <a:p>
            <a:pPr marL="171450" indent="-171450">
              <a:buFont typeface="Arial"/>
              <a:buChar char="•"/>
            </a:pPr>
            <a:r>
              <a:rPr lang="en-US">
                <a:cs typeface="Calibri"/>
              </a:rPr>
              <a:t>Village</a:t>
            </a:r>
          </a:p>
          <a:p>
            <a:pPr marL="171450" indent="-171450">
              <a:buFont typeface="Arial"/>
              <a:buChar char="•"/>
            </a:pPr>
            <a:r>
              <a:rPr lang="en-US">
                <a:cs typeface="Calibri"/>
              </a:rPr>
              <a:t>Hamlets</a:t>
            </a:r>
          </a:p>
          <a:p>
            <a:pPr marL="171450" indent="-171450">
              <a:buFont typeface="Arial"/>
              <a:buChar char="•"/>
            </a:pPr>
            <a:r>
              <a:rPr lang="en-US">
                <a:cs typeface="Calibri"/>
              </a:rPr>
              <a:t>Non-Profit (TNC)</a:t>
            </a:r>
          </a:p>
        </p:txBody>
      </p:sp>
      <p:sp>
        <p:nvSpPr>
          <p:cNvPr id="4" name="Slide Number Placeholder 3"/>
          <p:cNvSpPr>
            <a:spLocks noGrp="1"/>
          </p:cNvSpPr>
          <p:nvPr>
            <p:ph type="sldNum" sz="quarter" idx="5"/>
          </p:nvPr>
        </p:nvSpPr>
        <p:spPr/>
        <p:txBody>
          <a:bodyPr/>
          <a:lstStyle/>
          <a:p>
            <a:fld id="{37AD5044-13DE-43A2-A97C-460B78C338E2}" type="slidenum">
              <a:rPr lang="en-US" smtClean="0"/>
              <a:t>9</a:t>
            </a:fld>
            <a:endParaRPr lang="en-US"/>
          </a:p>
        </p:txBody>
      </p:sp>
    </p:spTree>
    <p:extLst>
      <p:ext uri="{BB962C8B-B14F-4D97-AF65-F5344CB8AC3E}">
        <p14:creationId xmlns:p14="http://schemas.microsoft.com/office/powerpoint/2010/main" val="2392399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5523C36-9A0A-4F9F-B55C-AE8DA2BE5550}"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4227316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523C36-9A0A-4F9F-B55C-AE8DA2BE5550}"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4074695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523C36-9A0A-4F9F-B55C-AE8DA2BE5550}"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2143992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523C36-9A0A-4F9F-B55C-AE8DA2BE5550}"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2156240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523C36-9A0A-4F9F-B55C-AE8DA2BE5550}"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1299974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523C36-9A0A-4F9F-B55C-AE8DA2BE5550}"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2046171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523C36-9A0A-4F9F-B55C-AE8DA2BE5550}" type="datetimeFigureOut">
              <a:rPr lang="en-US" smtClean="0"/>
              <a:t>6/1/2022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2321596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523C36-9A0A-4F9F-B55C-AE8DA2BE5550}" type="datetimeFigureOut">
              <a:rPr lang="en-US" smtClean="0"/>
              <a:t>6/1/2022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2023776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523C36-9A0A-4F9F-B55C-AE8DA2BE5550}" type="datetimeFigureOut">
              <a:rPr lang="en-US" smtClean="0"/>
              <a:t>6/1/2022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119758-AED5-4402-B429-4A10BBEB7A57}" type="slidenum">
              <a:rPr lang="en-US" smtClean="0"/>
              <a:t>‹#›</a:t>
            </a:fld>
            <a:endParaRPr lang="en-US"/>
          </a:p>
        </p:txBody>
      </p:sp>
      <p:sp>
        <p:nvSpPr>
          <p:cNvPr id="5" name="Rectangle 4">
            <a:extLst>
              <a:ext uri="{FF2B5EF4-FFF2-40B4-BE49-F238E27FC236}">
                <a16:creationId xmlns:a16="http://schemas.microsoft.com/office/drawing/2014/main" id="{06728F94-011F-4980-8129-BAADE0383848}"/>
              </a:ext>
            </a:extLst>
          </p:cNvPr>
          <p:cNvSpPr/>
          <p:nvPr userDrawn="1"/>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6" name="TextBox 5">
            <a:extLst>
              <a:ext uri="{FF2B5EF4-FFF2-40B4-BE49-F238E27FC236}">
                <a16:creationId xmlns:a16="http://schemas.microsoft.com/office/drawing/2014/main" id="{2A32956B-F32D-44EB-B526-B4E1305AA313}"/>
              </a:ext>
            </a:extLst>
          </p:cNvPr>
          <p:cNvSpPr txBox="1"/>
          <p:nvPr userDrawn="1"/>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dirty="0">
                <a:solidFill>
                  <a:schemeClr val="bg1"/>
                </a:solidFill>
                <a:latin typeface="Frutiger LT Std 55 Roman" panose="020B0602020204020204" pitchFamily="34" charset="0"/>
              </a:rPr>
              <a:t>Off-Road Vehicle Management</a:t>
            </a:r>
          </a:p>
          <a:p>
            <a:pPr>
              <a:spcBef>
                <a:spcPts val="200"/>
              </a:spcBef>
              <a:spcAft>
                <a:spcPts val="200"/>
              </a:spcAft>
            </a:pPr>
            <a:r>
              <a:rPr lang="en-US" sz="1200" b="1" dirty="0">
                <a:solidFill>
                  <a:schemeClr val="bg1"/>
                </a:solidFill>
                <a:latin typeface="Frutiger LT Std 55 Roman" panose="020B0602020204020204" pitchFamily="34" charset="0"/>
              </a:rPr>
              <a:t>Fire Island National Seashore</a:t>
            </a:r>
            <a:endParaRPr lang="en-US" sz="2400" dirty="0"/>
          </a:p>
        </p:txBody>
      </p:sp>
      <p:sp>
        <p:nvSpPr>
          <p:cNvPr id="7" name="TextBox 6">
            <a:extLst>
              <a:ext uri="{FF2B5EF4-FFF2-40B4-BE49-F238E27FC236}">
                <a16:creationId xmlns:a16="http://schemas.microsoft.com/office/drawing/2014/main" id="{4CCD36ED-3245-4EA3-9DB3-DFED93735860}"/>
              </a:ext>
            </a:extLst>
          </p:cNvPr>
          <p:cNvSpPr txBox="1"/>
          <p:nvPr userDrawn="1"/>
        </p:nvSpPr>
        <p:spPr>
          <a:xfrm>
            <a:off x="8192655" y="328493"/>
            <a:ext cx="287533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pic>
        <p:nvPicPr>
          <p:cNvPr id="8" name="Picture 7">
            <a:extLst>
              <a:ext uri="{FF2B5EF4-FFF2-40B4-BE49-F238E27FC236}">
                <a16:creationId xmlns:a16="http://schemas.microsoft.com/office/drawing/2014/main" id="{D5A4A986-98FB-4193-99E3-092756898D50}"/>
              </a:ext>
            </a:extLst>
          </p:cNvPr>
          <p:cNvPicPr>
            <a:picLocks noChangeAspect="1"/>
          </p:cNvPicPr>
          <p:nvPr userDrawn="1"/>
        </p:nvPicPr>
        <p:blipFill>
          <a:blip r:embed="rId2">
            <a:extLst>
              <a:ext uri="{BEBA8EAE-BF5A-486C-A8C5-ECC9F3942E4B}">
                <a14:imgProps xmlns:a14="http://schemas.microsoft.com/office/drawing/2010/main">
                  <a14:imgLayer r:embed="rId3">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807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523C36-9A0A-4F9F-B55C-AE8DA2BE5550}"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3996277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523C36-9A0A-4F9F-B55C-AE8DA2BE5550}"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19758-AED5-4402-B429-4A10BBEB7A57}" type="slidenum">
              <a:rPr lang="en-US" smtClean="0"/>
              <a:t>‹#›</a:t>
            </a:fld>
            <a:endParaRPr lang="en-US"/>
          </a:p>
        </p:txBody>
      </p:sp>
    </p:spTree>
    <p:extLst>
      <p:ext uri="{BB962C8B-B14F-4D97-AF65-F5344CB8AC3E}">
        <p14:creationId xmlns:p14="http://schemas.microsoft.com/office/powerpoint/2010/main" val="1054586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3000"/>
            <a:lum/>
          </a:blip>
          <a:srcRect/>
          <a:stretch>
            <a:fillRect t="-11000" b="-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523C36-9A0A-4F9F-B55C-AE8DA2BE5550}" type="datetimeFigureOut">
              <a:rPr lang="en-US" smtClean="0"/>
              <a:t>6/1/2022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19758-AED5-4402-B429-4A10BBEB7A57}" type="slidenum">
              <a:rPr lang="en-US" smtClean="0"/>
              <a:t>‹#›</a:t>
            </a:fld>
            <a:endParaRPr lang="en-US"/>
          </a:p>
        </p:txBody>
      </p:sp>
    </p:spTree>
    <p:extLst>
      <p:ext uri="{BB962C8B-B14F-4D97-AF65-F5344CB8AC3E}">
        <p14:creationId xmlns:p14="http://schemas.microsoft.com/office/powerpoint/2010/main" val="42007038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8.jpe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1.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2.jpe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3.pn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14.jpe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5.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6.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7.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stretch>
            <a:fillRect t="-11000" b="-11000"/>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A288A81-32C9-4967-A71E-B18D6F478CE6}"/>
              </a:ext>
              <a:ext uri="{C183D7F6-B498-43B3-948B-1728B52AA6E4}">
                <adec:decorative xmlns:adec="http://schemas.microsoft.com/office/drawing/2017/decorative" val="1"/>
              </a:ext>
            </a:extLst>
          </p:cNvPr>
          <p:cNvSpPr/>
          <p:nvPr/>
        </p:nvSpPr>
        <p:spPr>
          <a:xfrm>
            <a:off x="0" y="334294"/>
            <a:ext cx="12192000" cy="13609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u="sng"/>
          </a:p>
        </p:txBody>
      </p:sp>
      <p:sp>
        <p:nvSpPr>
          <p:cNvPr id="16" name="Title 15">
            <a:extLst>
              <a:ext uri="{FF2B5EF4-FFF2-40B4-BE49-F238E27FC236}">
                <a16:creationId xmlns:a16="http://schemas.microsoft.com/office/drawing/2014/main" id="{5E75103E-1567-4388-A601-4185D69C518F}"/>
              </a:ext>
            </a:extLst>
          </p:cNvPr>
          <p:cNvSpPr txBox="1">
            <a:spLocks noGrp="1"/>
          </p:cNvSpPr>
          <p:nvPr>
            <p:ph type="title" idx="4294967295"/>
          </p:nvPr>
        </p:nvSpPr>
        <p:spPr>
          <a:xfrm>
            <a:off x="7045234" y="659221"/>
            <a:ext cx="3221669" cy="6001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Frutiger LT Std 55 Roman" panose="020B0602020204020204" pitchFamily="34" charset="0"/>
                <a:ea typeface="+mn-ea"/>
                <a:cs typeface="+mn-cs"/>
              </a:rPr>
              <a:t>US Department of the Interior</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Frutiger LT Std 55 Roman" panose="020B0602020204020204" pitchFamily="34" charset="0"/>
                <a:ea typeface="+mn-ea"/>
                <a:cs typeface="+mn-cs"/>
              </a:rPr>
              <a:t>National Park Service</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TextBox 12">
            <a:extLst>
              <a:ext uri="{FF2B5EF4-FFF2-40B4-BE49-F238E27FC236}">
                <a16:creationId xmlns:a16="http://schemas.microsoft.com/office/drawing/2014/main" id="{550798CD-9BBF-42AD-95FB-022168CBB7F2}"/>
              </a:ext>
            </a:extLst>
          </p:cNvPr>
          <p:cNvSpPr txBox="1"/>
          <p:nvPr/>
        </p:nvSpPr>
        <p:spPr>
          <a:xfrm>
            <a:off x="-150091" y="2788945"/>
            <a:ext cx="12192000" cy="3939540"/>
          </a:xfrm>
          <a:prstGeom prst="rect">
            <a:avLst/>
          </a:prstGeom>
          <a:noFill/>
          <a:effectLst/>
        </p:spPr>
        <p:txBody>
          <a:bodyPr wrap="square" lIns="91440" tIns="45720" rIns="91440" bIns="45720" rtlCol="0" anchor="t">
            <a:spAutoFit/>
          </a:bodyPr>
          <a:lstStyle/>
          <a:p>
            <a:pPr algn="ctr">
              <a:spcAft>
                <a:spcPts val="1200"/>
              </a:spcAft>
            </a:pPr>
            <a:r>
              <a:rPr lang="en-US" sz="3600" b="1" dirty="0">
                <a:latin typeface="Frutiger LT Std 45 Light"/>
              </a:rPr>
              <a:t>Fire Island National Seashore, New York:</a:t>
            </a:r>
          </a:p>
          <a:p>
            <a:pPr algn="ctr">
              <a:spcAft>
                <a:spcPts val="1200"/>
              </a:spcAft>
            </a:pPr>
            <a:r>
              <a:rPr lang="en-US" sz="3600" b="1" dirty="0">
                <a:latin typeface="Frutiger LT Std 45 Light"/>
              </a:rPr>
              <a:t>Off Road Vehicle Management </a:t>
            </a:r>
            <a:endParaRPr lang="en-US" dirty="0">
              <a:latin typeface="Frutiger LT Std 45 Light"/>
            </a:endParaRPr>
          </a:p>
          <a:p>
            <a:pPr algn="ctr">
              <a:spcBef>
                <a:spcPts val="1200"/>
              </a:spcBef>
              <a:spcAft>
                <a:spcPts val="1200"/>
              </a:spcAft>
            </a:pPr>
            <a:r>
              <a:rPr lang="en-US" sz="2800" i="1" dirty="0">
                <a:latin typeface="Frutiger LT Std 45 Light"/>
              </a:rPr>
              <a:t>Civic Engagement Meetings</a:t>
            </a:r>
            <a:endParaRPr lang="en-US" sz="2800" i="1" dirty="0">
              <a:latin typeface="Frutiger LT Std 45 Light" panose="020B0402020204020204" pitchFamily="34" charset="0"/>
            </a:endParaRPr>
          </a:p>
          <a:p>
            <a:pPr algn="ctr">
              <a:spcBef>
                <a:spcPts val="1200"/>
              </a:spcBef>
              <a:spcAft>
                <a:spcPts val="1200"/>
              </a:spcAft>
            </a:pPr>
            <a:endParaRPr lang="en-US" sz="2000" dirty="0">
              <a:latin typeface="Frutiger LT Std 45 Light" panose="020B0402020204020204" pitchFamily="34" charset="0"/>
            </a:endParaRPr>
          </a:p>
          <a:p>
            <a:pPr algn="ctr">
              <a:spcBef>
                <a:spcPts val="1200"/>
              </a:spcBef>
              <a:spcAft>
                <a:spcPts val="1200"/>
              </a:spcAft>
            </a:pPr>
            <a:endParaRPr lang="en-US" sz="2000" dirty="0">
              <a:latin typeface="Frutiger LT Std 45 Light" panose="020B0402020204020204" pitchFamily="34" charset="0"/>
            </a:endParaRPr>
          </a:p>
          <a:p>
            <a:pPr algn="ctr">
              <a:spcBef>
                <a:spcPts val="1200"/>
              </a:spcBef>
              <a:spcAft>
                <a:spcPts val="1200"/>
              </a:spcAft>
            </a:pPr>
            <a:r>
              <a:rPr lang="en-US" sz="2000" b="1" dirty="0">
                <a:latin typeface="Frutiger LT Std 45 Light"/>
              </a:rPr>
              <a:t>May 5 and 6, 2022</a:t>
            </a:r>
          </a:p>
        </p:txBody>
      </p:sp>
      <p:pic>
        <p:nvPicPr>
          <p:cNvPr id="15" name="Picture 14" descr="National Parks Service Logo">
            <a:extLst>
              <a:ext uri="{FF2B5EF4-FFF2-40B4-BE49-F238E27FC236}">
                <a16:creationId xmlns:a16="http://schemas.microsoft.com/office/drawing/2014/main" id="{A17D85DA-5F53-4A25-9E2F-561EE6B110D0}"/>
              </a:ext>
              <a:ext uri="{C183D7F6-B498-43B3-948B-1728B52AA6E4}">
                <adec:decorative xmlns:adec="http://schemas.microsoft.com/office/drawing/2017/decorative" val="0"/>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0463108" y="145738"/>
            <a:ext cx="1288869" cy="1678700"/>
          </a:xfrm>
          <a:prstGeom prst="rect">
            <a:avLst/>
          </a:prstGeom>
        </p:spPr>
      </p:pic>
      <p:sp>
        <p:nvSpPr>
          <p:cNvPr id="7" name="Rectangle 6">
            <a:extLst>
              <a:ext uri="{FF2B5EF4-FFF2-40B4-BE49-F238E27FC236}">
                <a16:creationId xmlns:a16="http://schemas.microsoft.com/office/drawing/2014/main" id="{B7C7569F-4451-493D-9A5F-12321EDB8AD7}"/>
              </a:ext>
              <a:ext uri="{C183D7F6-B498-43B3-948B-1728B52AA6E4}">
                <adec:decorative xmlns:adec="http://schemas.microsoft.com/office/drawing/2017/decorative" val="1"/>
              </a:ext>
            </a:extLst>
          </p:cNvPr>
          <p:cNvSpPr/>
          <p:nvPr/>
        </p:nvSpPr>
        <p:spPr>
          <a:xfrm>
            <a:off x="0" y="2788945"/>
            <a:ext cx="12300146" cy="2106666"/>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342407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Primary Goals and Objectives</a:t>
            </a:r>
            <a:endParaRPr kumimoji="0" lang="en-US" sz="2400" b="1" i="0" u="none" strike="noStrike" kern="1200" cap="none" spc="0" normalizeH="0" baseline="0" noProof="0" dirty="0">
              <a:ln>
                <a:noFill/>
              </a:ln>
              <a:solidFill>
                <a:schemeClr val="tx1"/>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245833" y="1997538"/>
            <a:ext cx="7928350" cy="4585871"/>
          </a:xfrm>
          <a:prstGeom prst="rect">
            <a:avLst/>
          </a:prstGeom>
          <a:noFill/>
          <a:effectLst/>
        </p:spPr>
        <p:txBody>
          <a:bodyPr wrap="square" rtlCol="0">
            <a:spAutoFit/>
          </a:bodyPr>
          <a:lstStyle/>
          <a:p>
            <a:pPr marL="573088" lvl="0" indent="-282575">
              <a:spcBef>
                <a:spcPts val="1200"/>
              </a:spcBef>
              <a:spcAft>
                <a:spcPts val="1200"/>
              </a:spcAft>
              <a:buClr>
                <a:schemeClr val="accent1">
                  <a:lumMod val="75000"/>
                </a:schemeClr>
              </a:buClr>
              <a:buFont typeface="Wingdings" panose="05000000000000000000" pitchFamily="2" charset="2"/>
              <a:buChar char="§"/>
            </a:pPr>
            <a:r>
              <a:rPr lang="en-US" sz="2800" b="1">
                <a:latin typeface="NPSRawlinsonOT" panose="02000505070000020003" pitchFamily="50" charset="0"/>
              </a:rPr>
              <a:t>Support A Roadless Character </a:t>
            </a:r>
            <a:r>
              <a:rPr lang="en-US" sz="2800">
                <a:latin typeface="NPSRawlinsonOT" panose="02000505070000020003" pitchFamily="50" charset="0"/>
              </a:rPr>
              <a:t>— for long-term sustainability of seashore’s natural and cultural resources, while providing essential access to communities</a:t>
            </a:r>
          </a:p>
          <a:p>
            <a:pPr marL="573088" lvl="0" indent="-282575">
              <a:spcBef>
                <a:spcPts val="1200"/>
              </a:spcBef>
              <a:spcAft>
                <a:spcPts val="1200"/>
              </a:spcAft>
              <a:buClr>
                <a:schemeClr val="accent1">
                  <a:lumMod val="75000"/>
                </a:schemeClr>
              </a:buClr>
              <a:buFont typeface="Wingdings" panose="05000000000000000000" pitchFamily="2" charset="2"/>
              <a:buChar char="§"/>
            </a:pPr>
            <a:r>
              <a:rPr lang="en-US" sz="2800" b="1">
                <a:latin typeface="NPSRawlinsonOT" panose="02000505070000020003" pitchFamily="50" charset="0"/>
              </a:rPr>
              <a:t>Protect visitor use and experience and visitor safety</a:t>
            </a:r>
            <a:r>
              <a:rPr lang="en-US" sz="2800">
                <a:latin typeface="NPSRawlinsonOT" panose="02000505070000020003" pitchFamily="50" charset="0"/>
              </a:rPr>
              <a:t> — to provide a safe experience for seashore visitors, especially during periods of high visitor use</a:t>
            </a:r>
          </a:p>
          <a:p>
            <a:pPr marL="573088" lvl="0" indent="-282575">
              <a:spcBef>
                <a:spcPts val="1200"/>
              </a:spcBef>
              <a:spcAft>
                <a:spcPts val="1200"/>
              </a:spcAft>
              <a:buClr>
                <a:schemeClr val="accent1">
                  <a:lumMod val="75000"/>
                </a:schemeClr>
              </a:buClr>
              <a:buFont typeface="Wingdings" panose="05000000000000000000" pitchFamily="2" charset="2"/>
              <a:buChar char="§"/>
            </a:pPr>
            <a:r>
              <a:rPr lang="en-US" sz="2800" b="1">
                <a:latin typeface="NPSRawlinsonOT" panose="02000505070000020003" pitchFamily="50" charset="0"/>
              </a:rPr>
              <a:t>Update and clarify the permitting process</a:t>
            </a:r>
          </a:p>
        </p:txBody>
      </p:sp>
      <p:pic>
        <p:nvPicPr>
          <p:cNvPr id="11" name="Picture 10" descr="A group of people on a beach&#10;&#10;Description automatically generated">
            <a:extLst>
              <a:ext uri="{FF2B5EF4-FFF2-40B4-BE49-F238E27FC236}">
                <a16:creationId xmlns:a16="http://schemas.microsoft.com/office/drawing/2014/main" id="{262F2D71-655C-4438-A52F-2214AF4972D6}"/>
              </a:ext>
            </a:extLst>
          </p:cNvPr>
          <p:cNvPicPr>
            <a:picLocks noChangeAspect="1"/>
          </p:cNvPicPr>
          <p:nvPr/>
        </p:nvPicPr>
        <p:blipFill rotWithShape="1">
          <a:blip r:embed="rId5">
            <a:extLst>
              <a:ext uri="{28A0092B-C50C-407E-A947-70E740481C1C}">
                <a14:useLocalDpi xmlns:a14="http://schemas.microsoft.com/office/drawing/2010/main" val="0"/>
              </a:ext>
            </a:extLst>
          </a:blip>
          <a:srcRect l="35099" t="29248" r="20147"/>
          <a:stretch/>
        </p:blipFill>
        <p:spPr>
          <a:xfrm>
            <a:off x="9016987" y="2530257"/>
            <a:ext cx="2929180" cy="3773781"/>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65612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Purpose and Need</a:t>
            </a:r>
            <a:endParaRPr kumimoji="0" lang="en-US" sz="2400" b="1" i="0" u="none" strike="noStrike" kern="1200" cap="none" spc="0" normalizeH="0" baseline="0" noProof="0" dirty="0">
              <a:ln>
                <a:noFill/>
              </a:ln>
              <a:solidFill>
                <a:schemeClr val="tx1"/>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245833" y="2268890"/>
            <a:ext cx="7532830" cy="3908762"/>
          </a:xfrm>
          <a:prstGeom prst="rect">
            <a:avLst/>
          </a:prstGeom>
          <a:noFill/>
          <a:effectLst/>
        </p:spPr>
        <p:txBody>
          <a:bodyPr wrap="square" rtlCol="0">
            <a:spAutoFit/>
          </a:bodyPr>
          <a:lstStyle/>
          <a:p>
            <a:pPr marL="573088" lvl="0" indent="-282575">
              <a:spcBef>
                <a:spcPts val="1200"/>
              </a:spcBef>
              <a:buClr>
                <a:schemeClr val="accent1">
                  <a:lumMod val="75000"/>
                </a:schemeClr>
              </a:buClr>
              <a:buFont typeface="Wingdings" panose="05000000000000000000" pitchFamily="2" charset="2"/>
              <a:buChar char="§"/>
            </a:pPr>
            <a:r>
              <a:rPr lang="en-US" sz="2800" b="1">
                <a:latin typeface="NPSRawlinsonOT" panose="02000505070000020003" pitchFamily="50" charset="0"/>
              </a:rPr>
              <a:t>Purpose: </a:t>
            </a:r>
          </a:p>
          <a:p>
            <a:pPr marL="747713" lvl="1">
              <a:buClr>
                <a:schemeClr val="accent1">
                  <a:lumMod val="75000"/>
                </a:schemeClr>
              </a:buClr>
            </a:pPr>
            <a:r>
              <a:rPr lang="en-US" sz="2600">
                <a:latin typeface="NPSRawlinsonOT" panose="02000505070000020003" pitchFamily="50" charset="0"/>
              </a:rPr>
              <a:t>Evaluate ORV use at the seashore and to review the existing ORV regulation to allow for appropriate vehicular access while protecting park resources and visitor experience</a:t>
            </a:r>
          </a:p>
          <a:p>
            <a:pPr marL="1030288" lvl="1" indent="-282575">
              <a:spcAft>
                <a:spcPts val="1200"/>
              </a:spcAft>
              <a:buClr>
                <a:schemeClr val="accent1">
                  <a:lumMod val="75000"/>
                </a:schemeClr>
              </a:buClr>
              <a:buFont typeface="Wingdings" panose="05000000000000000000" pitchFamily="2" charset="2"/>
              <a:buChar char="§"/>
            </a:pPr>
            <a:endParaRPr lang="en-US" sz="2600">
              <a:latin typeface="NPSRawlinsonOT" panose="02000505070000020003" pitchFamily="50" charset="0"/>
            </a:endParaRPr>
          </a:p>
          <a:p>
            <a:pPr marL="573088" lvl="0" indent="-282575">
              <a:buClr>
                <a:schemeClr val="accent1">
                  <a:lumMod val="75000"/>
                </a:schemeClr>
              </a:buClr>
              <a:buFont typeface="Wingdings" panose="05000000000000000000" pitchFamily="2" charset="2"/>
              <a:buChar char="§"/>
            </a:pPr>
            <a:r>
              <a:rPr lang="en-US" sz="2800" b="1">
                <a:latin typeface="NPSRawlinsonOT" panose="02000505070000020003" pitchFamily="50" charset="0"/>
              </a:rPr>
              <a:t>Need:</a:t>
            </a:r>
          </a:p>
          <a:p>
            <a:pPr marL="747713" lvl="1">
              <a:buClr>
                <a:schemeClr val="accent1">
                  <a:lumMod val="75000"/>
                </a:schemeClr>
              </a:buClr>
            </a:pPr>
            <a:r>
              <a:rPr lang="en-US" sz="2600">
                <a:latin typeface="NPSRawlinsonOT" panose="02000505070000020003" pitchFamily="50" charset="0"/>
              </a:rPr>
              <a:t>Address changes to resources and use on the island since 1987 regulation</a:t>
            </a:r>
          </a:p>
        </p:txBody>
      </p:sp>
      <p:pic>
        <p:nvPicPr>
          <p:cNvPr id="10" name="Picture 9" descr="A group of people on a beach&#10;&#10;Description automatically generated with medium confidence">
            <a:extLst>
              <a:ext uri="{FF2B5EF4-FFF2-40B4-BE49-F238E27FC236}">
                <a16:creationId xmlns:a16="http://schemas.microsoft.com/office/drawing/2014/main" id="{FBE5B9AB-1223-4D78-8313-662C826F5F4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468895" y="1831851"/>
            <a:ext cx="3582331" cy="2403381"/>
          </a:xfrm>
          <a:prstGeom prst="rect">
            <a:avLst/>
          </a:prstGeom>
          <a:ln>
            <a:solidFill>
              <a:schemeClr val="tx1">
                <a:lumMod val="75000"/>
                <a:lumOff val="25000"/>
              </a:schemeClr>
            </a:solidFill>
          </a:ln>
          <a:effectLst>
            <a:outerShdw blurRad="50800" dist="38100" dir="2700000" algn="tl" rotWithShape="0">
              <a:prstClr val="black">
                <a:alpha val="40000"/>
              </a:prstClr>
            </a:outerShdw>
          </a:effectLst>
        </p:spPr>
      </p:pic>
      <p:pic>
        <p:nvPicPr>
          <p:cNvPr id="13" name="Picture 4" descr="About Our Towns - Fire Island Association">
            <a:extLst>
              <a:ext uri="{FF2B5EF4-FFF2-40B4-BE49-F238E27FC236}">
                <a16:creationId xmlns:a16="http://schemas.microsoft.com/office/drawing/2014/main" id="{600796F6-F263-4820-B784-30DACA0E365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385" t="10969" b="8966"/>
          <a:stretch/>
        </p:blipFill>
        <p:spPr bwMode="auto">
          <a:xfrm>
            <a:off x="8468895" y="4456297"/>
            <a:ext cx="3582331" cy="2322689"/>
          </a:xfrm>
          <a:prstGeom prst="rect">
            <a:avLst/>
          </a:prstGeom>
          <a:noFill/>
          <a:ln>
            <a:solidFill>
              <a:schemeClr val="tx1">
                <a:lumMod val="75000"/>
                <a:lumOff val="25000"/>
              </a:schemeClr>
            </a:solidFill>
          </a:ln>
        </p:spPr>
      </p:pic>
    </p:spTree>
    <p:extLst>
      <p:ext uri="{BB962C8B-B14F-4D97-AF65-F5344CB8AC3E}">
        <p14:creationId xmlns:p14="http://schemas.microsoft.com/office/powerpoint/2010/main" val="2788620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stretch>
            <a:fillRect t="-11000" b="-11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97B8C407-5F59-4926-84DA-93CF2D82671A}"/>
              </a:ext>
              <a:ext uri="{C183D7F6-B498-43B3-948B-1728B52AA6E4}">
                <adec:decorative xmlns:adec="http://schemas.microsoft.com/office/drawing/2017/decorative" val="1"/>
              </a:ext>
            </a:extLst>
          </p:cNvPr>
          <p:cNvSpPr/>
          <p:nvPr/>
        </p:nvSpPr>
        <p:spPr>
          <a:xfrm>
            <a:off x="0" y="3259418"/>
            <a:ext cx="12192000" cy="850360"/>
          </a:xfrm>
          <a:prstGeom prst="rect">
            <a:avLst/>
          </a:prstGeom>
          <a:solidFill>
            <a:schemeClr val="bg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Title 15">
            <a:extLst>
              <a:ext uri="{FF2B5EF4-FFF2-40B4-BE49-F238E27FC236}">
                <a16:creationId xmlns:a16="http://schemas.microsoft.com/office/drawing/2014/main" id="{FE96A90F-C790-46AB-97EB-79CE63D7B311}"/>
              </a:ext>
            </a:extLst>
          </p:cNvPr>
          <p:cNvSpPr txBox="1">
            <a:spLocks noGrp="1"/>
          </p:cNvSpPr>
          <p:nvPr>
            <p:ph type="title" idx="4294967295"/>
          </p:nvPr>
        </p:nvSpPr>
        <p:spPr>
          <a:xfrm>
            <a:off x="-33683" y="3375765"/>
            <a:ext cx="12192000"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1200"/>
              </a:spcBef>
              <a:spcAft>
                <a:spcPts val="120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Frutiger LT Std 45 Light" panose="020B0402020204020204" pitchFamily="34" charset="0"/>
                <a:ea typeface="+mn-ea"/>
                <a:cs typeface="+mn-cs"/>
              </a:rPr>
              <a:t>Preliminary Proposed Action</a:t>
            </a:r>
          </a:p>
        </p:txBody>
      </p:sp>
    </p:spTree>
    <p:extLst>
      <p:ext uri="{BB962C8B-B14F-4D97-AF65-F5344CB8AC3E}">
        <p14:creationId xmlns:p14="http://schemas.microsoft.com/office/powerpoint/2010/main" val="3890627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Proposed Action</a:t>
            </a:r>
            <a:r>
              <a:rPr lang="en-US" sz="2400" b="1" dirty="0">
                <a:solidFill>
                  <a:schemeClr val="bg1"/>
                </a:solidFill>
                <a:latin typeface="Frutiger LT Std 45 Light" panose="020B0402020204020204" pitchFamily="34" charset="0"/>
                <a:ea typeface="+mn-ea"/>
                <a:cs typeface="+mn-cs"/>
              </a:rPr>
              <a:t> #1: Driving Permits</a:t>
            </a:r>
            <a:endParaRPr kumimoji="0" lang="en-US" sz="2400" b="1" i="0" u="none" strike="noStrike" kern="1200" cap="none" spc="0" normalizeH="0" baseline="0" noProof="0" dirty="0">
              <a:ln>
                <a:noFill/>
              </a:ln>
              <a:solidFill>
                <a:schemeClr val="bg1">
                  <a:lumMod val="95000"/>
                </a:schemeClr>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251672" y="1867760"/>
            <a:ext cx="11940328" cy="3247043"/>
          </a:xfrm>
          <a:prstGeom prst="rect">
            <a:avLst/>
          </a:prstGeom>
          <a:noFill/>
          <a:effectLst/>
        </p:spPr>
        <p:txBody>
          <a:bodyPr wrap="square" lIns="91440" tIns="45720" rIns="91440" bIns="45720" rtlCol="0" anchor="t">
            <a:spAutoFit/>
          </a:bodyPr>
          <a:lstStyle/>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Driving Permits</a:t>
            </a:r>
            <a:endParaRPr lang="en-US"/>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Permit Categories</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No Caps</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Roundtrips through the gate per day</a:t>
            </a:r>
            <a:endParaRPr lang="en-US" sz="2500">
              <a:latin typeface="NPSRawlinsonOT" panose="02000505070000020003" pitchFamily="50" charset="0"/>
            </a:endParaRP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Number of Permits</a:t>
            </a:r>
            <a:endParaRPr lang="en-US" sz="2500">
              <a:latin typeface="NPSRawlinsonOT" panose="02000505070000020003" pitchFamily="50" charset="0"/>
            </a:endParaRPr>
          </a:p>
        </p:txBody>
      </p:sp>
    </p:spTree>
    <p:extLst>
      <p:ext uri="{BB962C8B-B14F-4D97-AF65-F5344CB8AC3E}">
        <p14:creationId xmlns:p14="http://schemas.microsoft.com/office/powerpoint/2010/main" val="3571555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Proposed Action #1: Driving Permits </a:t>
            </a:r>
            <a:r>
              <a:rPr kumimoji="0" lang="en-US" sz="2400" b="0"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(continued)</a:t>
            </a:r>
            <a:endParaRPr kumimoji="0" lang="en-US" sz="2400" b="0" i="0" u="none" strike="noStrike" kern="1200" cap="none" spc="0" normalizeH="0" baseline="0" noProof="0" dirty="0">
              <a:ln>
                <a:noFill/>
              </a:ln>
              <a:solidFill>
                <a:schemeClr val="accent4"/>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251672" y="1867760"/>
            <a:ext cx="5705245" cy="3247043"/>
          </a:xfrm>
          <a:prstGeom prst="rect">
            <a:avLst/>
          </a:prstGeom>
          <a:noFill/>
          <a:effectLst/>
        </p:spPr>
        <p:txBody>
          <a:bodyPr wrap="square" lIns="91440" tIns="45720" rIns="91440" bIns="45720" rtlCol="0" anchor="t">
            <a:spAutoFit/>
          </a:bodyPr>
          <a:lstStyle/>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Driving Permits</a:t>
            </a:r>
            <a:endParaRPr lang="en-US"/>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Permit Categories</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solidFill>
                  <a:schemeClr val="bg1">
                    <a:lumMod val="65000"/>
                  </a:schemeClr>
                </a:solidFill>
                <a:latin typeface="NPSRawlinsonOT"/>
              </a:rPr>
              <a:t>No Caps</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solidFill>
                  <a:schemeClr val="bg1">
                    <a:lumMod val="65000"/>
                  </a:schemeClr>
                </a:solidFill>
                <a:latin typeface="NPSRawlinsonOT"/>
              </a:rPr>
              <a:t>Roundtrips through the gate per day</a:t>
            </a:r>
            <a:endParaRPr lang="en-US" sz="2500">
              <a:solidFill>
                <a:schemeClr val="bg1">
                  <a:lumMod val="65000"/>
                </a:schemeClr>
              </a:solidFill>
              <a:latin typeface="NPSRawlinsonOT" panose="02000505070000020003" pitchFamily="50" charset="0"/>
            </a:endParaRP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solidFill>
                  <a:schemeClr val="bg1">
                    <a:lumMod val="65000"/>
                  </a:schemeClr>
                </a:solidFill>
                <a:latin typeface="NPSRawlinsonOT"/>
              </a:rPr>
              <a:t>Number of Permits</a:t>
            </a:r>
            <a:endParaRPr lang="en-US" sz="2500">
              <a:solidFill>
                <a:schemeClr val="bg1">
                  <a:lumMod val="65000"/>
                </a:schemeClr>
              </a:solidFill>
              <a:latin typeface="NPSRawlinsonOT" panose="02000505070000020003" pitchFamily="50" charset="0"/>
            </a:endParaRPr>
          </a:p>
        </p:txBody>
      </p:sp>
      <p:sp>
        <p:nvSpPr>
          <p:cNvPr id="4" name="Callout: Line with Accent Bar 3">
            <a:extLst>
              <a:ext uri="{FF2B5EF4-FFF2-40B4-BE49-F238E27FC236}">
                <a16:creationId xmlns:a16="http://schemas.microsoft.com/office/drawing/2014/main" id="{8AA67074-7EBA-4C20-AC70-ADEB8277FE85}"/>
              </a:ext>
            </a:extLst>
          </p:cNvPr>
          <p:cNvSpPr/>
          <p:nvPr/>
        </p:nvSpPr>
        <p:spPr>
          <a:xfrm>
            <a:off x="7163204" y="2038835"/>
            <a:ext cx="4466788" cy="1891455"/>
          </a:xfrm>
          <a:prstGeom prst="accentCallout1">
            <a:avLst>
              <a:gd name="adj1" fmla="val 18750"/>
              <a:gd name="adj2" fmla="val -8333"/>
              <a:gd name="adj3" fmla="val 3827"/>
              <a:gd name="adj4" fmla="val -909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90195" algn="ctr">
              <a:spcBef>
                <a:spcPts val="1200"/>
              </a:spcBef>
              <a:buClr>
                <a:schemeClr val="accent1">
                  <a:lumMod val="75000"/>
                </a:schemeClr>
              </a:buClr>
            </a:pPr>
            <a:r>
              <a:rPr lang="en-US" sz="1800">
                <a:latin typeface="NPSRawlinsonOT"/>
              </a:rPr>
              <a:t>Available to eligible applicants for when waterborne transportation is unavailable. </a:t>
            </a:r>
            <a:endParaRPr lang="en-US"/>
          </a:p>
        </p:txBody>
      </p:sp>
      <p:sp>
        <p:nvSpPr>
          <p:cNvPr id="11" name="Callout: Line with Accent Bar 10">
            <a:extLst>
              <a:ext uri="{FF2B5EF4-FFF2-40B4-BE49-F238E27FC236}">
                <a16:creationId xmlns:a16="http://schemas.microsoft.com/office/drawing/2014/main" id="{75109966-C44C-414A-BD5F-E98792292FBE}"/>
              </a:ext>
            </a:extLst>
          </p:cNvPr>
          <p:cNvSpPr/>
          <p:nvPr/>
        </p:nvSpPr>
        <p:spPr>
          <a:xfrm>
            <a:off x="6303550" y="4083729"/>
            <a:ext cx="5326442" cy="2237172"/>
          </a:xfrm>
          <a:prstGeom prst="accentCallout1">
            <a:avLst>
              <a:gd name="adj1" fmla="val 18750"/>
              <a:gd name="adj2" fmla="val -8333"/>
              <a:gd name="adj3" fmla="val -53780"/>
              <a:gd name="adj4" fmla="val -55696"/>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575945" indent="-285750">
              <a:buClr>
                <a:schemeClr val="accent1">
                  <a:lumMod val="75000"/>
                </a:schemeClr>
              </a:buClr>
              <a:buFont typeface="Arial" panose="020B0604020202020204" pitchFamily="34" charset="0"/>
              <a:buChar char="•"/>
            </a:pPr>
            <a:r>
              <a:rPr lang="en-US" sz="1800">
                <a:solidFill>
                  <a:schemeClr val="tx1"/>
                </a:solidFill>
                <a:latin typeface="NPSRawlinsonOT"/>
              </a:rPr>
              <a:t>Year-round residents</a:t>
            </a:r>
          </a:p>
          <a:p>
            <a:pPr marL="575945" indent="-285750">
              <a:buClr>
                <a:schemeClr val="accent1">
                  <a:lumMod val="75000"/>
                </a:schemeClr>
              </a:buClr>
              <a:buFont typeface="Arial" panose="020B0604020202020204" pitchFamily="34" charset="0"/>
              <a:buChar char="•"/>
            </a:pPr>
            <a:r>
              <a:rPr lang="en-US">
                <a:solidFill>
                  <a:schemeClr val="tx1"/>
                </a:solidFill>
                <a:latin typeface="NPSRawlinsonOT"/>
              </a:rPr>
              <a:t>P</a:t>
            </a:r>
            <a:r>
              <a:rPr lang="en-US" sz="1800">
                <a:solidFill>
                  <a:schemeClr val="tx1"/>
                </a:solidFill>
                <a:latin typeface="NPSRawlinsonOT"/>
              </a:rPr>
              <a:t>art-time residents</a:t>
            </a:r>
          </a:p>
          <a:p>
            <a:pPr marL="575945" indent="-285750">
              <a:buClr>
                <a:schemeClr val="accent1">
                  <a:lumMod val="75000"/>
                </a:schemeClr>
              </a:buClr>
              <a:buFont typeface="Arial" panose="020B0604020202020204" pitchFamily="34" charset="0"/>
              <a:buChar char="•"/>
            </a:pPr>
            <a:r>
              <a:rPr lang="en-US">
                <a:solidFill>
                  <a:schemeClr val="tx1"/>
                </a:solidFill>
                <a:latin typeface="NPSRawlinsonOT"/>
              </a:rPr>
              <a:t>E</a:t>
            </a:r>
            <a:r>
              <a:rPr lang="en-US" sz="1800">
                <a:solidFill>
                  <a:schemeClr val="tx1"/>
                </a:solidFill>
                <a:latin typeface="NPSRawlinsonOT"/>
              </a:rPr>
              <a:t>ssential services (including public utilities)</a:t>
            </a:r>
          </a:p>
          <a:p>
            <a:pPr marL="575945" indent="-285750">
              <a:buClr>
                <a:schemeClr val="accent1">
                  <a:lumMod val="75000"/>
                </a:schemeClr>
              </a:buClr>
              <a:buFont typeface="Arial" panose="020B0604020202020204" pitchFamily="34" charset="0"/>
              <a:buChar char="•"/>
            </a:pPr>
            <a:r>
              <a:rPr lang="en-US">
                <a:solidFill>
                  <a:schemeClr val="tx1"/>
                </a:solidFill>
                <a:latin typeface="NPSRawlinsonOT"/>
              </a:rPr>
              <a:t>C</a:t>
            </a:r>
            <a:r>
              <a:rPr lang="en-US" sz="1800">
                <a:solidFill>
                  <a:schemeClr val="tx1"/>
                </a:solidFill>
                <a:latin typeface="NPSRawlinsonOT"/>
              </a:rPr>
              <a:t>onstruction </a:t>
            </a:r>
          </a:p>
          <a:p>
            <a:pPr marL="575945" indent="-285750">
              <a:buClr>
                <a:schemeClr val="accent1">
                  <a:lumMod val="75000"/>
                </a:schemeClr>
              </a:buClr>
              <a:buFont typeface="Arial" panose="020B0604020202020204" pitchFamily="34" charset="0"/>
              <a:buChar char="•"/>
            </a:pPr>
            <a:r>
              <a:rPr lang="en-US">
                <a:solidFill>
                  <a:schemeClr val="tx1"/>
                </a:solidFill>
                <a:latin typeface="NPSRawlinsonOT"/>
              </a:rPr>
              <a:t>R</a:t>
            </a:r>
            <a:r>
              <a:rPr lang="en-US" sz="1800">
                <a:solidFill>
                  <a:schemeClr val="tx1"/>
                </a:solidFill>
                <a:latin typeface="NPSRawlinsonOT"/>
              </a:rPr>
              <a:t>ecreation</a:t>
            </a:r>
          </a:p>
          <a:p>
            <a:pPr marL="575945" indent="-285750">
              <a:buClr>
                <a:schemeClr val="accent1">
                  <a:lumMod val="75000"/>
                </a:schemeClr>
              </a:buClr>
              <a:buFont typeface="Arial" panose="020B0604020202020204" pitchFamily="34" charset="0"/>
              <a:buChar char="•"/>
            </a:pPr>
            <a:r>
              <a:rPr lang="en-US">
                <a:solidFill>
                  <a:schemeClr val="tx1"/>
                </a:solidFill>
                <a:latin typeface="NPSRawlinsonOT"/>
              </a:rPr>
              <a:t>T</a:t>
            </a:r>
            <a:r>
              <a:rPr lang="en-US" sz="1800">
                <a:solidFill>
                  <a:schemeClr val="tx1"/>
                </a:solidFill>
                <a:latin typeface="NPSRawlinsonOT"/>
              </a:rPr>
              <a:t>emporary (under Superintendent's discretion)</a:t>
            </a:r>
            <a:endParaRPr lang="en-US" sz="1800">
              <a:solidFill>
                <a:schemeClr val="tx1"/>
              </a:solidFill>
              <a:latin typeface="NPSRawlinsonOT" panose="02000505070000020003" pitchFamily="50" charset="0"/>
            </a:endParaRPr>
          </a:p>
        </p:txBody>
      </p:sp>
    </p:spTree>
    <p:extLst>
      <p:ext uri="{BB962C8B-B14F-4D97-AF65-F5344CB8AC3E}">
        <p14:creationId xmlns:p14="http://schemas.microsoft.com/office/powerpoint/2010/main" val="355610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Proposed Action #1: Driving Permits </a:t>
            </a:r>
            <a:r>
              <a:rPr kumimoji="0" lang="en-US" sz="2400" b="0"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(continued)</a:t>
            </a:r>
            <a:endParaRPr kumimoji="0" lang="en-US" sz="2400" b="1" i="0" u="none" strike="noStrike" kern="1200" cap="none" spc="0" normalizeH="0" baseline="0" noProof="0" dirty="0">
              <a:ln>
                <a:noFill/>
              </a:ln>
              <a:solidFill>
                <a:schemeClr val="accent4"/>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251672" y="1867760"/>
            <a:ext cx="5705245" cy="3247043"/>
          </a:xfrm>
          <a:prstGeom prst="rect">
            <a:avLst/>
          </a:prstGeom>
          <a:noFill/>
          <a:effectLst/>
        </p:spPr>
        <p:txBody>
          <a:bodyPr wrap="square" lIns="91440" tIns="45720" rIns="91440" bIns="45720" rtlCol="0" anchor="t">
            <a:spAutoFit/>
          </a:bodyPr>
          <a:lstStyle/>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solidFill>
                  <a:schemeClr val="bg1">
                    <a:lumMod val="65000"/>
                  </a:schemeClr>
                </a:solidFill>
                <a:latin typeface="NPSRawlinsonOT"/>
              </a:rPr>
              <a:t>Driving Permits</a:t>
            </a:r>
            <a:endParaRPr lang="en-US">
              <a:solidFill>
                <a:schemeClr val="bg1">
                  <a:lumMod val="65000"/>
                </a:schemeClr>
              </a:solidFill>
            </a:endParaRP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solidFill>
                  <a:schemeClr val="bg1">
                    <a:lumMod val="65000"/>
                  </a:schemeClr>
                </a:solidFill>
                <a:latin typeface="NPSRawlinsonOT"/>
              </a:rPr>
              <a:t>Permit Categories</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No Caps</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Roundtrips through the gate per day</a:t>
            </a:r>
            <a:endParaRPr lang="en-US" sz="2500">
              <a:latin typeface="NPSRawlinsonOT" panose="02000505070000020003" pitchFamily="50" charset="0"/>
            </a:endParaRPr>
          </a:p>
          <a:p>
            <a:pPr marL="572770" indent="-282575">
              <a:spcBef>
                <a:spcPts val="1200"/>
              </a:spcBef>
              <a:spcAft>
                <a:spcPts val="1200"/>
              </a:spcAft>
              <a:buClr>
                <a:schemeClr val="accent1">
                  <a:lumMod val="75000"/>
                </a:schemeClr>
              </a:buClr>
              <a:buFont typeface="Wingdings" panose="05000000000000000000" pitchFamily="2" charset="2"/>
              <a:buChar char="§"/>
            </a:pPr>
            <a:r>
              <a:rPr lang="en-US" sz="2500" b="1">
                <a:latin typeface="NPSRawlinsonOT"/>
              </a:rPr>
              <a:t>Number of Permits</a:t>
            </a:r>
            <a:endParaRPr lang="en-US" sz="2500">
              <a:latin typeface="NPSRawlinsonOT" panose="02000505070000020003" pitchFamily="50" charset="0"/>
            </a:endParaRPr>
          </a:p>
        </p:txBody>
      </p:sp>
      <p:sp>
        <p:nvSpPr>
          <p:cNvPr id="4" name="Callout: Line with Accent Bar 3">
            <a:extLst>
              <a:ext uri="{FF2B5EF4-FFF2-40B4-BE49-F238E27FC236}">
                <a16:creationId xmlns:a16="http://schemas.microsoft.com/office/drawing/2014/main" id="{8AA67074-7EBA-4C20-AC70-ADEB8277FE85}"/>
              </a:ext>
            </a:extLst>
          </p:cNvPr>
          <p:cNvSpPr/>
          <p:nvPr/>
        </p:nvSpPr>
        <p:spPr>
          <a:xfrm>
            <a:off x="4162552" y="1939288"/>
            <a:ext cx="4466788" cy="1034732"/>
          </a:xfrm>
          <a:prstGeom prst="accentCallout1">
            <a:avLst>
              <a:gd name="adj1" fmla="val 18750"/>
              <a:gd name="adj2" fmla="val -8333"/>
              <a:gd name="adj3" fmla="val 148661"/>
              <a:gd name="adj4" fmla="val -44232"/>
            </a:avLst>
          </a:prstGeom>
          <a:solidFill>
            <a:schemeClr val="accent6">
              <a:lumMod val="50000"/>
            </a:schemeClr>
          </a:solidFill>
          <a:ln w="28575">
            <a:solidFill>
              <a:schemeClr val="accent6">
                <a:lumMod val="50000"/>
              </a:schemeClr>
            </a:solidFill>
            <a:extLst>
              <a:ext uri="{C807C97D-BFC1-408E-A445-0C87EB9F89A2}">
                <ask:lineSketchStyleProps xmlns:ask="http://schemas.microsoft.com/office/drawing/2018/sketchyshapes">
                  <ask:type>
                    <ask:lineSketchNone/>
                  </ask:type>
                </ask:lineSketchStyleProps>
              </a:ext>
            </a:extLst>
          </a:ln>
        </p:spPr>
        <p:style>
          <a:lnRef idx="2">
            <a:schemeClr val="dk1">
              <a:shade val="50000"/>
            </a:schemeClr>
          </a:lnRef>
          <a:fillRef idx="1">
            <a:schemeClr val="dk1"/>
          </a:fillRef>
          <a:effectRef idx="0">
            <a:schemeClr val="dk1"/>
          </a:effectRef>
          <a:fontRef idx="minor">
            <a:schemeClr val="lt1"/>
          </a:fontRef>
        </p:style>
        <p:txBody>
          <a:bodyPr rtlCol="0" anchor="ctr"/>
          <a:lstStyle/>
          <a:p>
            <a:pPr marL="290195" algn="ctr">
              <a:spcBef>
                <a:spcPts val="1200"/>
              </a:spcBef>
              <a:buClr>
                <a:schemeClr val="accent1">
                  <a:lumMod val="75000"/>
                </a:schemeClr>
              </a:buClr>
            </a:pPr>
            <a:r>
              <a:rPr lang="en-US" sz="1800">
                <a:latin typeface="NPSRawlinsonOT"/>
              </a:rPr>
              <a:t>No limit on the number of permits, except for part-time residents </a:t>
            </a:r>
            <a:r>
              <a:rPr lang="en-US">
                <a:latin typeface="NPSRawlinsonOT"/>
              </a:rPr>
              <a:t>(50 permits).</a:t>
            </a:r>
            <a:endParaRPr lang="en-US"/>
          </a:p>
        </p:txBody>
      </p:sp>
      <p:sp>
        <p:nvSpPr>
          <p:cNvPr id="11" name="Callout: Line with Accent Bar 10">
            <a:extLst>
              <a:ext uri="{FF2B5EF4-FFF2-40B4-BE49-F238E27FC236}">
                <a16:creationId xmlns:a16="http://schemas.microsoft.com/office/drawing/2014/main" id="{75109966-C44C-414A-BD5F-E98792292FBE}"/>
              </a:ext>
            </a:extLst>
          </p:cNvPr>
          <p:cNvSpPr/>
          <p:nvPr/>
        </p:nvSpPr>
        <p:spPr>
          <a:xfrm>
            <a:off x="6534369" y="3519782"/>
            <a:ext cx="5326442" cy="1034732"/>
          </a:xfrm>
          <a:prstGeom prst="accentCallout1">
            <a:avLst>
              <a:gd name="adj1" fmla="val 18750"/>
              <a:gd name="adj2" fmla="val -8333"/>
              <a:gd name="adj3" fmla="val 60998"/>
              <a:gd name="adj4" fmla="val -14028"/>
            </a:avLst>
          </a:prstGeom>
          <a:solidFill>
            <a:srgbClr val="00B0F0"/>
          </a:solidFill>
          <a:ln w="28575">
            <a:solidFill>
              <a:srgbClr val="00B0F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572770" indent="-282575">
              <a:spcBef>
                <a:spcPts val="1200"/>
              </a:spcBef>
              <a:buClr>
                <a:schemeClr val="accent1">
                  <a:lumMod val="75000"/>
                </a:schemeClr>
              </a:buClr>
              <a:buFont typeface="Wingdings" panose="05000000000000000000" pitchFamily="2" charset="2"/>
              <a:buChar char="§"/>
            </a:pPr>
            <a:r>
              <a:rPr lang="en-US" sz="1800">
                <a:solidFill>
                  <a:schemeClr val="tx1"/>
                </a:solidFill>
                <a:latin typeface="NPSRawlinsonOT"/>
              </a:rPr>
              <a:t>Two trips for each residential permit holder </a:t>
            </a:r>
          </a:p>
          <a:p>
            <a:pPr marL="572770" indent="-282575">
              <a:spcBef>
                <a:spcPts val="1200"/>
              </a:spcBef>
              <a:buClr>
                <a:schemeClr val="accent1">
                  <a:lumMod val="75000"/>
                </a:schemeClr>
              </a:buClr>
              <a:buFont typeface="Wingdings" panose="05000000000000000000" pitchFamily="2" charset="2"/>
              <a:buChar char="§"/>
            </a:pPr>
            <a:r>
              <a:rPr lang="en-US">
                <a:solidFill>
                  <a:schemeClr val="tx1"/>
                </a:solidFill>
                <a:latin typeface="NPSRawlinsonOT"/>
              </a:rPr>
              <a:t>O</a:t>
            </a:r>
            <a:r>
              <a:rPr lang="en-US" sz="1800">
                <a:solidFill>
                  <a:schemeClr val="tx1"/>
                </a:solidFill>
                <a:latin typeface="NPSRawlinsonOT"/>
              </a:rPr>
              <a:t>ne trip for all other permit holders</a:t>
            </a:r>
            <a:endParaRPr lang="en-US" sz="1800">
              <a:solidFill>
                <a:schemeClr val="tx1"/>
              </a:solidFill>
              <a:latin typeface="NPSRawlinsonOT" panose="02000505070000020003" pitchFamily="50" charset="0"/>
            </a:endParaRPr>
          </a:p>
        </p:txBody>
      </p:sp>
      <p:sp>
        <p:nvSpPr>
          <p:cNvPr id="12" name="Callout: Line with Accent Bar 11">
            <a:extLst>
              <a:ext uri="{FF2B5EF4-FFF2-40B4-BE49-F238E27FC236}">
                <a16:creationId xmlns:a16="http://schemas.microsoft.com/office/drawing/2014/main" id="{6678570F-2F7D-4387-9253-8567C90F8D84}"/>
              </a:ext>
            </a:extLst>
          </p:cNvPr>
          <p:cNvSpPr/>
          <p:nvPr/>
        </p:nvSpPr>
        <p:spPr>
          <a:xfrm>
            <a:off x="4634548" y="5100275"/>
            <a:ext cx="4917825" cy="1229503"/>
          </a:xfrm>
          <a:prstGeom prst="accentCallout1">
            <a:avLst>
              <a:gd name="adj1" fmla="val 18750"/>
              <a:gd name="adj2" fmla="val -8333"/>
              <a:gd name="adj3" fmla="val -17607"/>
              <a:gd name="adj4" fmla="val -23509"/>
            </a:avLst>
          </a:prstGeom>
          <a:solidFill>
            <a:schemeClr val="accent4">
              <a:lumMod val="75000"/>
            </a:schemeClr>
          </a:solidFill>
          <a:ln w="28575">
            <a:solidFill>
              <a:schemeClr val="accent4">
                <a:lumMod val="75000"/>
              </a:schemeClr>
            </a:solidFill>
            <a:extLst>
              <a:ext uri="{C807C97D-BFC1-408E-A445-0C87EB9F89A2}">
                <ask:lineSketchStyleProps xmlns:ask="http://schemas.microsoft.com/office/drawing/2018/sketchyshapes">
                  <ask:type>
                    <ask:lineSketchNone/>
                  </ask:type>
                </ask:lineSketchStyleProps>
              </a:ext>
            </a:extLst>
          </a:ln>
        </p:spPr>
        <p:style>
          <a:lnRef idx="2">
            <a:schemeClr val="dk1">
              <a:shade val="50000"/>
            </a:schemeClr>
          </a:lnRef>
          <a:fillRef idx="1">
            <a:schemeClr val="dk1"/>
          </a:fillRef>
          <a:effectRef idx="0">
            <a:schemeClr val="dk1"/>
          </a:effectRef>
          <a:fontRef idx="minor">
            <a:schemeClr val="lt1"/>
          </a:fontRef>
        </p:style>
        <p:txBody>
          <a:bodyPr rtlCol="0" anchor="ctr"/>
          <a:lstStyle/>
          <a:p>
            <a:pPr marL="290195">
              <a:spcBef>
                <a:spcPts val="1200"/>
              </a:spcBef>
              <a:buClr>
                <a:schemeClr val="accent1">
                  <a:lumMod val="75000"/>
                </a:schemeClr>
              </a:buClr>
            </a:pPr>
            <a:r>
              <a:rPr lang="en-US" sz="1800">
                <a:solidFill>
                  <a:schemeClr val="tx1"/>
                </a:solidFill>
                <a:latin typeface="NPSRawlinsonOT"/>
              </a:rPr>
              <a:t>Limit of one permit per household, and one permit per contractor/business owner who can demonstrate that they work on Fire Island. </a:t>
            </a:r>
            <a:endParaRPr lang="en-US" sz="1800">
              <a:solidFill>
                <a:schemeClr val="tx1"/>
              </a:solidFill>
              <a:latin typeface="NPSRawlinsonOT" panose="02000505070000020003" pitchFamily="50" charset="0"/>
            </a:endParaRPr>
          </a:p>
        </p:txBody>
      </p:sp>
    </p:spTree>
    <p:extLst>
      <p:ext uri="{BB962C8B-B14F-4D97-AF65-F5344CB8AC3E}">
        <p14:creationId xmlns:p14="http://schemas.microsoft.com/office/powerpoint/2010/main" val="1977474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Proposed Action #2: Permit Category Definitions</a:t>
            </a:r>
            <a:endParaRPr kumimoji="0" lang="en-US" sz="2400" b="1" i="0" u="none" strike="noStrike" kern="1200" cap="none" spc="0" normalizeH="0" baseline="0" noProof="0" dirty="0">
              <a:ln>
                <a:noFill/>
              </a:ln>
              <a:solidFill>
                <a:schemeClr val="accent4"/>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251672" y="2005843"/>
            <a:ext cx="11378320" cy="4308872"/>
          </a:xfrm>
          <a:prstGeom prst="rect">
            <a:avLst/>
          </a:prstGeom>
          <a:noFill/>
          <a:effectLst/>
        </p:spPr>
        <p:txBody>
          <a:bodyPr wrap="square" lIns="91440" tIns="45720" rIns="91440" bIns="45720" rtlCol="0" anchor="t">
            <a:spAutoFit/>
          </a:bodyPr>
          <a:lstStyle/>
          <a:p>
            <a:pPr marL="290195">
              <a:spcBef>
                <a:spcPts val="1200"/>
              </a:spcBef>
              <a:spcAft>
                <a:spcPts val="1200"/>
              </a:spcAft>
              <a:buClr>
                <a:schemeClr val="accent1">
                  <a:lumMod val="75000"/>
                </a:schemeClr>
              </a:buClr>
            </a:pPr>
            <a:r>
              <a:rPr lang="en-US" sz="2800" b="1" dirty="0">
                <a:latin typeface="NPSRawlinsonOT"/>
              </a:rPr>
              <a:t>Same as current categories with two clarifications:    </a:t>
            </a:r>
            <a:endParaRPr lang="en-US" dirty="0"/>
          </a:p>
          <a:p>
            <a:pPr marL="572770" indent="-282575">
              <a:spcBef>
                <a:spcPts val="1200"/>
              </a:spcBef>
              <a:spcAft>
                <a:spcPts val="1200"/>
              </a:spcAft>
              <a:buClr>
                <a:schemeClr val="accent1">
                  <a:lumMod val="75000"/>
                </a:schemeClr>
              </a:buClr>
              <a:buFont typeface="Wingdings" panose="05000000000000000000" pitchFamily="2" charset="2"/>
              <a:buChar char="§"/>
            </a:pPr>
            <a:r>
              <a:rPr lang="en-US" sz="2800" dirty="0">
                <a:latin typeface="NPSRawlinsonOT"/>
              </a:rPr>
              <a:t>Documents required to demonstrate </a:t>
            </a:r>
            <a:r>
              <a:rPr lang="en-US" sz="2800" b="1" dirty="0">
                <a:latin typeface="NPSRawlinsonOT"/>
              </a:rPr>
              <a:t>year-round residency </a:t>
            </a:r>
            <a:r>
              <a:rPr lang="en-US" sz="2800" dirty="0">
                <a:latin typeface="NPSRawlinsonOT"/>
              </a:rPr>
              <a:t>to be identified in permit application packet. </a:t>
            </a:r>
          </a:p>
          <a:p>
            <a:pPr marL="572770" indent="-282575">
              <a:spcBef>
                <a:spcPts val="1200"/>
              </a:spcBef>
              <a:buClr>
                <a:srgbClr val="2F5597"/>
              </a:buClr>
              <a:buFont typeface="Wingdings" panose="05000000000000000000" pitchFamily="2" charset="2"/>
              <a:buChar char="§"/>
            </a:pPr>
            <a:r>
              <a:rPr lang="en-US" sz="2800" b="1" dirty="0">
                <a:latin typeface="NPSRawlinsonOT"/>
              </a:rPr>
              <a:t>Essential services </a:t>
            </a:r>
            <a:r>
              <a:rPr lang="en-US" sz="2800" dirty="0">
                <a:latin typeface="NPSRawlinsonOT"/>
              </a:rPr>
              <a:t>are any motor vehicle whose use on Fire Island is </a:t>
            </a:r>
            <a:r>
              <a:rPr lang="en-US" sz="2800" b="1" dirty="0">
                <a:latin typeface="NPSRawlinsonOT"/>
              </a:rPr>
              <a:t>essential to continued use of residences</a:t>
            </a:r>
            <a:r>
              <a:rPr lang="en-US" sz="2800" dirty="0">
                <a:latin typeface="NPSRawlinsonOT"/>
              </a:rPr>
              <a:t>. This may include vehicles actively used for (1) transporting heating </a:t>
            </a:r>
            <a:r>
              <a:rPr lang="en-US" sz="2800" u="sng" dirty="0">
                <a:latin typeface="NPSRawlinsonOT"/>
              </a:rPr>
              <a:t>fuel</a:t>
            </a:r>
            <a:r>
              <a:rPr lang="en-US" sz="2800" dirty="0">
                <a:latin typeface="NPSRawlinsonOT"/>
              </a:rPr>
              <a:t> and bottled </a:t>
            </a:r>
            <a:r>
              <a:rPr lang="en-US" sz="2800" u="sng" dirty="0">
                <a:latin typeface="NPSRawlinsonOT"/>
              </a:rPr>
              <a:t>gas</a:t>
            </a:r>
            <a:r>
              <a:rPr lang="en-US" sz="2800" dirty="0">
                <a:latin typeface="NPSRawlinsonOT"/>
              </a:rPr>
              <a:t>, and (2) </a:t>
            </a:r>
            <a:r>
              <a:rPr lang="en-US" sz="2800" u="sng" dirty="0">
                <a:latin typeface="NPSRawlinsonOT"/>
              </a:rPr>
              <a:t>sanitation</a:t>
            </a:r>
            <a:r>
              <a:rPr lang="en-US" sz="2800" dirty="0">
                <a:latin typeface="NPSRawlinsonOT"/>
              </a:rPr>
              <a:t> or </a:t>
            </a:r>
            <a:r>
              <a:rPr lang="en-US" sz="2800" u="sng" dirty="0">
                <a:latin typeface="NPSRawlinsonOT"/>
              </a:rPr>
              <a:t>refuse removal</a:t>
            </a:r>
            <a:r>
              <a:rPr lang="en-US" sz="2800" dirty="0">
                <a:latin typeface="NPSRawlinsonOT"/>
              </a:rPr>
              <a:t>, not including construction refuse.</a:t>
            </a:r>
            <a:endParaRPr lang="en-US" dirty="0"/>
          </a:p>
          <a:p>
            <a:pPr marL="572770" lvl="0" indent="-282575">
              <a:spcBef>
                <a:spcPts val="1200"/>
              </a:spcBef>
              <a:buClr>
                <a:schemeClr val="accent1">
                  <a:lumMod val="75000"/>
                </a:schemeClr>
              </a:buClr>
              <a:buFont typeface="Wingdings" panose="05000000000000000000" pitchFamily="2" charset="2"/>
              <a:buChar char="§"/>
            </a:pPr>
            <a:endParaRPr lang="en-US" sz="2800">
              <a:latin typeface="NPSRawlinsonOT" panose="02000505070000020003" pitchFamily="50" charset="0"/>
            </a:endParaRPr>
          </a:p>
        </p:txBody>
      </p:sp>
    </p:spTree>
    <p:extLst>
      <p:ext uri="{BB962C8B-B14F-4D97-AF65-F5344CB8AC3E}">
        <p14:creationId xmlns:p14="http://schemas.microsoft.com/office/powerpoint/2010/main" val="3610698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Proposed Action #3: Permitted Period – By Category</a:t>
            </a:r>
            <a:endParaRPr kumimoji="0" lang="en-US" sz="2400" b="1" i="0" u="none" strike="noStrike" kern="1200" cap="none" spc="0" normalizeH="0" baseline="0" noProof="0" dirty="0">
              <a:ln>
                <a:noFill/>
              </a:ln>
              <a:solidFill>
                <a:schemeClr val="accent4"/>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141795" y="1936831"/>
            <a:ext cx="11750299" cy="2177519"/>
          </a:xfrm>
          <a:prstGeom prst="rect">
            <a:avLst/>
          </a:prstGeom>
          <a:noFill/>
          <a:effectLst/>
        </p:spPr>
        <p:txBody>
          <a:bodyPr wrap="square" lIns="91440" tIns="45720" rIns="91440" bIns="45720" rtlCol="0" anchor="t">
            <a:spAutoFit/>
          </a:bodyPr>
          <a:lstStyle/>
          <a:p>
            <a:pPr marL="572770" indent="-282575">
              <a:spcAft>
                <a:spcPts val="300"/>
              </a:spcAft>
              <a:buClr>
                <a:schemeClr val="accent1">
                  <a:lumMod val="75000"/>
                </a:schemeClr>
              </a:buClr>
              <a:buFont typeface="Wingdings" panose="05000000000000000000" pitchFamily="2" charset="2"/>
              <a:buChar char="§"/>
            </a:pPr>
            <a:r>
              <a:rPr lang="en-US" sz="2400" b="1">
                <a:latin typeface="NPSRawlinsonOT"/>
              </a:rPr>
              <a:t>Residents &amp; Essential Services</a:t>
            </a:r>
            <a:r>
              <a:rPr lang="en-US" sz="2400">
                <a:latin typeface="NPSRawlinsonOT"/>
              </a:rPr>
              <a:t>: </a:t>
            </a:r>
            <a:r>
              <a:rPr lang="en-US" sz="2000">
                <a:latin typeface="NPSRawlinsonOT"/>
              </a:rPr>
              <a:t>From day after </a:t>
            </a:r>
            <a:r>
              <a:rPr lang="en-US" sz="2000" b="1">
                <a:solidFill>
                  <a:srgbClr val="0070C0"/>
                </a:solidFill>
                <a:latin typeface="NPSRawlinsonOT"/>
              </a:rPr>
              <a:t>Labor Day to weekend before July 4</a:t>
            </a:r>
            <a:r>
              <a:rPr lang="en-US" sz="2000">
                <a:latin typeface="NPSRawlinsonOT"/>
              </a:rPr>
              <a:t>  </a:t>
            </a:r>
            <a:endParaRPr lang="en-US" sz="2000">
              <a:latin typeface="NPSRawlinsonOT" panose="02000505070000020003" pitchFamily="50" charset="0"/>
            </a:endParaRPr>
          </a:p>
          <a:p>
            <a:pPr marL="572770" lvl="0" indent="-282575">
              <a:spcAft>
                <a:spcPts val="300"/>
              </a:spcAft>
              <a:buClr>
                <a:schemeClr val="accent1">
                  <a:lumMod val="75000"/>
                </a:schemeClr>
              </a:buClr>
              <a:buFont typeface="Wingdings" panose="05000000000000000000" pitchFamily="2" charset="2"/>
              <a:buChar char="§"/>
            </a:pPr>
            <a:r>
              <a:rPr lang="en-US" sz="2400" b="1">
                <a:latin typeface="NPSRawlinsonOT"/>
              </a:rPr>
              <a:t>Construction: </a:t>
            </a:r>
            <a:r>
              <a:rPr lang="en-US" sz="2000">
                <a:latin typeface="NPSRawlinsonOT"/>
              </a:rPr>
              <a:t>From day after </a:t>
            </a:r>
            <a:r>
              <a:rPr lang="en-US" sz="2000" b="1">
                <a:solidFill>
                  <a:srgbClr val="0070C0"/>
                </a:solidFill>
                <a:latin typeface="NPSRawlinsonOT"/>
              </a:rPr>
              <a:t>Indigenous Peoples / Columbus Day to April 30</a:t>
            </a:r>
            <a:endParaRPr lang="en-US" sz="1400" b="1">
              <a:latin typeface="NPSRawlinsonOT" panose="02000505070000020003" pitchFamily="50" charset="0"/>
            </a:endParaRPr>
          </a:p>
          <a:p>
            <a:pPr marL="572770" lvl="0" indent="-282575">
              <a:spcAft>
                <a:spcPts val="300"/>
              </a:spcAft>
              <a:buClr>
                <a:schemeClr val="accent1">
                  <a:lumMod val="75000"/>
                </a:schemeClr>
              </a:buClr>
              <a:buFont typeface="Wingdings" panose="05000000000000000000" pitchFamily="2" charset="2"/>
              <a:buChar char="§"/>
            </a:pPr>
            <a:r>
              <a:rPr lang="en-US" sz="2400" b="1">
                <a:latin typeface="NPSRawlinsonOT"/>
              </a:rPr>
              <a:t>Recreational: </a:t>
            </a:r>
            <a:r>
              <a:rPr lang="en-US" sz="2000">
                <a:latin typeface="NPSRawlinsonOT"/>
              </a:rPr>
              <a:t>From </a:t>
            </a:r>
            <a:r>
              <a:rPr lang="en-US" sz="2000" b="1">
                <a:solidFill>
                  <a:srgbClr val="0070C0"/>
                </a:solidFill>
                <a:latin typeface="NPSRawlinsonOT"/>
              </a:rPr>
              <a:t>September 15 to March 15</a:t>
            </a:r>
            <a:endParaRPr lang="en-US" sz="2000">
              <a:latin typeface="NPSRawlinsonOT" panose="02000505070000020003" pitchFamily="50" charset="0"/>
            </a:endParaRPr>
          </a:p>
          <a:p>
            <a:pPr marL="1204595" lvl="1" indent="-457200">
              <a:buClr>
                <a:schemeClr val="accent1">
                  <a:lumMod val="75000"/>
                </a:schemeClr>
              </a:buClr>
              <a:buFont typeface="Wingdings" panose="05000000000000000000" pitchFamily="2" charset="2"/>
              <a:buChar char="ü"/>
            </a:pPr>
            <a:endParaRPr lang="en-US">
              <a:latin typeface="NPSRawlinsonOT" panose="02000505070000020003" pitchFamily="50" charset="0"/>
            </a:endParaRPr>
          </a:p>
          <a:p>
            <a:pPr marL="572770" lvl="0" indent="-282575">
              <a:spcBef>
                <a:spcPts val="1200"/>
              </a:spcBef>
              <a:buClr>
                <a:schemeClr val="accent1">
                  <a:lumMod val="75000"/>
                </a:schemeClr>
              </a:buClr>
              <a:buFont typeface="Wingdings" panose="05000000000000000000" pitchFamily="2" charset="2"/>
              <a:buChar char="§"/>
            </a:pPr>
            <a:endParaRPr lang="en-US" sz="2800">
              <a:latin typeface="NPSRawlinsonOT" panose="02000505070000020003" pitchFamily="50" charset="0"/>
            </a:endParaRPr>
          </a:p>
        </p:txBody>
      </p:sp>
      <p:grpSp>
        <p:nvGrpSpPr>
          <p:cNvPr id="11" name="Group 10">
            <a:extLst>
              <a:ext uri="{FF2B5EF4-FFF2-40B4-BE49-F238E27FC236}">
                <a16:creationId xmlns:a16="http://schemas.microsoft.com/office/drawing/2014/main" id="{1B60B828-CC7B-4D0C-A7C0-6CFF10FB6F5B}"/>
              </a:ext>
              <a:ext uri="{C183D7F6-B498-43B3-948B-1728B52AA6E4}">
                <adec:decorative xmlns:adec="http://schemas.microsoft.com/office/drawing/2017/decorative" val="1"/>
              </a:ext>
            </a:extLst>
          </p:cNvPr>
          <p:cNvGrpSpPr/>
          <p:nvPr/>
        </p:nvGrpSpPr>
        <p:grpSpPr>
          <a:xfrm>
            <a:off x="191616" y="3748538"/>
            <a:ext cx="11808768" cy="773915"/>
            <a:chOff x="191616" y="4863182"/>
            <a:chExt cx="11808768" cy="773915"/>
          </a:xfrm>
        </p:grpSpPr>
        <p:sp>
          <p:nvSpPr>
            <p:cNvPr id="2" name="Rectangle 1">
              <a:extLst>
                <a:ext uri="{FF2B5EF4-FFF2-40B4-BE49-F238E27FC236}">
                  <a16:creationId xmlns:a16="http://schemas.microsoft.com/office/drawing/2014/main" id="{890311F2-0A1D-4790-A262-46B42D0D964F}"/>
                </a:ext>
              </a:extLst>
            </p:cNvPr>
            <p:cNvSpPr/>
            <p:nvPr/>
          </p:nvSpPr>
          <p:spPr>
            <a:xfrm>
              <a:off x="1280932" y="4996926"/>
              <a:ext cx="9621424"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Residents &amp; Essential Services</a:t>
              </a:r>
            </a:p>
          </p:txBody>
        </p:sp>
        <p:sp>
          <p:nvSpPr>
            <p:cNvPr id="12" name="Oval 11">
              <a:extLst>
                <a:ext uri="{FF2B5EF4-FFF2-40B4-BE49-F238E27FC236}">
                  <a16:creationId xmlns:a16="http://schemas.microsoft.com/office/drawing/2014/main" id="{BD315E04-C09C-49F8-BB9E-996376E315EC}"/>
                </a:ext>
              </a:extLst>
            </p:cNvPr>
            <p:cNvSpPr/>
            <p:nvPr/>
          </p:nvSpPr>
          <p:spPr>
            <a:xfrm>
              <a:off x="10417133" y="4863182"/>
              <a:ext cx="1583251" cy="734273"/>
            </a:xfrm>
            <a:prstGeom prst="ellipse">
              <a:avLst/>
            </a:prstGeom>
            <a:solidFill>
              <a:srgbClr val="880202"/>
            </a:solidFill>
            <a:ln>
              <a:solidFill>
                <a:srgbClr val="9933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a:t>Weekend before July 4</a:t>
              </a:r>
            </a:p>
          </p:txBody>
        </p:sp>
        <p:sp>
          <p:nvSpPr>
            <p:cNvPr id="13" name="Oval 12">
              <a:extLst>
                <a:ext uri="{FF2B5EF4-FFF2-40B4-BE49-F238E27FC236}">
                  <a16:creationId xmlns:a16="http://schemas.microsoft.com/office/drawing/2014/main" id="{D7AFD949-34FB-4091-B507-A6378DDFC8C3}"/>
                </a:ext>
              </a:extLst>
            </p:cNvPr>
            <p:cNvSpPr/>
            <p:nvPr/>
          </p:nvSpPr>
          <p:spPr>
            <a:xfrm>
              <a:off x="191616" y="4902824"/>
              <a:ext cx="1583251" cy="73427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a:solidFill>
                    <a:schemeClr val="tx1"/>
                  </a:solidFill>
                </a:rPr>
                <a:t>Labor Day</a:t>
              </a:r>
            </a:p>
          </p:txBody>
        </p:sp>
      </p:grpSp>
      <p:grpSp>
        <p:nvGrpSpPr>
          <p:cNvPr id="22" name="Group 21">
            <a:extLst>
              <a:ext uri="{FF2B5EF4-FFF2-40B4-BE49-F238E27FC236}">
                <a16:creationId xmlns:a16="http://schemas.microsoft.com/office/drawing/2014/main" id="{99E10C69-5764-4E33-AAF5-426CED16B37E}"/>
              </a:ext>
              <a:ext uri="{C183D7F6-B498-43B3-948B-1728B52AA6E4}">
                <adec:decorative xmlns:adec="http://schemas.microsoft.com/office/drawing/2017/decorative" val="1"/>
              </a:ext>
            </a:extLst>
          </p:cNvPr>
          <p:cNvGrpSpPr/>
          <p:nvPr/>
        </p:nvGrpSpPr>
        <p:grpSpPr>
          <a:xfrm>
            <a:off x="1972098" y="4473226"/>
            <a:ext cx="8496927" cy="737575"/>
            <a:chOff x="2019723" y="5560037"/>
            <a:chExt cx="8496927" cy="737575"/>
          </a:xfrm>
        </p:grpSpPr>
        <p:sp>
          <p:nvSpPr>
            <p:cNvPr id="14" name="Rectangle 13">
              <a:extLst>
                <a:ext uri="{FF2B5EF4-FFF2-40B4-BE49-F238E27FC236}">
                  <a16:creationId xmlns:a16="http://schemas.microsoft.com/office/drawing/2014/main" id="{AB612E58-48B6-49F0-B93E-876B1038B5D2}"/>
                </a:ext>
              </a:extLst>
            </p:cNvPr>
            <p:cNvSpPr/>
            <p:nvPr/>
          </p:nvSpPr>
          <p:spPr>
            <a:xfrm>
              <a:off x="3543300" y="5691557"/>
              <a:ext cx="6181725" cy="457200"/>
            </a:xfrm>
            <a:prstGeom prst="rect">
              <a:avLst/>
            </a:prstGeom>
            <a:solidFill>
              <a:schemeClr val="accent2">
                <a:lumMod val="75000"/>
              </a:schemeClr>
            </a:solidFill>
            <a:ln>
              <a:solidFill>
                <a:srgbClr val="CC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Construction</a:t>
              </a:r>
            </a:p>
          </p:txBody>
        </p:sp>
        <p:sp>
          <p:nvSpPr>
            <p:cNvPr id="16" name="Oval 15">
              <a:extLst>
                <a:ext uri="{FF2B5EF4-FFF2-40B4-BE49-F238E27FC236}">
                  <a16:creationId xmlns:a16="http://schemas.microsoft.com/office/drawing/2014/main" id="{EFBEE4C0-2381-48BC-9D6D-44995CFC84F8}"/>
                </a:ext>
              </a:extLst>
            </p:cNvPr>
            <p:cNvSpPr/>
            <p:nvPr/>
          </p:nvSpPr>
          <p:spPr>
            <a:xfrm>
              <a:off x="8933399" y="5560037"/>
              <a:ext cx="1583251" cy="734273"/>
            </a:xfrm>
            <a:prstGeom prst="ellipse">
              <a:avLst/>
            </a:prstGeom>
            <a:solidFill>
              <a:srgbClr val="880202"/>
            </a:solidFill>
            <a:ln>
              <a:solidFill>
                <a:srgbClr val="9933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a:t>April 30</a:t>
              </a:r>
            </a:p>
          </p:txBody>
        </p:sp>
        <p:sp>
          <p:nvSpPr>
            <p:cNvPr id="17" name="Oval 16">
              <a:extLst>
                <a:ext uri="{FF2B5EF4-FFF2-40B4-BE49-F238E27FC236}">
                  <a16:creationId xmlns:a16="http://schemas.microsoft.com/office/drawing/2014/main" id="{FA5FC03E-D952-49A8-AB17-127EAC255863}"/>
                </a:ext>
              </a:extLst>
            </p:cNvPr>
            <p:cNvSpPr/>
            <p:nvPr/>
          </p:nvSpPr>
          <p:spPr>
            <a:xfrm>
              <a:off x="2019723" y="5563339"/>
              <a:ext cx="1975453" cy="73427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a:solidFill>
                    <a:schemeClr val="tx1"/>
                  </a:solidFill>
                </a:rPr>
                <a:t>Indigenous Peoples / Columbus Day</a:t>
              </a:r>
            </a:p>
          </p:txBody>
        </p:sp>
      </p:grpSp>
      <p:grpSp>
        <p:nvGrpSpPr>
          <p:cNvPr id="23" name="Group 22">
            <a:extLst>
              <a:ext uri="{FF2B5EF4-FFF2-40B4-BE49-F238E27FC236}">
                <a16:creationId xmlns:a16="http://schemas.microsoft.com/office/drawing/2014/main" id="{DC535BE3-ABE9-456C-B260-DFD90621C4AA}"/>
              </a:ext>
              <a:ext uri="{C183D7F6-B498-43B3-948B-1728B52AA6E4}">
                <adec:decorative xmlns:adec="http://schemas.microsoft.com/office/drawing/2017/decorative" val="1"/>
              </a:ext>
            </a:extLst>
          </p:cNvPr>
          <p:cNvGrpSpPr/>
          <p:nvPr/>
        </p:nvGrpSpPr>
        <p:grpSpPr>
          <a:xfrm>
            <a:off x="769981" y="5149766"/>
            <a:ext cx="8069219" cy="774784"/>
            <a:chOff x="1093831" y="6199640"/>
            <a:chExt cx="8069219" cy="774784"/>
          </a:xfrm>
        </p:grpSpPr>
        <p:sp>
          <p:nvSpPr>
            <p:cNvPr id="18" name="Rectangle 17">
              <a:extLst>
                <a:ext uri="{FF2B5EF4-FFF2-40B4-BE49-F238E27FC236}">
                  <a16:creationId xmlns:a16="http://schemas.microsoft.com/office/drawing/2014/main" id="{ECEA7F87-567A-49AB-95AF-90E216E589C7}"/>
                </a:ext>
              </a:extLst>
            </p:cNvPr>
            <p:cNvSpPr/>
            <p:nvPr/>
          </p:nvSpPr>
          <p:spPr>
            <a:xfrm>
              <a:off x="2162175" y="6369277"/>
              <a:ext cx="5934076" cy="457200"/>
            </a:xfrm>
            <a:prstGeom prst="rect">
              <a:avLst/>
            </a:prstGeom>
            <a:solidFill>
              <a:srgbClr val="0046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Recreational</a:t>
              </a:r>
            </a:p>
          </p:txBody>
        </p:sp>
        <p:sp>
          <p:nvSpPr>
            <p:cNvPr id="19" name="Oval 18">
              <a:extLst>
                <a:ext uri="{FF2B5EF4-FFF2-40B4-BE49-F238E27FC236}">
                  <a16:creationId xmlns:a16="http://schemas.microsoft.com/office/drawing/2014/main" id="{A5B3BA1B-A6BD-4A56-8B3B-212513FB085A}"/>
                </a:ext>
              </a:extLst>
            </p:cNvPr>
            <p:cNvSpPr/>
            <p:nvPr/>
          </p:nvSpPr>
          <p:spPr>
            <a:xfrm>
              <a:off x="7579799" y="6199640"/>
              <a:ext cx="1583251" cy="734273"/>
            </a:xfrm>
            <a:prstGeom prst="ellipse">
              <a:avLst/>
            </a:prstGeom>
            <a:solidFill>
              <a:srgbClr val="880202"/>
            </a:solidFill>
            <a:ln>
              <a:solidFill>
                <a:srgbClr val="9933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a:t>March 15</a:t>
              </a:r>
            </a:p>
          </p:txBody>
        </p:sp>
        <p:sp>
          <p:nvSpPr>
            <p:cNvPr id="21" name="Oval 20">
              <a:extLst>
                <a:ext uri="{FF2B5EF4-FFF2-40B4-BE49-F238E27FC236}">
                  <a16:creationId xmlns:a16="http://schemas.microsoft.com/office/drawing/2014/main" id="{BC8D6B5E-153F-493F-8478-C2011AA26EAB}"/>
                </a:ext>
              </a:extLst>
            </p:cNvPr>
            <p:cNvSpPr/>
            <p:nvPr/>
          </p:nvSpPr>
          <p:spPr>
            <a:xfrm>
              <a:off x="1093831" y="6240151"/>
              <a:ext cx="1583251" cy="73427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a:solidFill>
                    <a:schemeClr val="tx1"/>
                  </a:solidFill>
                </a:rPr>
                <a:t>September 15</a:t>
              </a:r>
            </a:p>
          </p:txBody>
        </p:sp>
      </p:grpSp>
    </p:spTree>
    <p:extLst>
      <p:ext uri="{BB962C8B-B14F-4D97-AF65-F5344CB8AC3E}">
        <p14:creationId xmlns:p14="http://schemas.microsoft.com/office/powerpoint/2010/main" val="3414030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Proposed Action #3: Permitted Period – By Category </a:t>
            </a:r>
            <a:r>
              <a:rPr kumimoji="0" lang="en-US" sz="2400" b="0"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(continued)</a:t>
            </a:r>
            <a:endParaRPr kumimoji="0" lang="en-US" sz="2400" b="0" i="0" u="none" strike="noStrike" kern="1200" cap="none" spc="0" normalizeH="0" baseline="0" noProof="0" dirty="0">
              <a:ln>
                <a:noFill/>
              </a:ln>
              <a:solidFill>
                <a:schemeClr val="accent4"/>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119741" y="1699149"/>
            <a:ext cx="8216176" cy="5716950"/>
          </a:xfrm>
          <a:prstGeom prst="rect">
            <a:avLst/>
          </a:prstGeom>
          <a:noFill/>
          <a:effectLst/>
        </p:spPr>
        <p:txBody>
          <a:bodyPr wrap="square" lIns="91440" tIns="45720" rIns="91440" bIns="45720" rtlCol="0" anchor="t">
            <a:spAutoFit/>
          </a:bodyPr>
          <a:lstStyle/>
          <a:p>
            <a:pPr marL="747395" lvl="1">
              <a:buClr>
                <a:schemeClr val="accent1">
                  <a:lumMod val="75000"/>
                </a:schemeClr>
              </a:buClr>
            </a:pPr>
            <a:endParaRPr lang="en-US" sz="2400">
              <a:latin typeface="NPSRawlinsonOT" panose="02000505070000020003" pitchFamily="50" charset="0"/>
            </a:endParaRPr>
          </a:p>
          <a:p>
            <a:pPr marL="572770" indent="-282575">
              <a:spcAft>
                <a:spcPts val="300"/>
              </a:spcAft>
              <a:buClr>
                <a:schemeClr val="accent1">
                  <a:lumMod val="75000"/>
                </a:schemeClr>
              </a:buClr>
              <a:buFont typeface="Wingdings" panose="05000000000000000000" pitchFamily="2" charset="2"/>
              <a:buChar char="§"/>
            </a:pPr>
            <a:r>
              <a:rPr lang="en-US" sz="3200">
                <a:latin typeface="NPSRawlinsonOT"/>
              </a:rPr>
              <a:t>Superintendent has ability to </a:t>
            </a:r>
            <a:r>
              <a:rPr lang="en-US" sz="3200" b="1">
                <a:latin typeface="NPSRawlinsonOT"/>
              </a:rPr>
              <a:t>close beach </a:t>
            </a:r>
            <a:r>
              <a:rPr lang="en-US" sz="3200">
                <a:latin typeface="NPSRawlinsonOT"/>
              </a:rPr>
              <a:t>to driving to protect resources and public safety</a:t>
            </a:r>
          </a:p>
          <a:p>
            <a:pPr marL="572770" indent="-282575">
              <a:spcAft>
                <a:spcPts val="300"/>
              </a:spcAft>
              <a:buClr>
                <a:schemeClr val="accent1">
                  <a:lumMod val="75000"/>
                </a:schemeClr>
              </a:buClr>
              <a:buFont typeface="Wingdings" panose="05000000000000000000" pitchFamily="2" charset="2"/>
              <a:buChar char="§"/>
            </a:pPr>
            <a:endParaRPr lang="en-US" sz="3200">
              <a:latin typeface="NPSRawlinsonOT" panose="02000505070000020003" pitchFamily="50" charset="0"/>
            </a:endParaRPr>
          </a:p>
          <a:p>
            <a:pPr marL="572770" indent="-282575">
              <a:spcAft>
                <a:spcPts val="300"/>
              </a:spcAft>
              <a:buClr>
                <a:srgbClr val="2F5597"/>
              </a:buClr>
              <a:buFont typeface="Wingdings" panose="05000000000000000000" pitchFamily="2" charset="2"/>
              <a:buChar char="§"/>
            </a:pPr>
            <a:r>
              <a:rPr lang="en-US" sz="3200">
                <a:latin typeface="NPSRawlinsonOT"/>
                <a:ea typeface="+mn-lt"/>
                <a:cs typeface="+mn-lt"/>
              </a:rPr>
              <a:t>Essential services that cannot otherwise be accomplished by waterborne transportation during no-driving </a:t>
            </a:r>
            <a:r>
              <a:rPr lang="en-US" sz="3200">
                <a:solidFill>
                  <a:srgbClr val="0070C0"/>
                </a:solidFill>
                <a:latin typeface="NPSRawlinsonOT"/>
                <a:ea typeface="+mn-lt"/>
                <a:cs typeface="+mn-lt"/>
              </a:rPr>
              <a:t>summer </a:t>
            </a:r>
            <a:r>
              <a:rPr lang="en-US" sz="3200">
                <a:latin typeface="NPSRawlinsonOT"/>
                <a:ea typeface="+mn-lt"/>
                <a:cs typeface="+mn-lt"/>
              </a:rPr>
              <a:t>months </a:t>
            </a:r>
            <a:r>
              <a:rPr lang="en-US" sz="3200">
                <a:solidFill>
                  <a:srgbClr val="0070C0"/>
                </a:solidFill>
                <a:latin typeface="NPSRawlinsonOT"/>
                <a:ea typeface="+mn-lt"/>
                <a:cs typeface="+mn-lt"/>
              </a:rPr>
              <a:t>may qualify </a:t>
            </a:r>
            <a:r>
              <a:rPr lang="en-US" sz="3200">
                <a:latin typeface="NPSRawlinsonOT"/>
                <a:ea typeface="+mn-lt"/>
                <a:cs typeface="+mn-lt"/>
              </a:rPr>
              <a:t>for driving exceptions</a:t>
            </a:r>
          </a:p>
          <a:p>
            <a:pPr marL="572770" lvl="0" indent="-282575">
              <a:spcBef>
                <a:spcPts val="1200"/>
              </a:spcBef>
              <a:buClr>
                <a:schemeClr val="accent1">
                  <a:lumMod val="75000"/>
                </a:schemeClr>
              </a:buClr>
              <a:buFont typeface="Wingdings" panose="05000000000000000000" pitchFamily="2" charset="2"/>
              <a:buChar char="§"/>
            </a:pPr>
            <a:endParaRPr lang="en-US" sz="3600">
              <a:latin typeface="NPSRawlinsonOT" panose="02000505070000020003" pitchFamily="50" charset="0"/>
            </a:endParaRPr>
          </a:p>
        </p:txBody>
      </p:sp>
      <p:pic>
        <p:nvPicPr>
          <p:cNvPr id="10" name="Picture 9" descr="A picture containing bird, outdoor, ground, water&#10;&#10;Description automatically generated">
            <a:extLst>
              <a:ext uri="{FF2B5EF4-FFF2-40B4-BE49-F238E27FC236}">
                <a16:creationId xmlns:a16="http://schemas.microsoft.com/office/drawing/2014/main" id="{E8CC4A4D-F1FF-4361-871A-F70752BFACF1}"/>
              </a:ext>
            </a:extLst>
          </p:cNvPr>
          <p:cNvPicPr>
            <a:picLocks noChangeAspect="1"/>
          </p:cNvPicPr>
          <p:nvPr/>
        </p:nvPicPr>
        <p:blipFill rotWithShape="1">
          <a:blip r:embed="rId5"/>
          <a:srcRect l="36300" t="30442" r="19476" b="20992"/>
          <a:stretch/>
        </p:blipFill>
        <p:spPr>
          <a:xfrm>
            <a:off x="8397957" y="2826252"/>
            <a:ext cx="3423780" cy="2483181"/>
          </a:xfrm>
          <a:prstGeom prst="rect">
            <a:avLst/>
          </a:prstGeom>
        </p:spPr>
      </p:pic>
    </p:spTree>
    <p:extLst>
      <p:ext uri="{BB962C8B-B14F-4D97-AF65-F5344CB8AC3E}">
        <p14:creationId xmlns:p14="http://schemas.microsoft.com/office/powerpoint/2010/main" val="3369472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Proposed Action #4: Vehicle Type</a:t>
            </a:r>
            <a:endParaRPr kumimoji="0" lang="en-US" sz="2400" b="1" i="0" u="none" strike="noStrike" kern="1200" cap="none" spc="0" normalizeH="0" baseline="0" noProof="0" dirty="0">
              <a:ln>
                <a:noFill/>
              </a:ln>
              <a:solidFill>
                <a:schemeClr val="accent4"/>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a:spLocks/>
          </p:cNvSpPr>
          <p:nvPr/>
        </p:nvSpPr>
        <p:spPr>
          <a:xfrm>
            <a:off x="1131237" y="2229633"/>
            <a:ext cx="12060097" cy="3131627"/>
          </a:xfrm>
          <a:prstGeom prst="rect">
            <a:avLst/>
          </a:prstGeom>
          <a:noFill/>
          <a:effectLst/>
        </p:spPr>
        <p:txBody>
          <a:bodyPr wrap="square" rtlCol="0">
            <a:spAutoFit/>
          </a:bodyPr>
          <a:lstStyle/>
          <a:p>
            <a:pPr marL="573088" marR="0" lvl="0" indent="-282575" algn="l" defTabSz="457200" rtl="0" eaLnBrk="1" fontAlgn="auto" latinLnBrk="0" hangingPunct="1">
              <a:lnSpc>
                <a:spcPct val="100000"/>
              </a:lnSpc>
              <a:spcBef>
                <a:spcPts val="0"/>
              </a:spcBef>
              <a:spcAft>
                <a:spcPts val="1800"/>
              </a:spcAft>
              <a:buClr>
                <a:schemeClr val="accent1">
                  <a:lumMod val="75000"/>
                </a:schemeClr>
              </a:buClr>
              <a:buSzTx/>
              <a:buFont typeface="Wingdings" panose="05000000000000000000" pitchFamily="2" charset="2"/>
              <a:buChar char="§"/>
              <a:tabLst/>
              <a:defRPr/>
            </a:pPr>
            <a:r>
              <a:rPr kumimoji="0" lang="en-US" sz="2800" b="0" i="0" u="none" strike="noStrike" kern="1200" cap="none" spc="0" normalizeH="0" baseline="0" noProof="0">
                <a:ln>
                  <a:noFill/>
                </a:ln>
                <a:solidFill>
                  <a:schemeClr val="tx1"/>
                </a:solidFill>
                <a:effectLst/>
                <a:uLnTx/>
                <a:uFillTx/>
                <a:latin typeface="NPSRawlinsonOT" panose="02000505070000020003" pitchFamily="50" charset="0"/>
                <a:ea typeface="+mn-ea"/>
                <a:cs typeface="+mn-cs"/>
              </a:rPr>
              <a:t>All motor vehicles must have </a:t>
            </a:r>
            <a:r>
              <a:rPr kumimoji="0" lang="en-US" sz="2800" b="1" i="0" u="none" strike="noStrike" kern="1200" cap="none" spc="0" normalizeH="0" baseline="0" noProof="0">
                <a:ln>
                  <a:noFill/>
                </a:ln>
                <a:solidFill>
                  <a:schemeClr val="tx1"/>
                </a:solidFill>
                <a:effectLst/>
                <a:uLnTx/>
                <a:uFillTx/>
                <a:latin typeface="NPSRawlinsonOT" panose="02000505070000020003" pitchFamily="50" charset="0"/>
                <a:ea typeface="+mn-ea"/>
                <a:cs typeface="+mn-cs"/>
              </a:rPr>
              <a:t>four- or all-wheel drive</a:t>
            </a:r>
          </a:p>
          <a:p>
            <a:pPr marL="573088" marR="0" lvl="0" indent="-282575" algn="l" defTabSz="457200" rtl="0" eaLnBrk="1" fontAlgn="auto" latinLnBrk="0" hangingPunct="1">
              <a:lnSpc>
                <a:spcPct val="100000"/>
              </a:lnSpc>
              <a:spcBef>
                <a:spcPts val="0"/>
              </a:spcBef>
              <a:spcAft>
                <a:spcPts val="1800"/>
              </a:spcAft>
              <a:buClr>
                <a:schemeClr val="accent1">
                  <a:lumMod val="75000"/>
                </a:schemeClr>
              </a:buClr>
              <a:buSzTx/>
              <a:buFont typeface="Wingdings" panose="05000000000000000000" pitchFamily="2" charset="2"/>
              <a:buChar char="§"/>
              <a:tabLst/>
              <a:defRPr/>
            </a:pPr>
            <a:r>
              <a:rPr kumimoji="0" lang="en-US" sz="2800" b="0" i="0" u="none" strike="noStrike" kern="1200" cap="none" spc="0" normalizeH="0" baseline="0" noProof="0">
                <a:ln>
                  <a:noFill/>
                </a:ln>
                <a:solidFill>
                  <a:schemeClr val="tx1"/>
                </a:solidFill>
                <a:effectLst/>
                <a:uLnTx/>
                <a:uFillTx/>
                <a:latin typeface="NPSRawlinsonOT" panose="02000505070000020003" pitchFamily="50" charset="0"/>
                <a:ea typeface="+mn-ea"/>
                <a:cs typeface="+mn-cs"/>
              </a:rPr>
              <a:t>Vehicles must be </a:t>
            </a:r>
            <a:r>
              <a:rPr kumimoji="0" lang="en-US" sz="2800" b="1" i="0" u="none" strike="noStrike" kern="1200" cap="none" spc="0" normalizeH="0" baseline="0" noProof="0">
                <a:ln>
                  <a:noFill/>
                </a:ln>
                <a:solidFill>
                  <a:schemeClr val="tx1"/>
                </a:solidFill>
                <a:effectLst/>
                <a:uLnTx/>
                <a:uFillTx/>
                <a:latin typeface="NPSRawlinsonOT" panose="02000505070000020003" pitchFamily="50" charset="0"/>
                <a:ea typeface="+mn-ea"/>
                <a:cs typeface="+mn-cs"/>
              </a:rPr>
              <a:t>permitted</a:t>
            </a:r>
            <a:endParaRPr kumimoji="0" lang="en-US" sz="2800" b="0" i="0" u="none" strike="noStrike" kern="1200" cap="none" spc="0" normalizeH="0" baseline="0" noProof="0">
              <a:ln>
                <a:noFill/>
              </a:ln>
              <a:solidFill>
                <a:schemeClr val="tx1"/>
              </a:solidFill>
              <a:effectLst/>
              <a:uLnTx/>
              <a:uFillTx/>
              <a:latin typeface="NPSRawlinsonOT" panose="02000505070000020003" pitchFamily="50" charset="0"/>
              <a:ea typeface="+mn-ea"/>
              <a:cs typeface="+mn-cs"/>
            </a:endParaRPr>
          </a:p>
          <a:p>
            <a:pPr marL="573088" marR="0" lvl="0" indent="-282575" algn="l" defTabSz="457200" rtl="0" eaLnBrk="1" fontAlgn="auto" latinLnBrk="0" hangingPunct="1">
              <a:lnSpc>
                <a:spcPct val="100000"/>
              </a:lnSpc>
              <a:spcBef>
                <a:spcPts val="0"/>
              </a:spcBef>
              <a:spcAft>
                <a:spcPts val="1800"/>
              </a:spcAft>
              <a:buClr>
                <a:schemeClr val="accent1">
                  <a:lumMod val="75000"/>
                </a:schemeClr>
              </a:buClr>
              <a:buSzTx/>
              <a:buFont typeface="Wingdings" panose="05000000000000000000" pitchFamily="2" charset="2"/>
              <a:buChar char="§"/>
              <a:tabLst/>
              <a:defRPr/>
            </a:pPr>
            <a:r>
              <a:rPr kumimoji="0" lang="en-US" sz="2800" b="0" i="0" u="none" strike="noStrike" kern="1200" cap="none" spc="0" normalizeH="0" baseline="0" noProof="0">
                <a:ln>
                  <a:noFill/>
                </a:ln>
                <a:solidFill>
                  <a:schemeClr val="tx1"/>
                </a:solidFill>
                <a:effectLst/>
                <a:uLnTx/>
                <a:uFillTx/>
                <a:latin typeface="NPSRawlinsonOT" panose="02000505070000020003" pitchFamily="50" charset="0"/>
                <a:ea typeface="+mn-ea"/>
                <a:cs typeface="+mn-cs"/>
              </a:rPr>
              <a:t>Vehicles are </a:t>
            </a:r>
            <a:r>
              <a:rPr kumimoji="0" lang="en-US" sz="2800" b="1" i="0" u="none" strike="noStrike" kern="1200" cap="none" spc="0" normalizeH="0" baseline="0" noProof="0">
                <a:ln>
                  <a:noFill/>
                </a:ln>
                <a:solidFill>
                  <a:schemeClr val="tx1"/>
                </a:solidFill>
                <a:effectLst/>
                <a:uLnTx/>
                <a:uFillTx/>
                <a:latin typeface="NPSRawlinsonOT" panose="02000505070000020003" pitchFamily="50" charset="0"/>
                <a:ea typeface="+mn-ea"/>
                <a:cs typeface="+mn-cs"/>
              </a:rPr>
              <a:t>subject to the ORV regulation</a:t>
            </a:r>
          </a:p>
          <a:p>
            <a:pPr marL="1204913" marR="0" lvl="1" indent="-457200" algn="l" defTabSz="457200" rtl="0" eaLnBrk="1" fontAlgn="auto" latinLnBrk="0" hangingPunct="1">
              <a:lnSpc>
                <a:spcPct val="100000"/>
              </a:lnSpc>
              <a:spcBef>
                <a:spcPts val="0"/>
              </a:spcBef>
              <a:spcAft>
                <a:spcPts val="300"/>
              </a:spcAft>
              <a:buClr>
                <a:schemeClr val="accent1">
                  <a:lumMod val="75000"/>
                </a:schemeClr>
              </a:buClr>
              <a:buSzTx/>
              <a:buFont typeface="Wingdings" panose="05000000000000000000" pitchFamily="2" charset="2"/>
              <a:buChar char="ü"/>
              <a:tabLst/>
              <a:defRPr/>
            </a:pPr>
            <a:endParaRPr kumimoji="0" lang="en-US" sz="2800" b="0" i="0" u="none" strike="noStrike" kern="1200" cap="none" spc="0" normalizeH="0" baseline="0" noProof="0">
              <a:ln>
                <a:noFill/>
              </a:ln>
              <a:solidFill>
                <a:schemeClr val="tx1"/>
              </a:solidFill>
              <a:effectLst/>
              <a:uLnTx/>
              <a:uFillTx/>
              <a:latin typeface="NPSRawlinsonOT" panose="02000505070000020003" pitchFamily="50" charset="0"/>
              <a:ea typeface="+mn-ea"/>
              <a:cs typeface="+mn-cs"/>
            </a:endParaRPr>
          </a:p>
          <a:p>
            <a:pPr marL="573088" marR="0" lvl="0" indent="-282575" algn="l" defTabSz="457200" rtl="0" eaLnBrk="1" fontAlgn="auto" latinLnBrk="0" hangingPunct="1">
              <a:lnSpc>
                <a:spcPct val="100000"/>
              </a:lnSpc>
              <a:spcBef>
                <a:spcPts val="1200"/>
              </a:spcBef>
              <a:spcAft>
                <a:spcPts val="0"/>
              </a:spcAft>
              <a:buClr>
                <a:schemeClr val="accent1">
                  <a:lumMod val="75000"/>
                </a:schemeClr>
              </a:buClr>
              <a:buSzTx/>
              <a:buFont typeface="Wingdings" panose="05000000000000000000" pitchFamily="2" charset="2"/>
              <a:buChar char="§"/>
              <a:tabLst/>
              <a:defRPr/>
            </a:pPr>
            <a:endParaRPr kumimoji="0" lang="en-US" sz="2800" b="0" i="0" u="none" strike="noStrike" kern="1200" cap="none" spc="0" normalizeH="0" baseline="0" noProof="0">
              <a:ln>
                <a:noFill/>
              </a:ln>
              <a:solidFill>
                <a:schemeClr val="tx1"/>
              </a:solidFill>
              <a:effectLst/>
              <a:uLnTx/>
              <a:uFillTx/>
              <a:latin typeface="NPSRawlinsonOT" panose="02000505070000020003" pitchFamily="50" charset="0"/>
              <a:ea typeface="+mn-ea"/>
              <a:cs typeface="+mn-cs"/>
            </a:endParaRPr>
          </a:p>
        </p:txBody>
      </p:sp>
      <p:pic>
        <p:nvPicPr>
          <p:cNvPr id="14" name="Picture 13" descr="A truck drives down the beach.">
            <a:extLst>
              <a:ext uri="{FF2B5EF4-FFF2-40B4-BE49-F238E27FC236}">
                <a16:creationId xmlns:a16="http://schemas.microsoft.com/office/drawing/2014/main" id="{66459054-DE7B-4E49-827E-B3E61B83D500}"/>
              </a:ext>
            </a:extLst>
          </p:cNvPr>
          <p:cNvPicPr>
            <a:picLocks noChangeAspect="1"/>
          </p:cNvPicPr>
          <p:nvPr/>
        </p:nvPicPr>
        <p:blipFill rotWithShape="1">
          <a:blip r:embed="rId5">
            <a:extLst>
              <a:ext uri="{28A0092B-C50C-407E-A947-70E740481C1C}">
                <a14:useLocalDpi xmlns:a14="http://schemas.microsoft.com/office/drawing/2010/main" val="0"/>
              </a:ext>
            </a:extLst>
          </a:blip>
          <a:srcRect t="35362" b="17576"/>
          <a:stretch/>
        </p:blipFill>
        <p:spPr bwMode="auto">
          <a:xfrm>
            <a:off x="1461781" y="4684734"/>
            <a:ext cx="9259726" cy="198602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8447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dirty="0">
                <a:solidFill>
                  <a:schemeClr val="bg1"/>
                </a:solidFill>
                <a:latin typeface="Frutiger LT Std 55 Roman" panose="020B0602020204020204" pitchFamily="34" charset="0"/>
              </a:rPr>
              <a:t>Off-Road Vehicle Management</a:t>
            </a:r>
          </a:p>
          <a:p>
            <a:pPr>
              <a:spcBef>
                <a:spcPts val="200"/>
              </a:spcBef>
              <a:spcAft>
                <a:spcPts val="200"/>
              </a:spcAft>
            </a:pPr>
            <a:r>
              <a:rPr lang="en-US" sz="1200" b="1" dirty="0">
                <a:solidFill>
                  <a:schemeClr val="bg1"/>
                </a:solidFill>
                <a:latin typeface="Frutiger LT Std 55 Roman" panose="020B0602020204020204" pitchFamily="34" charset="0"/>
              </a:rPr>
              <a:t>Fire Island National Seashore</a:t>
            </a:r>
            <a:endParaRPr lang="en-US" sz="2400" dirty="0"/>
          </a:p>
        </p:txBody>
      </p:sp>
      <p:sp>
        <p:nvSpPr>
          <p:cNvPr id="6" name="TextBox 5">
            <a:extLst>
              <a:ext uri="{FF2B5EF4-FFF2-40B4-BE49-F238E27FC236}">
                <a16:creationId xmlns:a16="http://schemas.microsoft.com/office/drawing/2014/main" id="{ECA2B8EE-0CEE-483A-A96F-DC4824CC4A1A}"/>
              </a:ext>
            </a:extLst>
          </p:cNvPr>
          <p:cNvSpPr txBox="1"/>
          <p:nvPr/>
        </p:nvSpPr>
        <p:spPr>
          <a:xfrm>
            <a:off x="8192655" y="328493"/>
            <a:ext cx="287533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2684048" y="1205364"/>
            <a:ext cx="6790220"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Welcome! </a:t>
            </a:r>
          </a:p>
        </p:txBody>
      </p:sp>
      <p:sp>
        <p:nvSpPr>
          <p:cNvPr id="2" name="TextBox 1">
            <a:extLst>
              <a:ext uri="{FF2B5EF4-FFF2-40B4-BE49-F238E27FC236}">
                <a16:creationId xmlns:a16="http://schemas.microsoft.com/office/drawing/2014/main" id="{C24E54D3-DFA7-4BF9-B765-B2E50B1C69C1}"/>
              </a:ext>
            </a:extLst>
          </p:cNvPr>
          <p:cNvSpPr txBox="1"/>
          <p:nvPr/>
        </p:nvSpPr>
        <p:spPr>
          <a:xfrm>
            <a:off x="5177728" y="2489667"/>
            <a:ext cx="7014272" cy="3739485"/>
          </a:xfrm>
          <a:prstGeom prst="rect">
            <a:avLst/>
          </a:prstGeom>
          <a:noFill/>
          <a:effectLst/>
        </p:spPr>
        <p:txBody>
          <a:bodyPr wrap="square" lIns="91440" tIns="45720" rIns="91440" bIns="45720" rtlCol="0" anchor="t">
            <a:spAutoFit/>
          </a:bodyPr>
          <a:lstStyle/>
          <a:p>
            <a:pPr marL="572770" indent="-282575">
              <a:spcBef>
                <a:spcPts val="1200"/>
              </a:spcBef>
              <a:spcAft>
                <a:spcPts val="1200"/>
              </a:spcAft>
              <a:buClr>
                <a:schemeClr val="accent1">
                  <a:lumMod val="75000"/>
                </a:schemeClr>
              </a:buClr>
              <a:buFont typeface="Wingdings" panose="05000000000000000000" pitchFamily="2" charset="2"/>
              <a:buChar char="§"/>
            </a:pPr>
            <a:r>
              <a:rPr lang="en-US" sz="2600" b="1">
                <a:latin typeface="NPSRawlinsonOT"/>
              </a:rPr>
              <a:t>Purpose of Today’s Meeting</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600" b="1">
                <a:latin typeface="NPSRawlinsonOT"/>
              </a:rPr>
              <a:t>Introductions and Meeting Logistics</a:t>
            </a:r>
          </a:p>
          <a:p>
            <a:pPr marL="572770" indent="-282575">
              <a:spcBef>
                <a:spcPts val="1200"/>
              </a:spcBef>
              <a:buClr>
                <a:schemeClr val="accent1">
                  <a:lumMod val="75000"/>
                </a:schemeClr>
              </a:buClr>
              <a:buFont typeface="Wingdings" panose="05000000000000000000" pitchFamily="2" charset="2"/>
              <a:buChar char="§"/>
            </a:pPr>
            <a:r>
              <a:rPr lang="en-US" sz="2600" b="1">
                <a:latin typeface="NPSRawlinsonOT"/>
              </a:rPr>
              <a:t>Presentation</a:t>
            </a:r>
          </a:p>
          <a:p>
            <a:pPr marL="854075" lvl="2" indent="-285750">
              <a:buClr>
                <a:schemeClr val="accent1">
                  <a:lumMod val="50000"/>
                </a:schemeClr>
              </a:buClr>
              <a:buFont typeface="NPSRawlinsonOT" panose="02000505070000020003" pitchFamily="50" charset="0"/>
              <a:buChar char="−"/>
              <a:tabLst>
                <a:tab pos="5033963" algn="r"/>
              </a:tabLst>
            </a:pPr>
            <a:r>
              <a:rPr lang="en-US" sz="2600">
                <a:latin typeface="NPSRawlinsonOT"/>
              </a:rPr>
              <a:t>Overview of ORV Driving Management</a:t>
            </a:r>
          </a:p>
          <a:p>
            <a:pPr marL="854075" lvl="2" indent="-285750">
              <a:buClr>
                <a:schemeClr val="accent1">
                  <a:lumMod val="50000"/>
                </a:schemeClr>
              </a:buClr>
              <a:buFont typeface="NPSRawlinsonOT" panose="02000505070000020003" pitchFamily="50" charset="0"/>
              <a:buChar char="−"/>
              <a:tabLst>
                <a:tab pos="5033963" algn="r"/>
              </a:tabLst>
            </a:pPr>
            <a:r>
              <a:rPr lang="en-US" sz="2600">
                <a:latin typeface="NPSRawlinsonOT"/>
              </a:rPr>
              <a:t>Preliminary Proposed Action</a:t>
            </a:r>
          </a:p>
          <a:p>
            <a:pPr marL="854075" lvl="2" indent="-285750">
              <a:spcAft>
                <a:spcPts val="600"/>
              </a:spcAft>
              <a:buClr>
                <a:schemeClr val="accent1">
                  <a:lumMod val="50000"/>
                </a:schemeClr>
              </a:buClr>
              <a:buFont typeface="NPSRawlinsonOT" panose="02000505070000020003" pitchFamily="50" charset="0"/>
              <a:buChar char="−"/>
              <a:tabLst>
                <a:tab pos="5033963" algn="r"/>
              </a:tabLst>
            </a:pPr>
            <a:r>
              <a:rPr lang="en-US" sz="2600">
                <a:latin typeface="NPSRawlinsonOT"/>
              </a:rPr>
              <a:t>The Planning Process</a:t>
            </a:r>
          </a:p>
          <a:p>
            <a:pPr marL="572770" lvl="1" indent="-282575">
              <a:spcBef>
                <a:spcPts val="1200"/>
              </a:spcBef>
              <a:spcAft>
                <a:spcPts val="1200"/>
              </a:spcAft>
              <a:buClr>
                <a:schemeClr val="accent1">
                  <a:lumMod val="75000"/>
                </a:schemeClr>
              </a:buClr>
              <a:buFont typeface="Wingdings" panose="05000000000000000000" pitchFamily="2" charset="2"/>
              <a:buChar char="§"/>
              <a:tabLst>
                <a:tab pos="5033963" algn="r"/>
              </a:tabLst>
            </a:pPr>
            <a:r>
              <a:rPr lang="en-US" sz="2600" b="1">
                <a:latin typeface="NPSRawlinsonOT"/>
              </a:rPr>
              <a:t>Question and Answer Session</a:t>
            </a:r>
          </a:p>
        </p:txBody>
      </p:sp>
      <p:pic>
        <p:nvPicPr>
          <p:cNvPr id="12" name="Picture 11" descr="A person walking a dog on a beach">
            <a:extLst>
              <a:ext uri="{FF2B5EF4-FFF2-40B4-BE49-F238E27FC236}">
                <a16:creationId xmlns:a16="http://schemas.microsoft.com/office/drawing/2014/main" id="{F832CE45-B67C-4C8F-BE49-8BE4EA83B2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889" y="3055681"/>
            <a:ext cx="4371835" cy="2796436"/>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564588"/>
          </a:xfrm>
          <a:prstGeom prst="rect">
            <a:avLst/>
          </a:prstGeom>
          <a:solidFill>
            <a:schemeClr val="accent1">
              <a:lumMod val="75000"/>
            </a:schemeClr>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Tree>
    <p:extLst>
      <p:ext uri="{BB962C8B-B14F-4D97-AF65-F5344CB8AC3E}">
        <p14:creationId xmlns:p14="http://schemas.microsoft.com/office/powerpoint/2010/main" val="2788391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488515" y="1240358"/>
            <a:ext cx="1122332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Preliminary Proposed Action #5: NPS Lands for Permitted Access</a:t>
            </a:r>
            <a:endParaRPr kumimoji="0" lang="en-US" sz="2400" b="1" i="0" u="none" strike="noStrike" kern="1200" cap="none" spc="0" normalizeH="0" baseline="0" noProof="0" dirty="0">
              <a:ln>
                <a:noFill/>
              </a:ln>
              <a:solidFill>
                <a:schemeClr val="accent4"/>
              </a:solidFill>
              <a:effectLst/>
              <a:highlight>
                <a:srgbClr val="00FF00"/>
              </a:highligh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227415" y="2026030"/>
            <a:ext cx="11964584" cy="6240170"/>
          </a:xfrm>
          <a:prstGeom prst="rect">
            <a:avLst/>
          </a:prstGeom>
          <a:noFill/>
          <a:effectLst/>
        </p:spPr>
        <p:txBody>
          <a:bodyPr wrap="square" lIns="91440" tIns="45720" rIns="91440" bIns="45720" rtlCol="0" anchor="t">
            <a:spAutoFit/>
          </a:bodyPr>
          <a:lstStyle/>
          <a:p>
            <a:pPr marL="572770" indent="-282575">
              <a:spcAft>
                <a:spcPts val="300"/>
              </a:spcAft>
              <a:buClr>
                <a:schemeClr val="accent1">
                  <a:lumMod val="75000"/>
                </a:schemeClr>
              </a:buClr>
              <a:buFont typeface="Wingdings" panose="05000000000000000000" pitchFamily="2" charset="2"/>
              <a:buChar char="§"/>
            </a:pPr>
            <a:r>
              <a:rPr lang="en-US" sz="2800" b="1">
                <a:latin typeface="NPSRawlinsonOT"/>
              </a:rPr>
              <a:t>Access Requiring Permit:</a:t>
            </a:r>
            <a:endParaRPr lang="en-US"/>
          </a:p>
          <a:p>
            <a:pPr marL="1204595" lvl="1" indent="-457200">
              <a:buClr>
                <a:schemeClr val="accent1">
                  <a:lumMod val="75000"/>
                </a:schemeClr>
              </a:buClr>
              <a:buFont typeface="Wingdings" panose="05000000000000000000" pitchFamily="2" charset="2"/>
              <a:buChar char="ü"/>
            </a:pPr>
            <a:r>
              <a:rPr lang="en-US" sz="2400">
                <a:latin typeface="NPSRawlinsonOT"/>
              </a:rPr>
              <a:t>Burma Road at the Lighthouse tract </a:t>
            </a:r>
            <a:endParaRPr lang="en-US" sz="2400">
              <a:latin typeface="NPSRawlinsonOT" panose="02000505070000020003" pitchFamily="50" charset="0"/>
            </a:endParaRPr>
          </a:p>
          <a:p>
            <a:pPr marL="1204595" lvl="1" indent="-457200">
              <a:buClr>
                <a:schemeClr val="accent1">
                  <a:lumMod val="75000"/>
                </a:schemeClr>
              </a:buClr>
              <a:buFont typeface="Wingdings" panose="05000000000000000000" pitchFamily="2" charset="2"/>
              <a:buChar char="ü"/>
            </a:pPr>
            <a:r>
              <a:rPr lang="en-US" sz="2400">
                <a:latin typeface="NPSRawlinsonOT"/>
              </a:rPr>
              <a:t>All Atlantic Ocean beaches</a:t>
            </a:r>
          </a:p>
          <a:p>
            <a:pPr marL="1204595" lvl="1" indent="-457200">
              <a:buClr>
                <a:schemeClr val="accent1">
                  <a:lumMod val="75000"/>
                </a:schemeClr>
              </a:buClr>
              <a:buFont typeface="Wingdings" panose="05000000000000000000" pitchFamily="2" charset="2"/>
              <a:buChar char="ü"/>
            </a:pPr>
            <a:r>
              <a:rPr lang="en-US" sz="2400">
                <a:latin typeface="NPSRawlinsonOT"/>
              </a:rPr>
              <a:t>Sailors Haven/Sunken Forest</a:t>
            </a:r>
          </a:p>
          <a:p>
            <a:pPr marL="1204595" lvl="1" indent="-457200">
              <a:buClr>
                <a:schemeClr val="accent1">
                  <a:lumMod val="75000"/>
                </a:schemeClr>
              </a:buClr>
              <a:buFont typeface="Wingdings" panose="05000000000000000000" pitchFamily="2" charset="2"/>
              <a:buChar char="ü"/>
            </a:pPr>
            <a:r>
              <a:rPr lang="en-US" sz="2400">
                <a:latin typeface="NPSRawlinsonOT"/>
              </a:rPr>
              <a:t>Talisman/Barrett Beach </a:t>
            </a:r>
            <a:endParaRPr lang="en-US" sz="2400">
              <a:latin typeface="NPSRawlinsonOT" panose="02000505070000020003" pitchFamily="50" charset="0"/>
            </a:endParaRPr>
          </a:p>
          <a:p>
            <a:pPr marL="1204595" lvl="1" indent="-457200">
              <a:buClr>
                <a:schemeClr val="accent1">
                  <a:lumMod val="75000"/>
                </a:schemeClr>
              </a:buClr>
              <a:buFont typeface="Wingdings" panose="05000000000000000000" pitchFamily="2" charset="2"/>
              <a:buChar char="ü"/>
            </a:pPr>
            <a:r>
              <a:rPr lang="en-US" sz="2400">
                <a:latin typeface="NPSRawlinsonOT"/>
              </a:rPr>
              <a:t>Watch Hill</a:t>
            </a:r>
          </a:p>
          <a:p>
            <a:pPr marL="1204595" lvl="1" indent="-457200">
              <a:buClr>
                <a:schemeClr val="accent1">
                  <a:lumMod val="75000"/>
                </a:schemeClr>
              </a:buClr>
              <a:buFont typeface="Wingdings" panose="05000000000000000000" pitchFamily="2" charset="2"/>
              <a:buChar char="ü"/>
            </a:pPr>
            <a:r>
              <a:rPr lang="en-US" sz="2400">
                <a:latin typeface="NPSRawlinsonOT"/>
              </a:rPr>
              <a:t>Otis Pike Wilderness area between Watch Hill and Smith Point </a:t>
            </a:r>
            <a:endParaRPr lang="en-US" sz="2400">
              <a:latin typeface="NPSRawlinsonOT" panose="02000505070000020003" pitchFamily="50" charset="0"/>
            </a:endParaRPr>
          </a:p>
          <a:p>
            <a:pPr marL="572770" lvl="0" indent="-282575">
              <a:spcAft>
                <a:spcPts val="300"/>
              </a:spcAft>
              <a:buClr>
                <a:schemeClr val="accent1">
                  <a:lumMod val="75000"/>
                </a:schemeClr>
              </a:buClr>
              <a:buFont typeface="Wingdings" panose="05000000000000000000" pitchFamily="2" charset="2"/>
              <a:buChar char="§"/>
            </a:pPr>
            <a:endParaRPr lang="en-US" sz="2400" b="1">
              <a:latin typeface="NPSRawlinsonOT" panose="02000505070000020003" pitchFamily="50" charset="0"/>
            </a:endParaRPr>
          </a:p>
          <a:p>
            <a:pPr marL="572770" indent="-282575">
              <a:spcAft>
                <a:spcPts val="300"/>
              </a:spcAft>
              <a:buClr>
                <a:schemeClr val="accent1">
                  <a:lumMod val="75000"/>
                </a:schemeClr>
              </a:buClr>
              <a:buFont typeface="Wingdings" panose="05000000000000000000" pitchFamily="2" charset="2"/>
              <a:buChar char="§"/>
            </a:pPr>
            <a:r>
              <a:rPr lang="en-US" sz="2800" b="1">
                <a:latin typeface="NPSRawlinsonOT"/>
              </a:rPr>
              <a:t>No Driving </a:t>
            </a:r>
            <a:endParaRPr lang="en-US" sz="2800" b="1">
              <a:latin typeface="NPSRawlinsonOT" panose="02000505070000020003" pitchFamily="50" charset="0"/>
            </a:endParaRPr>
          </a:p>
          <a:p>
            <a:pPr marL="747395" lvl="1">
              <a:spcAft>
                <a:spcPts val="300"/>
              </a:spcAft>
              <a:buClr>
                <a:schemeClr val="accent1">
                  <a:lumMod val="75000"/>
                </a:schemeClr>
              </a:buClr>
            </a:pPr>
            <a:r>
              <a:rPr lang="en-US" sz="2400">
                <a:latin typeface="NPSRawlinsonOT"/>
              </a:rPr>
              <a:t>–    Bayside beaches or the William Floyd Estate</a:t>
            </a:r>
          </a:p>
          <a:p>
            <a:pPr marL="747395" lvl="1">
              <a:spcAft>
                <a:spcPts val="300"/>
              </a:spcAft>
              <a:buClr>
                <a:schemeClr val="accent1">
                  <a:lumMod val="75000"/>
                </a:schemeClr>
              </a:buClr>
            </a:pPr>
            <a:r>
              <a:rPr lang="en-US" sz="2400">
                <a:latin typeface="NPSRawlinsonOT"/>
              </a:rPr>
              <a:t>–    Carrington Tract, except for utility companies with active right-of-way permit</a:t>
            </a:r>
          </a:p>
          <a:p>
            <a:pPr marL="747395" lvl="1">
              <a:spcAft>
                <a:spcPts val="300"/>
              </a:spcAft>
              <a:buClr>
                <a:schemeClr val="accent1">
                  <a:lumMod val="75000"/>
                </a:schemeClr>
              </a:buClr>
            </a:pPr>
            <a:r>
              <a:rPr lang="en-US" sz="2400">
                <a:latin typeface="NPSRawlinsonOT"/>
              </a:rPr>
              <a:t>–    Fire Island Lighthouse Driveway</a:t>
            </a:r>
          </a:p>
          <a:p>
            <a:pPr marL="747395" lvl="1">
              <a:spcAft>
                <a:spcPts val="300"/>
              </a:spcAft>
              <a:buClr>
                <a:schemeClr val="accent1">
                  <a:lumMod val="75000"/>
                </a:schemeClr>
              </a:buClr>
            </a:pPr>
            <a:endParaRPr lang="en-US" sz="2400">
              <a:latin typeface="NPSRawlinsonOT" panose="02000505070000020003" pitchFamily="50" charset="0"/>
            </a:endParaRPr>
          </a:p>
          <a:p>
            <a:pPr marL="1204595" lvl="1" indent="-457200">
              <a:buClr>
                <a:schemeClr val="accent1">
                  <a:lumMod val="75000"/>
                </a:schemeClr>
              </a:buClr>
              <a:buFont typeface="Wingdings" panose="05000000000000000000" pitchFamily="2" charset="2"/>
              <a:buChar char="ü"/>
            </a:pPr>
            <a:endParaRPr lang="en-US" sz="2400">
              <a:latin typeface="NPSRawlinsonOT" panose="02000505070000020003" pitchFamily="50" charset="0"/>
            </a:endParaRPr>
          </a:p>
          <a:p>
            <a:pPr marL="572770" lvl="0" indent="-282575">
              <a:spcBef>
                <a:spcPts val="1200"/>
              </a:spcBef>
              <a:buClr>
                <a:schemeClr val="accent1">
                  <a:lumMod val="75000"/>
                </a:schemeClr>
              </a:buClr>
              <a:buFont typeface="Wingdings" panose="05000000000000000000" pitchFamily="2" charset="2"/>
              <a:buChar char="§"/>
            </a:pPr>
            <a:endParaRPr lang="en-US" sz="2800">
              <a:latin typeface="NPSRawlinsonOT" panose="02000505070000020003" pitchFamily="50" charset="0"/>
            </a:endParaRPr>
          </a:p>
        </p:txBody>
      </p:sp>
      <p:pic>
        <p:nvPicPr>
          <p:cNvPr id="11" name="Picture 10" descr="A picture containing sky, outdoor, transport&#10;&#10;Description automatically generated">
            <a:extLst>
              <a:ext uri="{FF2B5EF4-FFF2-40B4-BE49-F238E27FC236}">
                <a16:creationId xmlns:a16="http://schemas.microsoft.com/office/drawing/2014/main" id="{149826D7-1BC8-4EC2-A0B5-F8F7B1AFCC2C}"/>
              </a:ext>
            </a:extLst>
          </p:cNvPr>
          <p:cNvPicPr>
            <a:picLocks noChangeAspect="1"/>
          </p:cNvPicPr>
          <p:nvPr/>
        </p:nvPicPr>
        <p:blipFill>
          <a:blip r:embed="rId5"/>
          <a:stretch>
            <a:fillRect/>
          </a:stretch>
        </p:blipFill>
        <p:spPr>
          <a:xfrm>
            <a:off x="7827810" y="1816193"/>
            <a:ext cx="4136775" cy="2315933"/>
          </a:xfrm>
          <a:prstGeom prst="rect">
            <a:avLst/>
          </a:prstGeom>
        </p:spPr>
      </p:pic>
    </p:spTree>
    <p:extLst>
      <p:ext uri="{BB962C8B-B14F-4D97-AF65-F5344CB8AC3E}">
        <p14:creationId xmlns:p14="http://schemas.microsoft.com/office/powerpoint/2010/main" val="4224201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stretch>
            <a:fillRect t="-11000" b="-11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97B8C407-5F59-4926-84DA-93CF2D82671A}"/>
              </a:ext>
              <a:ext uri="{C183D7F6-B498-43B3-948B-1728B52AA6E4}">
                <adec:decorative xmlns:adec="http://schemas.microsoft.com/office/drawing/2017/decorative" val="1"/>
              </a:ext>
            </a:extLst>
          </p:cNvPr>
          <p:cNvSpPr/>
          <p:nvPr/>
        </p:nvSpPr>
        <p:spPr>
          <a:xfrm>
            <a:off x="0" y="3259418"/>
            <a:ext cx="12192000" cy="850360"/>
          </a:xfrm>
          <a:prstGeom prst="rect">
            <a:avLst/>
          </a:prstGeom>
          <a:solidFill>
            <a:schemeClr val="bg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Title 15">
            <a:extLst>
              <a:ext uri="{FF2B5EF4-FFF2-40B4-BE49-F238E27FC236}">
                <a16:creationId xmlns:a16="http://schemas.microsoft.com/office/drawing/2014/main" id="{FE96A90F-C790-46AB-97EB-79CE63D7B311}"/>
              </a:ext>
            </a:extLst>
          </p:cNvPr>
          <p:cNvSpPr txBox="1">
            <a:spLocks noGrp="1"/>
          </p:cNvSpPr>
          <p:nvPr>
            <p:ph type="title" idx="4294967295"/>
          </p:nvPr>
        </p:nvSpPr>
        <p:spPr>
          <a:xfrm>
            <a:off x="-33683" y="3375765"/>
            <a:ext cx="12192000"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1200"/>
              </a:spcBef>
              <a:spcAft>
                <a:spcPts val="120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Frutiger LT Std 45 Light" panose="020B0402020204020204" pitchFamily="34" charset="0"/>
                <a:ea typeface="+mn-ea"/>
                <a:cs typeface="+mn-cs"/>
              </a:rPr>
              <a:t>The Planning Process</a:t>
            </a:r>
          </a:p>
        </p:txBody>
      </p:sp>
    </p:spTree>
    <p:extLst>
      <p:ext uri="{BB962C8B-B14F-4D97-AF65-F5344CB8AC3E}">
        <p14:creationId xmlns:p14="http://schemas.microsoft.com/office/powerpoint/2010/main" val="31970078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DE7E8D8-98D5-4D27-934E-D64A23C76140}"/>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C65371F6-0AD7-4FF1-A982-B638EC433AF0}"/>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7" name="TextBox 6">
            <a:extLst>
              <a:ext uri="{FF2B5EF4-FFF2-40B4-BE49-F238E27FC236}">
                <a16:creationId xmlns:a16="http://schemas.microsoft.com/office/drawing/2014/main" id="{A94672F2-F935-4678-8BEE-D83070ECE740}"/>
              </a:ext>
            </a:extLst>
          </p:cNvPr>
          <p:cNvSpPr txBox="1"/>
          <p:nvPr/>
        </p:nvSpPr>
        <p:spPr>
          <a:xfrm>
            <a:off x="8192655" y="328493"/>
            <a:ext cx="287533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9" name="Rectangle 8">
            <a:extLst>
              <a:ext uri="{FF2B5EF4-FFF2-40B4-BE49-F238E27FC236}">
                <a16:creationId xmlns:a16="http://schemas.microsoft.com/office/drawing/2014/main" id="{4CB63057-E816-47FF-923C-0D4B4E499288}"/>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1" name="Picture 10" descr="National Park Service Logo Badge, with tree, bison and mountain range. ">
            <a:extLst>
              <a:ext uri="{FF2B5EF4-FFF2-40B4-BE49-F238E27FC236}">
                <a16:creationId xmlns:a16="http://schemas.microsoft.com/office/drawing/2014/main" id="{B176766B-DCF6-4AB7-9F37-BE7826A543E4}"/>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13" name="Title 12">
            <a:extLst>
              <a:ext uri="{FF2B5EF4-FFF2-40B4-BE49-F238E27FC236}">
                <a16:creationId xmlns:a16="http://schemas.microsoft.com/office/drawing/2014/main" id="{E27460A5-CC3F-4096-B2D9-0C5107ED199F}"/>
              </a:ext>
            </a:extLst>
          </p:cNvPr>
          <p:cNvSpPr txBox="1">
            <a:spLocks noGrp="1"/>
          </p:cNvSpPr>
          <p:nvPr>
            <p:ph type="title" idx="4294967295"/>
          </p:nvPr>
        </p:nvSpPr>
        <p:spPr>
          <a:xfrm>
            <a:off x="2684048" y="1240358"/>
            <a:ext cx="6790220"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a:ea typeface="+mn-ea"/>
                <a:cs typeface="+mn-cs"/>
              </a:rPr>
              <a:t>The Process and Where You Can Participate</a:t>
            </a:r>
            <a:endParaRPr kumimoji="0" lang="en-US" sz="2400" b="0"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endParaRPr>
          </a:p>
        </p:txBody>
      </p:sp>
      <p:graphicFrame>
        <p:nvGraphicFramePr>
          <p:cNvPr id="8" name="Table 7">
            <a:extLst>
              <a:ext uri="{FF2B5EF4-FFF2-40B4-BE49-F238E27FC236}">
                <a16:creationId xmlns:a16="http://schemas.microsoft.com/office/drawing/2014/main" id="{D030D503-F106-424A-8E06-9878C56D6080}"/>
              </a:ext>
            </a:extLst>
          </p:cNvPr>
          <p:cNvGraphicFramePr>
            <a:graphicFrameLocks noGrp="1"/>
          </p:cNvGraphicFramePr>
          <p:nvPr>
            <p:extLst>
              <p:ext uri="{D42A27DB-BD31-4B8C-83A1-F6EECF244321}">
                <p14:modId xmlns:p14="http://schemas.microsoft.com/office/powerpoint/2010/main" val="4125433511"/>
              </p:ext>
            </p:extLst>
          </p:nvPr>
        </p:nvGraphicFramePr>
        <p:xfrm>
          <a:off x="1409211" y="2106436"/>
          <a:ext cx="9410858" cy="4114800"/>
        </p:xfrm>
        <a:graphic>
          <a:graphicData uri="http://schemas.openxmlformats.org/drawingml/2006/table">
            <a:tbl>
              <a:tblPr firstRow="1" firstCol="1" bandRow="1">
                <a:tableStyleId>{5C22544A-7EE6-4342-B048-85BDC9FD1C3A}</a:tableStyleId>
              </a:tblPr>
              <a:tblGrid>
                <a:gridCol w="1821239">
                  <a:extLst>
                    <a:ext uri="{9D8B030D-6E8A-4147-A177-3AD203B41FA5}">
                      <a16:colId xmlns:a16="http://schemas.microsoft.com/office/drawing/2014/main" val="4065974383"/>
                    </a:ext>
                  </a:extLst>
                </a:gridCol>
                <a:gridCol w="2159000">
                  <a:extLst>
                    <a:ext uri="{9D8B030D-6E8A-4147-A177-3AD203B41FA5}">
                      <a16:colId xmlns:a16="http://schemas.microsoft.com/office/drawing/2014/main" val="1961501090"/>
                    </a:ext>
                  </a:extLst>
                </a:gridCol>
                <a:gridCol w="5430619">
                  <a:extLst>
                    <a:ext uri="{9D8B030D-6E8A-4147-A177-3AD203B41FA5}">
                      <a16:colId xmlns:a16="http://schemas.microsoft.com/office/drawing/2014/main" val="4029443561"/>
                    </a:ext>
                  </a:extLst>
                </a:gridCol>
              </a:tblGrid>
              <a:tr h="914400">
                <a:tc rowSpan="2">
                  <a:txBody>
                    <a:bodyPr/>
                    <a:lstStyle/>
                    <a:p>
                      <a:pPr marL="45720" marR="0" algn="l">
                        <a:lnSpc>
                          <a:spcPct val="107000"/>
                        </a:lnSpc>
                        <a:spcBef>
                          <a:spcPts val="0"/>
                        </a:spcBef>
                        <a:spcAft>
                          <a:spcPts val="0"/>
                        </a:spcAft>
                        <a:tabLst>
                          <a:tab pos="1215390" algn="l"/>
                        </a:tabLst>
                      </a:pPr>
                      <a:r>
                        <a:rPr lang="en-US" sz="2400" dirty="0">
                          <a:effectLst/>
                        </a:rPr>
                        <a:t>Pre-NEPA</a:t>
                      </a:r>
                      <a:r>
                        <a:rPr lang="en-US" sz="2400" baseline="30000" dirty="0">
                          <a:effectLst/>
                        </a:rPr>
                        <a:t>1</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 marR="0" algn="l">
                        <a:lnSpc>
                          <a:spcPct val="107000"/>
                        </a:lnSpc>
                        <a:spcBef>
                          <a:spcPts val="0"/>
                        </a:spcBef>
                        <a:spcAft>
                          <a:spcPts val="0"/>
                        </a:spcAft>
                        <a:tabLst>
                          <a:tab pos="1215390" algn="l"/>
                        </a:tabLst>
                      </a:pPr>
                      <a:r>
                        <a:rPr lang="en-US" sz="2400">
                          <a:effectLst/>
                        </a:rPr>
                        <a:t>May 2022*</a:t>
                      </a:r>
                      <a:endParaRPr lang="en-US" sz="2400" b="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500"/>
                        </a:spcAft>
                      </a:pPr>
                      <a:r>
                        <a:rPr lang="en-US" sz="2400">
                          <a:effectLst/>
                        </a:rPr>
                        <a:t>CIVIC ENGAGEMENT MEETINGS: </a:t>
                      </a:r>
                    </a:p>
                    <a:p>
                      <a:pPr marL="0" marR="0" algn="l">
                        <a:lnSpc>
                          <a:spcPct val="107000"/>
                        </a:lnSpc>
                        <a:spcBef>
                          <a:spcPts val="0"/>
                        </a:spcBef>
                        <a:spcAft>
                          <a:spcPts val="500"/>
                        </a:spcAft>
                        <a:tabLst>
                          <a:tab pos="4046220" algn="l"/>
                        </a:tabLst>
                      </a:pPr>
                      <a:r>
                        <a:rPr lang="en-US" sz="2000">
                          <a:effectLst/>
                        </a:rPr>
                        <a:t>Preliminary Proposed Action</a:t>
                      </a:r>
                      <a:endParaRPr lang="en-US" sz="2000" b="0">
                        <a:solidFill>
                          <a:schemeClr val="bg1"/>
                        </a:solidFill>
                        <a:effectLst/>
                      </a:endParaRPr>
                    </a:p>
                  </a:txBody>
                  <a:tcPr marL="68580" marR="68580" marT="0" marB="0" anchor="ctr"/>
                </a:tc>
                <a:extLst>
                  <a:ext uri="{0D108BD9-81ED-4DB2-BD59-A6C34878D82A}">
                    <a16:rowId xmlns:a16="http://schemas.microsoft.com/office/drawing/2014/main" val="2695065365"/>
                  </a:ext>
                </a:extLst>
              </a:tr>
              <a:tr h="685800">
                <a:tc vMerge="1">
                  <a:txBody>
                    <a:bodyPr/>
                    <a:lstStyle/>
                    <a:p>
                      <a:pPr marL="45720" marR="0" algn="l">
                        <a:lnSpc>
                          <a:spcPct val="107000"/>
                        </a:lnSpc>
                        <a:spcBef>
                          <a:spcPts val="0"/>
                        </a:spcBef>
                        <a:spcAft>
                          <a:spcPts val="0"/>
                        </a:spcAft>
                        <a:tabLst>
                          <a:tab pos="1215390" algn="l"/>
                        </a:tabLst>
                      </a:pP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45720" marR="0" algn="l" defTabSz="914400" rtl="0" eaLnBrk="1" latinLnBrk="0" hangingPunct="1">
                        <a:lnSpc>
                          <a:spcPct val="107000"/>
                        </a:lnSpc>
                        <a:spcBef>
                          <a:spcPts val="0"/>
                        </a:spcBef>
                        <a:spcAft>
                          <a:spcPts val="0"/>
                        </a:spcAft>
                        <a:tabLst>
                          <a:tab pos="1215390" algn="l"/>
                        </a:tabLst>
                      </a:pPr>
                      <a:r>
                        <a:rPr lang="en-US" sz="2400" kern="1200" dirty="0">
                          <a:effectLst/>
                        </a:rPr>
                        <a:t>Summer 2022</a:t>
                      </a:r>
                      <a:endParaRPr lang="en-US" sz="2400" b="0" kern="1200" dirty="0">
                        <a:solidFill>
                          <a:schemeClr val="bg1"/>
                        </a:solidFill>
                        <a:effectLst/>
                        <a:latin typeface="+mn-lt"/>
                        <a:ea typeface="+mn-ea"/>
                        <a:cs typeface="+mn-cs"/>
                      </a:endParaRPr>
                    </a:p>
                  </a:txBody>
                  <a:tcPr marL="68580" marR="68580" marT="0" marB="0" anchor="ctr"/>
                </a:tc>
                <a:tc>
                  <a:txBody>
                    <a:bodyPr/>
                    <a:lstStyle/>
                    <a:p>
                      <a:pPr marL="45720" marR="0" algn="l" defTabSz="914400" rtl="0" eaLnBrk="1" latinLnBrk="0" hangingPunct="1">
                        <a:lnSpc>
                          <a:spcPct val="107000"/>
                        </a:lnSpc>
                        <a:spcBef>
                          <a:spcPts val="0"/>
                        </a:spcBef>
                        <a:spcAft>
                          <a:spcPts val="500"/>
                        </a:spcAft>
                        <a:tabLst>
                          <a:tab pos="1215390" algn="l"/>
                        </a:tabLst>
                      </a:pPr>
                      <a:r>
                        <a:rPr lang="en-US" sz="2000" kern="1200" dirty="0">
                          <a:effectLst/>
                        </a:rPr>
                        <a:t>Collecting additional information for NEPA and the draft regulation</a:t>
                      </a:r>
                      <a:endParaRPr lang="en-US" sz="2000" b="0" kern="1200" dirty="0">
                        <a:solidFill>
                          <a:schemeClr val="bg1"/>
                        </a:solidFill>
                        <a:effectLst/>
                        <a:latin typeface="+mn-lt"/>
                        <a:ea typeface="+mn-ea"/>
                        <a:cs typeface="+mn-cs"/>
                      </a:endParaRPr>
                    </a:p>
                  </a:txBody>
                  <a:tcPr marL="68580" marR="68580" marT="0" marB="0" anchor="ctr"/>
                </a:tc>
                <a:extLst>
                  <a:ext uri="{0D108BD9-81ED-4DB2-BD59-A6C34878D82A}">
                    <a16:rowId xmlns:a16="http://schemas.microsoft.com/office/drawing/2014/main" val="402825373"/>
                  </a:ext>
                </a:extLst>
              </a:tr>
              <a:tr h="914400">
                <a:tc rowSpan="3">
                  <a:txBody>
                    <a:bodyPr/>
                    <a:lstStyle/>
                    <a:p>
                      <a:pPr marL="45720" marR="0" algn="l">
                        <a:lnSpc>
                          <a:spcPct val="107000"/>
                        </a:lnSpc>
                        <a:spcBef>
                          <a:spcPts val="0"/>
                        </a:spcBef>
                        <a:spcAft>
                          <a:spcPts val="0"/>
                        </a:spcAft>
                        <a:tabLst>
                          <a:tab pos="1215390" algn="l"/>
                        </a:tabLst>
                      </a:pPr>
                      <a:r>
                        <a:rPr lang="en-US" sz="2400">
                          <a:effectLst/>
                        </a:rPr>
                        <a:t>NEPA</a:t>
                      </a:r>
                      <a:endParaRPr lang="en-US" sz="2400">
                        <a:solidFill>
                          <a:schemeClr val="bg1"/>
                        </a:solidFill>
                        <a:effectLst/>
                        <a:latin typeface="Calibri"/>
                        <a:cs typeface="Arial"/>
                      </a:endParaRPr>
                    </a:p>
                  </a:txBody>
                  <a:tcPr marL="68580" marR="68580" marT="0" marB="0" anchor="ctr"/>
                </a:tc>
                <a:tc>
                  <a:txBody>
                    <a:bodyPr/>
                    <a:lstStyle/>
                    <a:p>
                      <a:pPr marL="48260" marR="0" algn="l">
                        <a:lnSpc>
                          <a:spcPct val="107000"/>
                        </a:lnSpc>
                        <a:spcBef>
                          <a:spcPts val="0"/>
                        </a:spcBef>
                        <a:spcAft>
                          <a:spcPts val="0"/>
                        </a:spcAft>
                        <a:tabLst>
                          <a:tab pos="1215390" algn="l"/>
                        </a:tabLst>
                      </a:pPr>
                      <a:r>
                        <a:rPr lang="en-US" sz="2400" dirty="0">
                          <a:effectLst/>
                        </a:rPr>
                        <a:t>Spring 2023*</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500"/>
                        </a:spcAft>
                      </a:pPr>
                      <a:r>
                        <a:rPr lang="en-US" sz="2400">
                          <a:effectLst/>
                        </a:rPr>
                        <a:t>NEPA PUBLIC SCOPING: </a:t>
                      </a:r>
                    </a:p>
                    <a:p>
                      <a:pPr marL="0" marR="0" algn="l">
                        <a:lnSpc>
                          <a:spcPct val="107000"/>
                        </a:lnSpc>
                        <a:spcBef>
                          <a:spcPts val="0"/>
                        </a:spcBef>
                        <a:spcAft>
                          <a:spcPts val="500"/>
                        </a:spcAft>
                        <a:tabLst>
                          <a:tab pos="1215390" algn="l"/>
                        </a:tabLst>
                      </a:pPr>
                      <a:r>
                        <a:rPr lang="en-US" sz="2000">
                          <a:effectLst/>
                        </a:rPr>
                        <a:t>Comments on proposed action and alternatives</a:t>
                      </a:r>
                      <a:endParaRPr lang="en-US" sz="20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57090774"/>
                  </a:ext>
                </a:extLst>
              </a:tr>
              <a:tr h="914400">
                <a:tc vMerge="1">
                  <a:txBody>
                    <a:bodyPr/>
                    <a:lstStyle/>
                    <a:p>
                      <a:pPr marL="45720" marR="0" algn="l">
                        <a:lnSpc>
                          <a:spcPct val="107000"/>
                        </a:lnSpc>
                        <a:spcBef>
                          <a:spcPts val="0"/>
                        </a:spcBef>
                        <a:spcAft>
                          <a:spcPts val="0"/>
                        </a:spcAft>
                        <a:tabLst>
                          <a:tab pos="1215390" algn="l"/>
                        </a:tabLst>
                      </a:pPr>
                      <a:r>
                        <a:rPr lang="en-US" sz="2400">
                          <a:solidFill>
                            <a:schemeClr val="bg1"/>
                          </a:solidFill>
                          <a:effectLst/>
                        </a:rPr>
                        <a:t>SUMMER 2023*</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993300"/>
                    </a:solidFill>
                  </a:tcPr>
                </a:tc>
                <a:tc>
                  <a:txBody>
                    <a:bodyPr/>
                    <a:lstStyle/>
                    <a:p>
                      <a:pPr marL="45720" marR="0" algn="l">
                        <a:lnSpc>
                          <a:spcPct val="107000"/>
                        </a:lnSpc>
                        <a:spcBef>
                          <a:spcPts val="0"/>
                        </a:spcBef>
                        <a:spcAft>
                          <a:spcPts val="0"/>
                        </a:spcAft>
                        <a:tabLst>
                          <a:tab pos="1215390" algn="l"/>
                        </a:tabLst>
                      </a:pPr>
                      <a:r>
                        <a:rPr lang="en-US" sz="2400">
                          <a:effectLst/>
                        </a:rPr>
                        <a:t>Summer 2023*</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500"/>
                        </a:spcAft>
                      </a:pPr>
                      <a:r>
                        <a:rPr lang="en-US" sz="2400">
                          <a:effectLst/>
                        </a:rPr>
                        <a:t>NEPA DOCUMENT REVIEW: </a:t>
                      </a:r>
                    </a:p>
                    <a:p>
                      <a:pPr marL="0" marR="0" algn="l">
                        <a:lnSpc>
                          <a:spcPct val="107000"/>
                        </a:lnSpc>
                        <a:spcBef>
                          <a:spcPts val="0"/>
                        </a:spcBef>
                        <a:spcAft>
                          <a:spcPts val="500"/>
                        </a:spcAft>
                      </a:pPr>
                      <a:r>
                        <a:rPr lang="en-US" sz="2000">
                          <a:effectLst/>
                        </a:rPr>
                        <a:t>Public review and meetings </a:t>
                      </a:r>
                      <a:endParaRPr lang="en-US" sz="20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44108452"/>
                  </a:ext>
                </a:extLst>
              </a:tr>
              <a:tr h="685800">
                <a:tc vMerge="1">
                  <a:txBody>
                    <a:bodyPr/>
                    <a:lstStyle/>
                    <a:p>
                      <a:pPr marL="45720" marR="0" algn="l">
                        <a:lnSpc>
                          <a:spcPct val="107000"/>
                        </a:lnSpc>
                        <a:spcBef>
                          <a:spcPts val="0"/>
                        </a:spcBef>
                        <a:spcAft>
                          <a:spcPts val="0"/>
                        </a:spcAft>
                        <a:tabLst>
                          <a:tab pos="1215390" algn="l"/>
                        </a:tabLst>
                      </a:pPr>
                      <a:r>
                        <a:rPr lang="en-US" sz="2400">
                          <a:solidFill>
                            <a:schemeClr val="bg1"/>
                          </a:solidFill>
                          <a:effectLst/>
                        </a:rPr>
                        <a:t>WINTER 2023/24</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DE4A00"/>
                    </a:solidFill>
                  </a:tcPr>
                </a:tc>
                <a:tc>
                  <a:txBody>
                    <a:bodyPr/>
                    <a:lstStyle/>
                    <a:p>
                      <a:pPr marL="45720" marR="0" algn="l">
                        <a:lnSpc>
                          <a:spcPct val="107000"/>
                        </a:lnSpc>
                        <a:spcBef>
                          <a:spcPts val="0"/>
                        </a:spcBef>
                        <a:spcAft>
                          <a:spcPts val="0"/>
                        </a:spcAft>
                        <a:tabLst>
                          <a:tab pos="1215390" algn="l"/>
                        </a:tabLst>
                      </a:pPr>
                      <a:r>
                        <a:rPr lang="en-US" sz="2400">
                          <a:effectLst/>
                        </a:rPr>
                        <a:t>Winter 2023/24</a:t>
                      </a:r>
                      <a:endParaRPr lang="en-US" sz="24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500"/>
                        </a:spcAft>
                        <a:tabLst>
                          <a:tab pos="1215390" algn="l"/>
                        </a:tabLst>
                      </a:pPr>
                      <a:r>
                        <a:rPr lang="en-US" sz="2400" dirty="0">
                          <a:effectLst/>
                        </a:rPr>
                        <a:t>NPS Decision</a:t>
                      </a:r>
                      <a:endParaRPr lang="en-US" sz="2400" b="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86527837"/>
                  </a:ext>
                </a:extLst>
              </a:tr>
            </a:tbl>
          </a:graphicData>
        </a:graphic>
      </p:graphicFrame>
      <p:sp>
        <p:nvSpPr>
          <p:cNvPr id="18" name="Arrow: Right 17" descr="Arrow reading &quot;We Are Here&quot; Pointing to &quot;Civic Engagement Meetings; Preliminary Proposed Action.&quot; ">
            <a:extLst>
              <a:ext uri="{FF2B5EF4-FFF2-40B4-BE49-F238E27FC236}">
                <a16:creationId xmlns:a16="http://schemas.microsoft.com/office/drawing/2014/main" id="{BED5901D-DD4F-4E4C-8E8C-0964F295D351}"/>
              </a:ext>
            </a:extLst>
          </p:cNvPr>
          <p:cNvSpPr/>
          <p:nvPr/>
        </p:nvSpPr>
        <p:spPr>
          <a:xfrm rot="10800000">
            <a:off x="9607323" y="2106437"/>
            <a:ext cx="1189749" cy="858911"/>
          </a:xfrm>
          <a:prstGeom prst="rightArrow">
            <a:avLst>
              <a:gd name="adj1" fmla="val 50000"/>
              <a:gd name="adj2" fmla="val 51119"/>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4B6481B4-A5C1-4CB9-88F7-A44EAA9F1BBF}"/>
              </a:ext>
            </a:extLst>
          </p:cNvPr>
          <p:cNvSpPr txBox="1"/>
          <p:nvPr/>
        </p:nvSpPr>
        <p:spPr>
          <a:xfrm>
            <a:off x="9630320" y="2382004"/>
            <a:ext cx="1189749" cy="307777"/>
          </a:xfrm>
          <a:prstGeom prst="rect">
            <a:avLst/>
          </a:prstGeom>
          <a:noFill/>
        </p:spPr>
        <p:txBody>
          <a:bodyPr wrap="none" rtlCol="0">
            <a:spAutoFit/>
          </a:bodyPr>
          <a:lstStyle/>
          <a:p>
            <a:r>
              <a:rPr lang="en-US" sz="1400"/>
              <a:t>WE ARE HERE</a:t>
            </a:r>
          </a:p>
        </p:txBody>
      </p:sp>
      <p:sp>
        <p:nvSpPr>
          <p:cNvPr id="15" name="TextBox 14">
            <a:extLst>
              <a:ext uri="{FF2B5EF4-FFF2-40B4-BE49-F238E27FC236}">
                <a16:creationId xmlns:a16="http://schemas.microsoft.com/office/drawing/2014/main" id="{AC49579D-52AF-411B-99C4-24B70481648A}"/>
              </a:ext>
            </a:extLst>
          </p:cNvPr>
          <p:cNvSpPr txBox="1"/>
          <p:nvPr/>
        </p:nvSpPr>
        <p:spPr>
          <a:xfrm>
            <a:off x="1341421" y="6274636"/>
            <a:ext cx="9441368" cy="646331"/>
          </a:xfrm>
          <a:prstGeom prst="rect">
            <a:avLst/>
          </a:prstGeom>
          <a:noFill/>
        </p:spPr>
        <p:txBody>
          <a:bodyPr wrap="square">
            <a:spAutoFit/>
          </a:bodyPr>
          <a:lstStyle/>
          <a:p>
            <a:r>
              <a:rPr lang="en-US" i="1" baseline="30000">
                <a:latin typeface="NPSRawlinsonOT"/>
              </a:rPr>
              <a:t>1</a:t>
            </a:r>
            <a:r>
              <a:rPr lang="en-US" i="1">
                <a:latin typeface="NPSRawlinsonOT"/>
              </a:rPr>
              <a:t>National Environmental Policy Act (NEPA) requires federal agencies to analyze environmental impacts of actions and engage the public in the decision-making process</a:t>
            </a:r>
            <a:r>
              <a:rPr lang="en-US" i="1">
                <a:solidFill>
                  <a:srgbClr val="0000FF"/>
                </a:solidFill>
                <a:latin typeface="NPSRawlinsonOT"/>
              </a:rPr>
              <a:t>. </a:t>
            </a:r>
            <a:endParaRPr lang="en-US" i="1"/>
          </a:p>
        </p:txBody>
      </p:sp>
    </p:spTree>
    <p:extLst>
      <p:ext uri="{BB962C8B-B14F-4D97-AF65-F5344CB8AC3E}">
        <p14:creationId xmlns:p14="http://schemas.microsoft.com/office/powerpoint/2010/main" val="31220423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E1C7C42-C329-4F17-91C6-B0CE2653BDE8}"/>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1" name="TextBox 20">
            <a:extLst>
              <a:ext uri="{FF2B5EF4-FFF2-40B4-BE49-F238E27FC236}">
                <a16:creationId xmlns:a16="http://schemas.microsoft.com/office/drawing/2014/main" id="{3B5A4115-B99C-419F-8841-11427B7571F5}"/>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23" name="TextBox 22">
            <a:extLst>
              <a:ext uri="{FF2B5EF4-FFF2-40B4-BE49-F238E27FC236}">
                <a16:creationId xmlns:a16="http://schemas.microsoft.com/office/drawing/2014/main" id="{F9E8F322-41C0-4E85-BA65-F657E62D8119}"/>
              </a:ext>
            </a:extLst>
          </p:cNvPr>
          <p:cNvSpPr txBox="1"/>
          <p:nvPr/>
        </p:nvSpPr>
        <p:spPr>
          <a:xfrm>
            <a:off x="8192655" y="328493"/>
            <a:ext cx="287533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25" name="Rectangle 24">
            <a:extLst>
              <a:ext uri="{FF2B5EF4-FFF2-40B4-BE49-F238E27FC236}">
                <a16:creationId xmlns:a16="http://schemas.microsoft.com/office/drawing/2014/main" id="{2F8B19E8-16E2-42A1-997B-D50101250AAB}"/>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27" name="Picture 26" descr="National Park Service Logo Badge, with tree, bison and mountain range. ">
            <a:extLst>
              <a:ext uri="{FF2B5EF4-FFF2-40B4-BE49-F238E27FC236}">
                <a16:creationId xmlns:a16="http://schemas.microsoft.com/office/drawing/2014/main" id="{1269E755-256B-4AD1-9F93-DBB41F4990A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29" name="Title 28">
            <a:extLst>
              <a:ext uri="{FF2B5EF4-FFF2-40B4-BE49-F238E27FC236}">
                <a16:creationId xmlns:a16="http://schemas.microsoft.com/office/drawing/2014/main" id="{A7F98E5D-A387-4FE9-A530-19FF3ADA4EF0}"/>
              </a:ext>
            </a:extLst>
          </p:cNvPr>
          <p:cNvSpPr txBox="1">
            <a:spLocks noGrp="1"/>
          </p:cNvSpPr>
          <p:nvPr>
            <p:ph type="title" idx="4294967295"/>
          </p:nvPr>
        </p:nvSpPr>
        <p:spPr>
          <a:xfrm>
            <a:off x="2684048" y="1240358"/>
            <a:ext cx="6790220"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a:ea typeface="+mn-ea"/>
                <a:cs typeface="+mn-cs"/>
              </a:rPr>
              <a:t>How to Provide Formal Comments</a:t>
            </a:r>
            <a:endPar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endParaRPr>
          </a:p>
        </p:txBody>
      </p:sp>
      <p:sp>
        <p:nvSpPr>
          <p:cNvPr id="33" name="TextBox 32">
            <a:extLst>
              <a:ext uri="{FF2B5EF4-FFF2-40B4-BE49-F238E27FC236}">
                <a16:creationId xmlns:a16="http://schemas.microsoft.com/office/drawing/2014/main" id="{B0D15DF9-8454-4382-BB3E-D39332CAF55A}"/>
              </a:ext>
            </a:extLst>
          </p:cNvPr>
          <p:cNvSpPr txBox="1"/>
          <p:nvPr/>
        </p:nvSpPr>
        <p:spPr>
          <a:xfrm>
            <a:off x="248238" y="2086236"/>
            <a:ext cx="11943762" cy="3108543"/>
          </a:xfrm>
          <a:prstGeom prst="rect">
            <a:avLst/>
          </a:prstGeom>
          <a:noFill/>
          <a:ln>
            <a:noFill/>
          </a:ln>
          <a:effectLst/>
        </p:spPr>
        <p:txBody>
          <a:bodyPr wrap="square" lIns="91440" tIns="45720" rIns="91440" bIns="45720" rtlCol="0" anchor="t">
            <a:spAutoFit/>
          </a:bodyPr>
          <a:lstStyle/>
          <a:p>
            <a:pPr marL="457200" indent="-457200" fontAlgn="base">
              <a:buClr>
                <a:srgbClr val="2F5597"/>
              </a:buClr>
              <a:buSzPct val="100000"/>
              <a:buAutoNum type="arabicPeriod"/>
              <a:defRPr/>
            </a:pPr>
            <a:r>
              <a:rPr lang="en-US" altLang="en-US" sz="2400">
                <a:latin typeface="NPSRawlinsonOT"/>
              </a:rPr>
              <a:t>Submit comments </a:t>
            </a:r>
            <a:r>
              <a:rPr lang="en-US" altLang="en-US" sz="2400" b="1">
                <a:latin typeface="NPSRawlinsonOT"/>
              </a:rPr>
              <a:t>electronically</a:t>
            </a:r>
            <a:r>
              <a:rPr lang="en-US" altLang="en-US" sz="2400">
                <a:latin typeface="NPSRawlinsonOT"/>
              </a:rPr>
              <a:t> at: </a:t>
            </a:r>
            <a:r>
              <a:rPr lang="en-US" sz="2400" b="1">
                <a:solidFill>
                  <a:srgbClr val="2F5597"/>
                </a:solidFill>
                <a:latin typeface="NPSRawlinsonOT"/>
              </a:rPr>
              <a:t>https://parkplanning.nps.gov/FIIS_ORV </a:t>
            </a:r>
          </a:p>
          <a:p>
            <a:pPr fontAlgn="base">
              <a:buClr>
                <a:srgbClr val="2F5597"/>
              </a:buClr>
              <a:buSzPct val="100000"/>
              <a:defRPr/>
            </a:pPr>
            <a:r>
              <a:rPr lang="en-US" altLang="en-US">
                <a:latin typeface="NPSRawlinsonOT" panose="02000505070000020003"/>
              </a:rPr>
              <a:t>         (Follow link for project &amp; click “Open for Comment)</a:t>
            </a:r>
            <a:endParaRPr lang="en-US" sz="2800">
              <a:latin typeface="NPSRawlinsonOT" panose="02000505070000020003"/>
              <a:ea typeface="Calibri" panose="020F0502020204030204" pitchFamily="34" charset="0"/>
              <a:cs typeface="Arial" panose="020B0604020202020204" pitchFamily="34" charset="0"/>
            </a:endParaRPr>
          </a:p>
          <a:p>
            <a:pPr fontAlgn="base">
              <a:buClr>
                <a:srgbClr val="2F5597"/>
              </a:buClr>
              <a:buSzPct val="100000"/>
              <a:defRPr/>
            </a:pPr>
            <a:r>
              <a:rPr lang="en-US" sz="2400">
                <a:latin typeface="NPSRawlinsonOT" panose="02000505070000020003"/>
                <a:ea typeface="Calibri" panose="020F0502020204030204" pitchFamily="34" charset="0"/>
                <a:cs typeface="Arial" panose="020B0604020202020204" pitchFamily="34" charset="0"/>
              </a:rPr>
              <a:t>2.  Submit written comments at </a:t>
            </a:r>
            <a:r>
              <a:rPr lang="en-US" sz="2400" b="1">
                <a:latin typeface="NPSRawlinsonOT" panose="02000505070000020003"/>
                <a:ea typeface="Calibri" panose="020F0502020204030204" pitchFamily="34" charset="0"/>
                <a:cs typeface="Arial" panose="020B0604020202020204" pitchFamily="34" charset="0"/>
              </a:rPr>
              <a:t>in-person public meeting on May 6 </a:t>
            </a:r>
            <a:r>
              <a:rPr lang="en-US" sz="2400">
                <a:latin typeface="NPSRawlinsonOT" panose="02000505070000020003"/>
                <a:ea typeface="Calibri" panose="020F0502020204030204" pitchFamily="34" charset="0"/>
                <a:cs typeface="Arial" panose="020B0604020202020204" pitchFamily="34" charset="0"/>
              </a:rPr>
              <a:t>in Ocean Beach</a:t>
            </a:r>
          </a:p>
          <a:p>
            <a:pPr marL="457200" indent="-457200" fontAlgn="base">
              <a:buClr>
                <a:srgbClr val="2F5597"/>
              </a:buClr>
              <a:buSzPct val="100000"/>
              <a:buAutoNum type="arabicPeriod"/>
              <a:defRPr/>
            </a:pPr>
            <a:endParaRPr lang="en-US" sz="2400">
              <a:latin typeface="NPSRawlinsonOT" panose="02000505070000020003"/>
              <a:ea typeface="Calibri" panose="020F0502020204030204" pitchFamily="34" charset="0"/>
              <a:cs typeface="Arial" panose="020B0604020202020204" pitchFamily="34" charset="0"/>
            </a:endParaRPr>
          </a:p>
          <a:p>
            <a:pPr fontAlgn="base">
              <a:buClr>
                <a:srgbClr val="2F5597"/>
              </a:buClr>
              <a:buSzPct val="100000"/>
              <a:defRPr/>
            </a:pPr>
            <a:r>
              <a:rPr lang="en-US" sz="2400">
                <a:latin typeface="NPSRawlinsonOT" panose="02000505070000020003"/>
                <a:ea typeface="Calibri" panose="020F0502020204030204" pitchFamily="34" charset="0"/>
                <a:cs typeface="Arial" panose="020B0604020202020204" pitchFamily="34" charset="0"/>
              </a:rPr>
              <a:t>3.  Submit written comments in person at </a:t>
            </a:r>
            <a:r>
              <a:rPr lang="en-US" sz="2400" b="1">
                <a:latin typeface="NPSRawlinsonOT" panose="02000505070000020003"/>
                <a:ea typeface="Calibri" panose="020F0502020204030204" pitchFamily="34" charset="0"/>
                <a:cs typeface="Arial" panose="020B0604020202020204" pitchFamily="34" charset="0"/>
              </a:rPr>
              <a:t>park headquarters </a:t>
            </a:r>
            <a:r>
              <a:rPr lang="en-US" sz="2400">
                <a:latin typeface="NPSRawlinsonOT" panose="02000505070000020003"/>
                <a:ea typeface="Calibri" panose="020F0502020204030204" pitchFamily="34" charset="0"/>
                <a:cs typeface="Arial" panose="020B0604020202020204" pitchFamily="34" charset="0"/>
              </a:rPr>
              <a:t>in Patchogue, NY, or by </a:t>
            </a:r>
            <a:r>
              <a:rPr lang="en-US" sz="2400" b="1">
                <a:latin typeface="NPSRawlinsonOT" panose="02000505070000020003"/>
                <a:ea typeface="Calibri" panose="020F0502020204030204" pitchFamily="34" charset="0"/>
                <a:cs typeface="Arial" panose="020B0604020202020204" pitchFamily="34" charset="0"/>
              </a:rPr>
              <a:t>mail</a:t>
            </a:r>
            <a:r>
              <a:rPr lang="en-US" sz="2400">
                <a:latin typeface="NPSRawlinsonOT" panose="02000505070000020003"/>
                <a:ea typeface="Calibri" panose="020F0502020204030204" pitchFamily="34" charset="0"/>
                <a:cs typeface="Arial" panose="020B0604020202020204" pitchFamily="34" charset="0"/>
              </a:rPr>
              <a:t> to:</a:t>
            </a:r>
          </a:p>
          <a:p>
            <a:pPr fontAlgn="base">
              <a:buClr>
                <a:srgbClr val="2F5597"/>
              </a:buClr>
              <a:buSzPct val="100000"/>
              <a:defRPr/>
            </a:pPr>
            <a:r>
              <a:rPr lang="en-US" sz="2800">
                <a:latin typeface="NPSRawlinsonOT" panose="02000505070000020003"/>
                <a:ea typeface="Calibri" panose="020F0502020204030204" pitchFamily="34" charset="0"/>
                <a:cs typeface="Arial" panose="020B0604020202020204" pitchFamily="34" charset="0"/>
              </a:rPr>
              <a:t>		</a:t>
            </a:r>
            <a:r>
              <a:rPr lang="en-US">
                <a:latin typeface="NPSRawlinsonOT" panose="02000505070000020003"/>
                <a:ea typeface="Calibri" panose="020F0502020204030204" pitchFamily="34" charset="0"/>
                <a:cs typeface="Arial" panose="020B0604020202020204" pitchFamily="34" charset="0"/>
              </a:rPr>
              <a:t>Off Road Vehicle Management Plan</a:t>
            </a:r>
          </a:p>
          <a:p>
            <a:pPr fontAlgn="base">
              <a:buClr>
                <a:srgbClr val="2F5597"/>
              </a:buClr>
              <a:buSzPct val="100000"/>
              <a:defRPr/>
            </a:pPr>
            <a:r>
              <a:rPr lang="en-US">
                <a:latin typeface="NPSRawlinsonOT" panose="02000505070000020003"/>
                <a:ea typeface="Calibri" panose="020F0502020204030204" pitchFamily="34" charset="0"/>
                <a:cs typeface="Arial" panose="020B0604020202020204" pitchFamily="34" charset="0"/>
              </a:rPr>
              <a:t>		Attn: Superintendent Alexcy Romero</a:t>
            </a:r>
          </a:p>
          <a:p>
            <a:pPr fontAlgn="base">
              <a:buClr>
                <a:srgbClr val="2F5597"/>
              </a:buClr>
              <a:buSzPct val="100000"/>
              <a:defRPr/>
            </a:pPr>
            <a:r>
              <a:rPr lang="en-US">
                <a:latin typeface="NPSRawlinsonOT" panose="02000505070000020003"/>
                <a:ea typeface="Calibri" panose="020F0502020204030204" pitchFamily="34" charset="0"/>
                <a:cs typeface="Arial" panose="020B0604020202020204" pitchFamily="34" charset="0"/>
              </a:rPr>
              <a:t>		Fire Island National Seashore</a:t>
            </a:r>
          </a:p>
          <a:p>
            <a:pPr fontAlgn="base">
              <a:buClr>
                <a:srgbClr val="2F5597"/>
              </a:buClr>
              <a:buSzPct val="100000"/>
              <a:defRPr/>
            </a:pPr>
            <a:r>
              <a:rPr lang="en-US">
                <a:latin typeface="NPSRawlinsonOT" panose="02000505070000020003"/>
                <a:ea typeface="Calibri" panose="020F0502020204030204" pitchFamily="34" charset="0"/>
                <a:cs typeface="Arial" panose="020B0604020202020204" pitchFamily="34" charset="0"/>
              </a:rPr>
              <a:t>		120 Laurel Street, Patchogue, New York 11772</a:t>
            </a:r>
            <a:endParaRPr lang="en-US" altLang="en-US" sz="2400">
              <a:latin typeface="NPSRawlinsonOT"/>
            </a:endParaRPr>
          </a:p>
        </p:txBody>
      </p:sp>
      <p:sp>
        <p:nvSpPr>
          <p:cNvPr id="2" name="Rectangle: Rounded Corners 1">
            <a:extLst>
              <a:ext uri="{FF2B5EF4-FFF2-40B4-BE49-F238E27FC236}">
                <a16:creationId xmlns:a16="http://schemas.microsoft.com/office/drawing/2014/main" id="{22E5B628-89F2-4FB7-A0B8-D07A6EE13F6D}"/>
              </a:ext>
            </a:extLst>
          </p:cNvPr>
          <p:cNvSpPr>
            <a:spLocks/>
          </p:cNvSpPr>
          <p:nvPr/>
        </p:nvSpPr>
        <p:spPr>
          <a:xfrm>
            <a:off x="9757504" y="4959158"/>
            <a:ext cx="2186258" cy="1639111"/>
          </a:xfrm>
          <a:prstGeom prst="roundRect">
            <a:avLst/>
          </a:prstGeom>
          <a:solidFill>
            <a:srgbClr val="2F5597"/>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base" latinLnBrk="0" hangingPunct="1">
              <a:lnSpc>
                <a:spcPct val="100000"/>
              </a:lnSpc>
              <a:spcBef>
                <a:spcPts val="0"/>
              </a:spcBef>
              <a:spcAft>
                <a:spcPts val="1200"/>
              </a:spcAft>
              <a:buClr>
                <a:srgbClr val="2F5597"/>
              </a:buClr>
              <a:buSzPct val="100000"/>
              <a:buFontTx/>
              <a:buNone/>
              <a:tabLst/>
              <a:defRPr/>
            </a:pPr>
            <a:r>
              <a:rPr kumimoji="0" lang="en-US" altLang="en-US" sz="1800" b="1" i="1" u="none" strike="noStrike" kern="1200" cap="none" spc="0" normalizeH="0" baseline="0" noProof="0">
                <a:ln>
                  <a:noFill/>
                </a:ln>
                <a:solidFill>
                  <a:schemeClr val="bg1"/>
                </a:solidFill>
                <a:effectLst/>
                <a:uLnTx/>
                <a:uFillTx/>
                <a:latin typeface="NPSRawlinsonOT"/>
                <a:ea typeface="+mn-ea"/>
                <a:cs typeface="+mn-cs"/>
              </a:rPr>
              <a:t>Comments must be received by:</a:t>
            </a:r>
          </a:p>
          <a:p>
            <a:pPr marL="0" marR="0" lvl="0" indent="0" algn="ctr" defTabSz="457200" rtl="0" eaLnBrk="1" fontAlgn="base" latinLnBrk="0" hangingPunct="1">
              <a:lnSpc>
                <a:spcPct val="100000"/>
              </a:lnSpc>
              <a:spcBef>
                <a:spcPts val="0"/>
              </a:spcBef>
              <a:spcAft>
                <a:spcPts val="0"/>
              </a:spcAft>
              <a:buClr>
                <a:srgbClr val="2F5597"/>
              </a:buClr>
              <a:buSzPct val="100000"/>
              <a:buFontTx/>
              <a:buNone/>
              <a:tabLst/>
              <a:defRPr/>
            </a:pPr>
            <a:r>
              <a:rPr kumimoji="0" lang="en-US" altLang="en-US" sz="2400" b="1" i="1" u="none" strike="noStrike" kern="1200" cap="none" spc="0" normalizeH="0" baseline="0" noProof="0">
                <a:ln>
                  <a:noFill/>
                </a:ln>
                <a:solidFill>
                  <a:schemeClr val="bg1"/>
                </a:solidFill>
                <a:effectLst/>
                <a:uLnTx/>
                <a:uFillTx/>
                <a:latin typeface="NPSRawlinsonOT"/>
                <a:ea typeface="+mn-ea"/>
                <a:cs typeface="+mn-cs"/>
              </a:rPr>
              <a:t>May 20, 2022</a:t>
            </a:r>
          </a:p>
        </p:txBody>
      </p:sp>
      <p:sp>
        <p:nvSpPr>
          <p:cNvPr id="11" name="TextBox 10">
            <a:extLst>
              <a:ext uri="{FF2B5EF4-FFF2-40B4-BE49-F238E27FC236}">
                <a16:creationId xmlns:a16="http://schemas.microsoft.com/office/drawing/2014/main" id="{FF23814C-86A4-4182-8FDF-4346560EEC0C}"/>
              </a:ext>
            </a:extLst>
          </p:cNvPr>
          <p:cNvSpPr txBox="1"/>
          <p:nvPr/>
        </p:nvSpPr>
        <p:spPr>
          <a:xfrm>
            <a:off x="0" y="5717159"/>
            <a:ext cx="6556098" cy="1169551"/>
          </a:xfrm>
          <a:prstGeom prst="rect">
            <a:avLst/>
          </a:prstGeom>
          <a:solidFill>
            <a:schemeClr val="accent2">
              <a:lumMod val="20000"/>
              <a:lumOff val="80000"/>
            </a:schemeClr>
          </a:solidFill>
          <a:ln>
            <a:solidFill>
              <a:schemeClr val="tx1"/>
            </a:solidFill>
          </a:ln>
        </p:spPr>
        <p:txBody>
          <a:bodyPr wrap="square">
            <a:spAutoFit/>
          </a:bodyPr>
          <a:lstStyle/>
          <a:p>
            <a:pPr marL="573088" indent="-282575" fontAlgn="base">
              <a:spcBef>
                <a:spcPts val="1200"/>
              </a:spcBef>
              <a:buClr>
                <a:schemeClr val="accent1">
                  <a:lumMod val="75000"/>
                </a:schemeClr>
              </a:buClr>
              <a:buSzPct val="100000"/>
              <a:buFont typeface="Wingdings" panose="05000000000000000000" pitchFamily="2" charset="2"/>
              <a:buChar char="§"/>
              <a:defRPr/>
            </a:pPr>
            <a:r>
              <a:rPr lang="en-US" altLang="en-US" sz="2000" i="1">
                <a:latin typeface="NPSRawlinsonOT" panose="02000505070000020003" pitchFamily="50" charset="0"/>
              </a:rPr>
              <a:t>Comments should be clear, concise, and relevant to the issues associated with the ORV driving program</a:t>
            </a:r>
          </a:p>
          <a:p>
            <a:pPr marL="573088" indent="-282575" fontAlgn="base">
              <a:spcBef>
                <a:spcPts val="1200"/>
              </a:spcBef>
              <a:spcAft>
                <a:spcPts val="1200"/>
              </a:spcAft>
              <a:buClr>
                <a:schemeClr val="accent1">
                  <a:lumMod val="75000"/>
                </a:schemeClr>
              </a:buClr>
              <a:buSzPct val="100000"/>
              <a:buFont typeface="Wingdings" panose="05000000000000000000" pitchFamily="2" charset="2"/>
              <a:buChar char="§"/>
              <a:defRPr/>
            </a:pPr>
            <a:r>
              <a:rPr lang="en-US" altLang="en-US" sz="2000" i="1">
                <a:latin typeface="NPSRawlinsonOT" panose="02000505070000020003" pitchFamily="50" charset="0"/>
              </a:rPr>
              <a:t>Commenting is not a form of “voting”</a:t>
            </a:r>
            <a:endParaRPr lang="en-US" altLang="en-US" sz="2000" i="1">
              <a:latin typeface="NPSRawlinsonOT"/>
            </a:endParaRPr>
          </a:p>
        </p:txBody>
      </p:sp>
    </p:spTree>
    <p:extLst>
      <p:ext uri="{BB962C8B-B14F-4D97-AF65-F5344CB8AC3E}">
        <p14:creationId xmlns:p14="http://schemas.microsoft.com/office/powerpoint/2010/main" val="91639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331200" y="328493"/>
            <a:ext cx="2736785"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609601" y="1240358"/>
            <a:ext cx="1105592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Questions and Answer Session</a:t>
            </a:r>
            <a:endParaRPr kumimoji="0" lang="en-US" sz="2400" b="1" i="0" u="none" strike="noStrike" kern="1200" cap="none" spc="0" normalizeH="0" baseline="0" noProof="0" dirty="0">
              <a:ln>
                <a:noFill/>
              </a:ln>
              <a:solidFill>
                <a:srgbClr val="003399"/>
              </a:solidFill>
              <a:effectLst/>
              <a:highlight>
                <a:srgbClr val="FFFF00"/>
              </a:highlight>
              <a:uLnTx/>
              <a:uFillTx/>
              <a:latin typeface="Frutiger LT Std 45 Light" panose="020B0402020204020204" pitchFamily="34" charset="0"/>
              <a:ea typeface="+mn-ea"/>
              <a:cs typeface="+mn-cs"/>
            </a:endParaRPr>
          </a:p>
        </p:txBody>
      </p:sp>
      <p:sp>
        <p:nvSpPr>
          <p:cNvPr id="10" name="TextBox 9">
            <a:extLst>
              <a:ext uri="{FF2B5EF4-FFF2-40B4-BE49-F238E27FC236}">
                <a16:creationId xmlns:a16="http://schemas.microsoft.com/office/drawing/2014/main" id="{6BC400A1-09E4-47CC-BCB2-B8EC84510598}"/>
              </a:ext>
            </a:extLst>
          </p:cNvPr>
          <p:cNvSpPr txBox="1"/>
          <p:nvPr/>
        </p:nvSpPr>
        <p:spPr>
          <a:xfrm>
            <a:off x="1142189" y="2005843"/>
            <a:ext cx="9873938" cy="1323439"/>
          </a:xfrm>
          <a:prstGeom prst="rect">
            <a:avLst/>
          </a:prstGeom>
          <a:noFill/>
          <a:ln>
            <a:noFill/>
          </a:ln>
          <a:effectLst/>
        </p:spPr>
        <p:txBody>
          <a:bodyPr wrap="square" lIns="91440" tIns="45720" rIns="91440" bIns="45720" rtlCol="0" anchor="t">
            <a:spAutoFit/>
          </a:bodyPr>
          <a:lstStyle/>
          <a:p>
            <a:pPr marL="290195" algn="ctr" fontAlgn="base">
              <a:spcBef>
                <a:spcPts val="1200"/>
              </a:spcBef>
              <a:spcAft>
                <a:spcPts val="1200"/>
              </a:spcAft>
              <a:buClr>
                <a:schemeClr val="accent1">
                  <a:lumMod val="75000"/>
                </a:schemeClr>
              </a:buClr>
              <a:buSzPct val="100000"/>
              <a:defRPr/>
            </a:pPr>
            <a:r>
              <a:rPr lang="en-US" altLang="en-US" sz="2000" dirty="0">
                <a:latin typeface="NPSRawlinsonOT"/>
              </a:rPr>
              <a:t>What questions do you have about Fire Island National Seashore’s ORV Management Preliminary Proposed Action?</a:t>
            </a:r>
          </a:p>
          <a:p>
            <a:pPr marL="290195" algn="ctr" fontAlgn="base">
              <a:spcBef>
                <a:spcPts val="1200"/>
              </a:spcBef>
              <a:spcAft>
                <a:spcPts val="1200"/>
              </a:spcAft>
              <a:buClr>
                <a:schemeClr val="accent1">
                  <a:lumMod val="75000"/>
                </a:schemeClr>
              </a:buClr>
              <a:buSzPct val="100000"/>
              <a:defRPr/>
            </a:pPr>
            <a:r>
              <a:rPr lang="en-US" altLang="en-US" sz="2000" dirty="0">
                <a:latin typeface="NPSRawlinsonOT"/>
              </a:rPr>
              <a:t>Please submit your questions via the Questions Box.</a:t>
            </a:r>
            <a:endParaRPr lang="en-US" altLang="en-US" sz="2000" dirty="0">
              <a:highlight>
                <a:srgbClr val="FFFF00"/>
              </a:highlight>
              <a:latin typeface="NPSRawlinsonOT"/>
            </a:endParaRPr>
          </a:p>
        </p:txBody>
      </p:sp>
      <p:pic>
        <p:nvPicPr>
          <p:cNvPr id="13" name="Picture 12" descr="A group of people on a beach&#10;&#10;Description automatically generated">
            <a:extLst>
              <a:ext uri="{FF2B5EF4-FFF2-40B4-BE49-F238E27FC236}">
                <a16:creationId xmlns:a16="http://schemas.microsoft.com/office/drawing/2014/main" id="{ABCA946B-E260-4ECA-8873-027A5D548B3C}"/>
              </a:ext>
            </a:extLst>
          </p:cNvPr>
          <p:cNvPicPr>
            <a:picLocks noChangeAspect="1"/>
          </p:cNvPicPr>
          <p:nvPr/>
        </p:nvPicPr>
        <p:blipFill rotWithShape="1">
          <a:blip r:embed="rId5">
            <a:extLst>
              <a:ext uri="{28A0092B-C50C-407E-A947-70E740481C1C}">
                <a14:useLocalDpi xmlns:a14="http://schemas.microsoft.com/office/drawing/2010/main" val="0"/>
              </a:ext>
            </a:extLst>
          </a:blip>
          <a:srcRect l="173" t="5389" r="836" b="45099"/>
          <a:stretch/>
        </p:blipFill>
        <p:spPr>
          <a:xfrm>
            <a:off x="-8710" y="3429000"/>
            <a:ext cx="12200709" cy="4064745"/>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8896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92655" y="328493"/>
            <a:ext cx="287533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1183861" y="1231122"/>
            <a:ext cx="9655657"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a:ea typeface="+mn-ea"/>
                <a:cs typeface="+mn-cs"/>
              </a:rPr>
              <a:t>Project Staff on Today's Webinar</a:t>
            </a:r>
            <a:endParaRPr kumimoji="0" lang="en-US" sz="2400" b="1" i="0" u="none" strike="noStrike" kern="1200" cap="none" spc="0" normalizeH="0" baseline="0" noProof="0" dirty="0">
              <a:ln>
                <a:noFill/>
              </a:ln>
              <a:solidFill>
                <a:schemeClr val="tx1"/>
              </a:solidFill>
              <a:effectLst/>
              <a:highlight>
                <a:srgbClr val="FFFF00"/>
              </a:highlight>
              <a:uLnTx/>
              <a:uFillTx/>
              <a:latin typeface="Frutiger LT Std 45 Light" panose="020B0402020204020204" pitchFamily="34" charset="0"/>
              <a:ea typeface="+mn-ea"/>
              <a:cs typeface="+mn-cs"/>
            </a:endParaRPr>
          </a:p>
        </p:txBody>
      </p:sp>
      <p:sp>
        <p:nvSpPr>
          <p:cNvPr id="2" name="TextBox 1">
            <a:extLst>
              <a:ext uri="{FF2B5EF4-FFF2-40B4-BE49-F238E27FC236}">
                <a16:creationId xmlns:a16="http://schemas.microsoft.com/office/drawing/2014/main" id="{1D3ED541-1FA8-4A22-BA1C-E1E7A0775933}"/>
              </a:ext>
            </a:extLst>
          </p:cNvPr>
          <p:cNvSpPr txBox="1"/>
          <p:nvPr/>
        </p:nvSpPr>
        <p:spPr>
          <a:xfrm>
            <a:off x="1183328" y="2318660"/>
            <a:ext cx="9791660" cy="3477875"/>
          </a:xfrm>
          <a:prstGeom prst="rect">
            <a:avLst/>
          </a:prstGeom>
          <a:noFill/>
          <a:effectLst/>
        </p:spPr>
        <p:txBody>
          <a:bodyPr wrap="square" lIns="91440" tIns="45720" rIns="91440" bIns="45720" rtlCol="0" anchor="t">
            <a:spAutoFit/>
          </a:bodyPr>
          <a:lstStyle/>
          <a:p>
            <a:pPr marL="572770" indent="-282575">
              <a:spcBef>
                <a:spcPts val="1200"/>
              </a:spcBef>
              <a:spcAft>
                <a:spcPts val="1200"/>
              </a:spcAft>
              <a:buClr>
                <a:schemeClr val="accent1">
                  <a:lumMod val="75000"/>
                </a:schemeClr>
              </a:buClr>
              <a:buFont typeface="Wingdings" panose="05000000000000000000" pitchFamily="2" charset="2"/>
              <a:buChar char="§"/>
            </a:pPr>
            <a:r>
              <a:rPr lang="en-US" sz="2000" err="1">
                <a:latin typeface="NPSRawlinsonOT"/>
              </a:rPr>
              <a:t>Alexcy</a:t>
            </a:r>
            <a:r>
              <a:rPr lang="en-US" sz="2000">
                <a:latin typeface="NPSRawlinsonOT"/>
              </a:rPr>
              <a:t> Romero – Superintendent, Fire Island National Seashore</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000">
                <a:latin typeface="NPSRawlinsonOT"/>
              </a:rPr>
              <a:t>Lindsey </a:t>
            </a:r>
            <a:r>
              <a:rPr lang="en-US" sz="2000" err="1">
                <a:latin typeface="NPSRawlinsonOT"/>
              </a:rPr>
              <a:t>Kurnath</a:t>
            </a:r>
            <a:r>
              <a:rPr lang="en-US" sz="2000">
                <a:latin typeface="NPSRawlinsonOT"/>
              </a:rPr>
              <a:t> – Deputy Superintendent, Fire Island National Seashore</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000">
                <a:latin typeface="NPSRawlinsonOT"/>
              </a:rPr>
              <a:t>Jason </a:t>
            </a:r>
            <a:r>
              <a:rPr lang="en-US" sz="2000" err="1">
                <a:latin typeface="NPSRawlinsonOT"/>
              </a:rPr>
              <a:t>Pristupa</a:t>
            </a:r>
            <a:r>
              <a:rPr lang="en-US" sz="2000">
                <a:latin typeface="NPSRawlinsonOT"/>
              </a:rPr>
              <a:t> – Chief of Administration, Fire Island National Seashore</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000">
                <a:latin typeface="NPSRawlinsonOT"/>
              </a:rPr>
              <a:t>Sonia Taiani – Management Analyst, Fire Island National Seashore</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000">
                <a:latin typeface="NPSRawlinsonOT"/>
              </a:rPr>
              <a:t>Michael Bilecki</a:t>
            </a:r>
            <a:r>
              <a:rPr lang="en-US" sz="2000">
                <a:latin typeface="NPSRawlinsonOT"/>
                <a:ea typeface="+mn-lt"/>
                <a:cs typeface="+mn-lt"/>
              </a:rPr>
              <a:t>– Chief of Resources Management</a:t>
            </a:r>
          </a:p>
          <a:p>
            <a:pPr marL="572770" indent="-282575">
              <a:spcBef>
                <a:spcPts val="1200"/>
              </a:spcBef>
              <a:spcAft>
                <a:spcPts val="1200"/>
              </a:spcAft>
              <a:buClr>
                <a:schemeClr val="accent1">
                  <a:lumMod val="75000"/>
                </a:schemeClr>
              </a:buClr>
              <a:buFont typeface="Wingdings" panose="05000000000000000000" pitchFamily="2" charset="2"/>
              <a:buChar char="§"/>
            </a:pPr>
            <a:r>
              <a:rPr lang="en-US" sz="2000">
                <a:latin typeface="NPSRawlinsonOT"/>
              </a:rPr>
              <a:t>Michelle Carter – NEPA Project Manager, Environmental Quality Division</a:t>
            </a:r>
          </a:p>
        </p:txBody>
      </p:sp>
    </p:spTree>
    <p:extLst>
      <p:ext uri="{BB962C8B-B14F-4D97-AF65-F5344CB8AC3E}">
        <p14:creationId xmlns:p14="http://schemas.microsoft.com/office/powerpoint/2010/main" val="2803756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E1C7C42-C329-4F17-91C6-B0CE2653BDE8}"/>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1" name="TextBox 20">
            <a:extLst>
              <a:ext uri="{FF2B5EF4-FFF2-40B4-BE49-F238E27FC236}">
                <a16:creationId xmlns:a16="http://schemas.microsoft.com/office/drawing/2014/main" id="{3B5A4115-B99C-419F-8841-11427B7571F5}"/>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23" name="TextBox 22">
            <a:extLst>
              <a:ext uri="{FF2B5EF4-FFF2-40B4-BE49-F238E27FC236}">
                <a16:creationId xmlns:a16="http://schemas.microsoft.com/office/drawing/2014/main" id="{F9E8F322-41C0-4E85-BA65-F657E62D8119}"/>
              </a:ext>
            </a:extLst>
          </p:cNvPr>
          <p:cNvSpPr txBox="1"/>
          <p:nvPr/>
        </p:nvSpPr>
        <p:spPr>
          <a:xfrm>
            <a:off x="8192655" y="328493"/>
            <a:ext cx="287533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25" name="Rectangle 24">
            <a:extLst>
              <a:ext uri="{FF2B5EF4-FFF2-40B4-BE49-F238E27FC236}">
                <a16:creationId xmlns:a16="http://schemas.microsoft.com/office/drawing/2014/main" id="{2F8B19E8-16E2-42A1-997B-D50101250AAB}"/>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27" name="Picture 26" descr="National Park Service Logo Badge, with tree, bison and mountain range. ">
            <a:extLst>
              <a:ext uri="{FF2B5EF4-FFF2-40B4-BE49-F238E27FC236}">
                <a16:creationId xmlns:a16="http://schemas.microsoft.com/office/drawing/2014/main" id="{1269E755-256B-4AD1-9F93-DBB41F4990A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29" name="Title 28">
            <a:extLst>
              <a:ext uri="{FF2B5EF4-FFF2-40B4-BE49-F238E27FC236}">
                <a16:creationId xmlns:a16="http://schemas.microsoft.com/office/drawing/2014/main" id="{A7F98E5D-A387-4FE9-A530-19FF3ADA4EF0}"/>
              </a:ext>
            </a:extLst>
          </p:cNvPr>
          <p:cNvSpPr txBox="1">
            <a:spLocks noGrp="1"/>
          </p:cNvSpPr>
          <p:nvPr>
            <p:ph type="title" idx="4294967295"/>
          </p:nvPr>
        </p:nvSpPr>
        <p:spPr>
          <a:xfrm>
            <a:off x="2684048" y="1240358"/>
            <a:ext cx="6790220"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How to Provide Formal Comment</a:t>
            </a:r>
            <a:endParaRPr kumimoji="0" lang="en-US" sz="2400" b="1" i="0" u="none" strike="noStrike" kern="1200" cap="none" spc="0" normalizeH="0" baseline="0" noProof="0" dirty="0">
              <a:ln>
                <a:noFill/>
              </a:ln>
              <a:solidFill>
                <a:srgbClr val="00467A"/>
              </a:solidFill>
              <a:effectLst/>
              <a:highlight>
                <a:srgbClr val="FFFF00"/>
              </a:highlight>
              <a:uLnTx/>
              <a:uFillTx/>
              <a:latin typeface="Frutiger LT Std 45 Light" panose="020B0402020204020204" pitchFamily="34" charset="0"/>
              <a:ea typeface="+mn-ea"/>
              <a:cs typeface="+mn-cs"/>
            </a:endParaRPr>
          </a:p>
        </p:txBody>
      </p:sp>
      <p:sp>
        <p:nvSpPr>
          <p:cNvPr id="33" name="TextBox 32">
            <a:extLst>
              <a:ext uri="{FF2B5EF4-FFF2-40B4-BE49-F238E27FC236}">
                <a16:creationId xmlns:a16="http://schemas.microsoft.com/office/drawing/2014/main" id="{B0D15DF9-8454-4382-BB3E-D39332CAF55A}"/>
              </a:ext>
            </a:extLst>
          </p:cNvPr>
          <p:cNvSpPr txBox="1"/>
          <p:nvPr/>
        </p:nvSpPr>
        <p:spPr>
          <a:xfrm>
            <a:off x="864296" y="2041752"/>
            <a:ext cx="10897644" cy="4154984"/>
          </a:xfrm>
          <a:prstGeom prst="rect">
            <a:avLst/>
          </a:prstGeom>
          <a:noFill/>
          <a:ln>
            <a:noFill/>
          </a:ln>
          <a:effectLst/>
        </p:spPr>
        <p:txBody>
          <a:bodyPr wrap="square" lIns="91440" tIns="45720" rIns="91440" bIns="45720" rtlCol="0" anchor="t">
            <a:spAutoFit/>
          </a:bodyPr>
          <a:lstStyle/>
          <a:p>
            <a:pPr algn="ctr" eaLnBrk="1" fontAlgn="base" hangingPunct="1">
              <a:spcBef>
                <a:spcPts val="2400"/>
              </a:spcBef>
              <a:spcAft>
                <a:spcPts val="1200"/>
              </a:spcAft>
              <a:buClr>
                <a:srgbClr val="2F5597"/>
              </a:buClr>
              <a:buSzPct val="100000"/>
              <a:defRPr/>
            </a:pPr>
            <a:endParaRPr lang="en-US" altLang="en-US" sz="2400" i="1">
              <a:latin typeface="NPSRawlinsonOT"/>
            </a:endParaRPr>
          </a:p>
          <a:p>
            <a:pPr fontAlgn="base">
              <a:spcBef>
                <a:spcPts val="1200"/>
              </a:spcBef>
              <a:spcAft>
                <a:spcPts val="1200"/>
              </a:spcAft>
              <a:buClr>
                <a:srgbClr val="2F5597"/>
              </a:buClr>
              <a:buSzPct val="100000"/>
              <a:defRPr/>
            </a:pPr>
            <a:r>
              <a:rPr lang="en-US" altLang="en-US" sz="2800" b="1">
                <a:latin typeface="NPSRawlinsonOT"/>
              </a:rPr>
              <a:t>Ways to provide formal comments on the project: </a:t>
            </a:r>
          </a:p>
          <a:p>
            <a:pPr marL="457200" indent="-457200" fontAlgn="base">
              <a:spcBef>
                <a:spcPts val="1200"/>
              </a:spcBef>
              <a:spcAft>
                <a:spcPts val="1200"/>
              </a:spcAft>
              <a:buClr>
                <a:srgbClr val="2F5597"/>
              </a:buClr>
              <a:buSzPct val="100000"/>
              <a:buAutoNum type="arabicPeriod"/>
              <a:defRPr/>
            </a:pPr>
            <a:r>
              <a:rPr lang="en-US" altLang="en-US" sz="2800">
                <a:latin typeface="NPSRawlinsonOT"/>
              </a:rPr>
              <a:t>NPS Website </a:t>
            </a:r>
          </a:p>
          <a:p>
            <a:pPr marL="457200" indent="-457200" fontAlgn="base">
              <a:spcBef>
                <a:spcPts val="1200"/>
              </a:spcBef>
              <a:spcAft>
                <a:spcPts val="1200"/>
              </a:spcAft>
              <a:buClr>
                <a:srgbClr val="2F5597"/>
              </a:buClr>
              <a:buSzPct val="100000"/>
              <a:buAutoNum type="arabicPeriod"/>
              <a:defRPr/>
            </a:pPr>
            <a:r>
              <a:rPr lang="en-US" sz="2800">
                <a:effectLst/>
                <a:latin typeface="NPSRawlinsonOT" panose="02000505070000020003"/>
                <a:ea typeface="Calibri" panose="020F0502020204030204" pitchFamily="34" charset="0"/>
                <a:cs typeface="Arial"/>
              </a:rPr>
              <a:t>In-person at public meeting on May </a:t>
            </a:r>
            <a:r>
              <a:rPr lang="en-US" sz="2800">
                <a:latin typeface="NPSRawlinsonOT" panose="02000505070000020003"/>
                <a:ea typeface="Calibri" panose="020F0502020204030204" pitchFamily="34" charset="0"/>
                <a:cs typeface="Arial"/>
              </a:rPr>
              <a:t>6</a:t>
            </a:r>
            <a:endParaRPr lang="en-US" sz="2800">
              <a:effectLst/>
              <a:latin typeface="NPSRawlinsonOT" panose="02000505070000020003"/>
              <a:ea typeface="Calibri" panose="020F0502020204030204" pitchFamily="34" charset="0"/>
              <a:cs typeface="Arial"/>
            </a:endParaRPr>
          </a:p>
          <a:p>
            <a:pPr marL="457200" indent="-457200" fontAlgn="base">
              <a:spcBef>
                <a:spcPts val="1200"/>
              </a:spcBef>
              <a:spcAft>
                <a:spcPts val="1200"/>
              </a:spcAft>
              <a:buClr>
                <a:srgbClr val="2F5597"/>
              </a:buClr>
              <a:buSzPct val="100000"/>
              <a:buAutoNum type="arabicPeriod"/>
              <a:defRPr/>
            </a:pPr>
            <a:r>
              <a:rPr lang="en-US" sz="2800">
                <a:effectLst/>
                <a:latin typeface="NPSRawlinsonOT" panose="02000505070000020003"/>
                <a:ea typeface="Calibri" panose="020F0502020204030204" pitchFamily="34" charset="0"/>
                <a:cs typeface="Arial"/>
              </a:rPr>
              <a:t>In writing</a:t>
            </a:r>
            <a:r>
              <a:rPr lang="en-US" sz="2800">
                <a:latin typeface="NPSRawlinsonOT" panose="02000505070000020003"/>
                <a:ea typeface="Calibri" panose="020F0502020204030204" pitchFamily="34" charset="0"/>
                <a:cs typeface="Arial"/>
              </a:rPr>
              <a:t> by mail</a:t>
            </a:r>
            <a:r>
              <a:rPr lang="en-US" sz="2800">
                <a:effectLst/>
                <a:latin typeface="NPSRawlinsonOT" panose="02000505070000020003"/>
                <a:ea typeface="Calibri" panose="020F0502020204030204" pitchFamily="34" charset="0"/>
                <a:cs typeface="Arial"/>
              </a:rPr>
              <a:t> </a:t>
            </a:r>
            <a:r>
              <a:rPr lang="en-US" sz="2800">
                <a:latin typeface="NPSRawlinsonOT" panose="02000505070000020003"/>
                <a:ea typeface="Calibri" panose="020F0502020204030204" pitchFamily="34" charset="0"/>
                <a:cs typeface="Arial"/>
              </a:rPr>
              <a:t>at 120 Laurel Street, Patchogue, NY 11772</a:t>
            </a:r>
          </a:p>
          <a:p>
            <a:pPr>
              <a:spcBef>
                <a:spcPts val="1200"/>
              </a:spcBef>
              <a:spcAft>
                <a:spcPts val="1200"/>
              </a:spcAft>
              <a:buClr>
                <a:srgbClr val="2F5597"/>
              </a:buClr>
              <a:buSzPct val="100000"/>
              <a:defRPr/>
            </a:pPr>
            <a:r>
              <a:rPr lang="en-US" altLang="en-US" sz="2800" b="1">
                <a:solidFill>
                  <a:srgbClr val="003399"/>
                </a:solidFill>
                <a:latin typeface="NPSRawlinsonOT" panose="02000505070000020003"/>
                <a:ea typeface="Calibri" panose="020F0502020204030204" pitchFamily="34" charset="0"/>
                <a:cs typeface="Arial"/>
              </a:rPr>
              <a:t>Comments will be accepted through May</a:t>
            </a:r>
            <a:r>
              <a:rPr lang="en-US" altLang="en-US" sz="2800" b="1">
                <a:solidFill>
                  <a:srgbClr val="003399"/>
                </a:solidFill>
                <a:latin typeface="NPSRawlinsonOT" panose="02000505070000020003"/>
                <a:cs typeface="Arial"/>
              </a:rPr>
              <a:t> 20, 2022</a:t>
            </a:r>
            <a:endParaRPr lang="en-US">
              <a:cs typeface="Calibri"/>
            </a:endParaRPr>
          </a:p>
        </p:txBody>
      </p:sp>
      <p:sp>
        <p:nvSpPr>
          <p:cNvPr id="11" name="TextBox 10">
            <a:extLst>
              <a:ext uri="{FF2B5EF4-FFF2-40B4-BE49-F238E27FC236}">
                <a16:creationId xmlns:a16="http://schemas.microsoft.com/office/drawing/2014/main" id="{751810A9-3E98-4656-83A2-D4BC5DD13BFF}"/>
              </a:ext>
            </a:extLst>
          </p:cNvPr>
          <p:cNvSpPr txBox="1">
            <a:spLocks/>
          </p:cNvSpPr>
          <p:nvPr/>
        </p:nvSpPr>
        <p:spPr>
          <a:xfrm>
            <a:off x="9113022" y="6257030"/>
            <a:ext cx="2765826" cy="338554"/>
          </a:xfrm>
          <a:prstGeom prst="rect">
            <a:avLst/>
          </a:prstGeom>
          <a:no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altLang="en-US" sz="1600" b="1" i="1" u="none" strike="noStrike" kern="1200" cap="none" spc="0" normalizeH="0" baseline="0" noProof="0">
                <a:ln>
                  <a:noFill/>
                </a:ln>
                <a:solidFill>
                  <a:srgbClr val="00467A"/>
                </a:solidFill>
                <a:effectLst/>
                <a:uLnTx/>
                <a:uFillTx/>
                <a:latin typeface="NPSRawlinsonOT"/>
                <a:ea typeface="+mn-ea"/>
                <a:cs typeface="+mn-cs"/>
              </a:rPr>
              <a:t>Details at end of presentation</a:t>
            </a:r>
            <a:endParaRPr kumimoji="0" lang="en-US" sz="1600" b="1" i="1" u="none" strike="noStrike" kern="1200" cap="none" spc="0" normalizeH="0" baseline="0" noProof="0">
              <a:ln>
                <a:noFill/>
              </a:ln>
              <a:solidFill>
                <a:srgbClr val="00467A"/>
              </a:solidFill>
              <a:effectLst/>
              <a:uLnTx/>
              <a:uFillTx/>
              <a:latin typeface="+mn-lt"/>
              <a:ea typeface="+mn-ea"/>
              <a:cs typeface="+mn-cs"/>
            </a:endParaRPr>
          </a:p>
        </p:txBody>
      </p:sp>
    </p:spTree>
    <p:extLst>
      <p:ext uri="{BB962C8B-B14F-4D97-AF65-F5344CB8AC3E}">
        <p14:creationId xmlns:p14="http://schemas.microsoft.com/office/powerpoint/2010/main" val="1767453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stretch>
            <a:fillRect t="-11000" b="-11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97B8C407-5F59-4926-84DA-93CF2D82671A}"/>
              </a:ext>
              <a:ext uri="{C183D7F6-B498-43B3-948B-1728B52AA6E4}">
                <adec:decorative xmlns:adec="http://schemas.microsoft.com/office/drawing/2017/decorative" val="1"/>
              </a:ext>
            </a:extLst>
          </p:cNvPr>
          <p:cNvSpPr/>
          <p:nvPr/>
        </p:nvSpPr>
        <p:spPr>
          <a:xfrm>
            <a:off x="0" y="3259418"/>
            <a:ext cx="12192000" cy="850360"/>
          </a:xfrm>
          <a:prstGeom prst="rect">
            <a:avLst/>
          </a:prstGeom>
          <a:solidFill>
            <a:schemeClr val="bg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Title 15">
            <a:extLst>
              <a:ext uri="{FF2B5EF4-FFF2-40B4-BE49-F238E27FC236}">
                <a16:creationId xmlns:a16="http://schemas.microsoft.com/office/drawing/2014/main" id="{FE96A90F-C790-46AB-97EB-79CE63D7B311}"/>
              </a:ext>
            </a:extLst>
          </p:cNvPr>
          <p:cNvSpPr txBox="1">
            <a:spLocks noGrp="1"/>
          </p:cNvSpPr>
          <p:nvPr>
            <p:ph type="title" idx="4294967295"/>
          </p:nvPr>
        </p:nvSpPr>
        <p:spPr>
          <a:xfrm>
            <a:off x="-33683" y="3375765"/>
            <a:ext cx="12192000"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1200"/>
              </a:spcBef>
              <a:spcAft>
                <a:spcPts val="120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Frutiger LT Std 45 Light" panose="020B0402020204020204" pitchFamily="34" charset="0"/>
                <a:ea typeface="+mn-ea"/>
                <a:cs typeface="+mn-cs"/>
              </a:rPr>
              <a:t>O</a:t>
            </a:r>
            <a:r>
              <a:rPr kumimoji="0" lang="en-US" sz="3600" b="1" i="0" u="none" strike="noStrike" kern="1200" cap="none" spc="0" normalizeH="0" baseline="0" noProof="0" dirty="0">
                <a:ln>
                  <a:noFill/>
                </a:ln>
                <a:solidFill>
                  <a:schemeClr val="tx1"/>
                </a:solidFill>
                <a:effectLst/>
                <a:uLnTx/>
                <a:uFillTx/>
                <a:latin typeface="NPSRawlinsonOT"/>
                <a:ea typeface="+mn-ea"/>
                <a:cs typeface="+mn-cs"/>
              </a:rPr>
              <a:t>verview of Off-Road Vehicle Driving Management</a:t>
            </a:r>
            <a:endParaRPr kumimoji="0" lang="en-US" sz="3600" b="1" i="0" u="none" strike="noStrike" kern="1200" cap="none" spc="0" normalizeH="0" baseline="0" noProof="0" dirty="0">
              <a:ln>
                <a:noFill/>
              </a:ln>
              <a:solidFill>
                <a:schemeClr val="tx1"/>
              </a:solidFill>
              <a:effectLst/>
              <a:uLnTx/>
              <a:uFillTx/>
              <a:latin typeface="Frutiger LT Std 45 Light" panose="020B0402020204020204" pitchFamily="34" charset="0"/>
              <a:ea typeface="+mn-ea"/>
              <a:cs typeface="+mn-cs"/>
            </a:endParaRPr>
          </a:p>
        </p:txBody>
      </p:sp>
    </p:spTree>
    <p:extLst>
      <p:ext uri="{BB962C8B-B14F-4D97-AF65-F5344CB8AC3E}">
        <p14:creationId xmlns:p14="http://schemas.microsoft.com/office/powerpoint/2010/main" val="545764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192655" y="328493"/>
            <a:ext cx="287533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1907671" y="1254735"/>
            <a:ext cx="7566597"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a:ea typeface="+mn-ea"/>
                <a:cs typeface="+mn-cs"/>
              </a:rPr>
              <a:t>Establishment of Fire Island National Seashore (FIIS)</a:t>
            </a:r>
            <a:endParaRPr kumimoji="0" lang="en-US" sz="2400" b="1" i="0" u="none" strike="noStrike" kern="1200" cap="none" spc="0" normalizeH="0" baseline="0" noProof="0" dirty="0">
              <a:ln>
                <a:noFill/>
              </a:ln>
              <a:solidFill>
                <a:schemeClr val="tx1"/>
              </a:solidFill>
              <a:effectLst/>
              <a:highlight>
                <a:srgbClr val="FFFF00"/>
              </a:highlight>
              <a:uLnTx/>
              <a:uFillTx/>
              <a:latin typeface="Frutiger LT Std 45 Light"/>
              <a:ea typeface="+mn-ea"/>
              <a:cs typeface="+mn-cs"/>
            </a:endParaRPr>
          </a:p>
        </p:txBody>
      </p:sp>
      <p:sp>
        <p:nvSpPr>
          <p:cNvPr id="2" name="TextBox 1">
            <a:extLst>
              <a:ext uri="{FF2B5EF4-FFF2-40B4-BE49-F238E27FC236}">
                <a16:creationId xmlns:a16="http://schemas.microsoft.com/office/drawing/2014/main" id="{2EED5111-6C62-47EB-BF8E-48A7555F7272}"/>
              </a:ext>
            </a:extLst>
          </p:cNvPr>
          <p:cNvSpPr txBox="1"/>
          <p:nvPr/>
        </p:nvSpPr>
        <p:spPr>
          <a:xfrm>
            <a:off x="316137" y="2034597"/>
            <a:ext cx="11875862" cy="2492990"/>
          </a:xfrm>
          <a:prstGeom prst="rect">
            <a:avLst/>
          </a:prstGeom>
          <a:noFill/>
          <a:effectLst/>
        </p:spPr>
        <p:txBody>
          <a:bodyPr wrap="square" lIns="91440" tIns="45720" rIns="91440" bIns="45720" rtlCol="0" anchor="t">
            <a:spAutoFit/>
          </a:bodyPr>
          <a:lstStyle/>
          <a:p>
            <a:pPr>
              <a:buClr>
                <a:schemeClr val="accent1">
                  <a:lumMod val="75000"/>
                </a:schemeClr>
              </a:buClr>
            </a:pPr>
            <a:r>
              <a:rPr lang="en-US" sz="2400">
                <a:latin typeface="NPSRawlinsonOT"/>
              </a:rPr>
              <a:t>“</a:t>
            </a:r>
            <a:r>
              <a:rPr lang="en-US">
                <a:latin typeface="NPSRawlinsonOT"/>
              </a:rPr>
              <a:t>For the purpose of </a:t>
            </a:r>
            <a:r>
              <a:rPr lang="en-US" sz="2400" b="1">
                <a:latin typeface="NPSRawlinsonOT"/>
              </a:rPr>
              <a:t>conserving and preserving for </a:t>
            </a:r>
            <a:r>
              <a:rPr lang="en-US">
                <a:latin typeface="NPSRawlinsonOT"/>
              </a:rPr>
              <a:t>the use of </a:t>
            </a:r>
            <a:r>
              <a:rPr lang="en-US" sz="2400" b="1">
                <a:latin typeface="NPSRawlinsonOT"/>
              </a:rPr>
              <a:t>future generations </a:t>
            </a:r>
            <a:r>
              <a:rPr lang="en-US">
                <a:latin typeface="NPSRawlinsonOT"/>
              </a:rPr>
              <a:t>certain relatively </a:t>
            </a:r>
            <a:r>
              <a:rPr lang="en-US" sz="2400" b="1">
                <a:latin typeface="NPSRawlinsonOT"/>
              </a:rPr>
              <a:t>unspoiled and undeveloped beaches, dunes, </a:t>
            </a:r>
            <a:r>
              <a:rPr lang="en-US">
                <a:latin typeface="NPSRawlinsonOT"/>
              </a:rPr>
              <a:t>and other natural features within Suffolk County, New York, which possess high values to the Nation </a:t>
            </a:r>
            <a:r>
              <a:rPr lang="en-US" sz="2400" b="1">
                <a:latin typeface="NPSRawlinsonOT"/>
              </a:rPr>
              <a:t>as</a:t>
            </a:r>
            <a:r>
              <a:rPr lang="en-US" sz="2800" b="1">
                <a:latin typeface="NPSRawlinsonOT"/>
              </a:rPr>
              <a:t> </a:t>
            </a:r>
            <a:r>
              <a:rPr lang="en-US" sz="2400" b="1">
                <a:latin typeface="NPSRawlinsonOT"/>
              </a:rPr>
              <a:t>examples of unspoiled areas of great natural beauty in close proximity to large concentrations of urban population</a:t>
            </a:r>
            <a:r>
              <a:rPr lang="en-US" sz="2400">
                <a:latin typeface="NPSRawlinsonOT"/>
              </a:rPr>
              <a:t>”</a:t>
            </a:r>
            <a:r>
              <a:rPr lang="en-US" sz="2000">
                <a:latin typeface="NPSRawlinsonOT"/>
              </a:rPr>
              <a:t> </a:t>
            </a:r>
            <a:r>
              <a:rPr lang="en-US">
                <a:latin typeface="NPSRawlinsonOT"/>
              </a:rPr>
              <a:t>Public Law 88-587 (1964)</a:t>
            </a:r>
          </a:p>
          <a:p>
            <a:pPr marL="290195">
              <a:spcBef>
                <a:spcPts val="1200"/>
              </a:spcBef>
              <a:spcAft>
                <a:spcPts val="1200"/>
              </a:spcAft>
              <a:buClr>
                <a:schemeClr val="accent1">
                  <a:lumMod val="50000"/>
                </a:schemeClr>
              </a:buClr>
              <a:tabLst>
                <a:tab pos="5033963" algn="r"/>
              </a:tabLst>
            </a:pPr>
            <a:endParaRPr lang="en-US" sz="2800">
              <a:latin typeface="NPSRawlinsonOT" panose="02000505070000020003" pitchFamily="50" charset="0"/>
            </a:endParaRPr>
          </a:p>
        </p:txBody>
      </p:sp>
      <p:pic>
        <p:nvPicPr>
          <p:cNvPr id="4" name="Picture 7" descr="A bird sitting on top of a beach&#10;&#10;Description automatically generated">
            <a:extLst>
              <a:ext uri="{FF2B5EF4-FFF2-40B4-BE49-F238E27FC236}">
                <a16:creationId xmlns:a16="http://schemas.microsoft.com/office/drawing/2014/main" id="{7DB1D4AA-9BA0-402D-B2F0-08B05512289B}"/>
              </a:ext>
            </a:extLst>
          </p:cNvPr>
          <p:cNvPicPr>
            <a:picLocks noChangeAspect="1"/>
          </p:cNvPicPr>
          <p:nvPr/>
        </p:nvPicPr>
        <p:blipFill rotWithShape="1">
          <a:blip r:embed="rId5"/>
          <a:srcRect l="2980" t="5754" r="5923" b="11801"/>
          <a:stretch/>
        </p:blipFill>
        <p:spPr>
          <a:xfrm>
            <a:off x="2887499" y="4390183"/>
            <a:ext cx="6022110" cy="2417788"/>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9806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DE7E8D8-98D5-4D27-934E-D64A23C76140}"/>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C65371F6-0AD7-4FF1-A982-B638EC433AF0}"/>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7" name="TextBox 6">
            <a:extLst>
              <a:ext uri="{FF2B5EF4-FFF2-40B4-BE49-F238E27FC236}">
                <a16:creationId xmlns:a16="http://schemas.microsoft.com/office/drawing/2014/main" id="{A94672F2-F935-4678-8BEE-D83070ECE740}"/>
              </a:ext>
            </a:extLst>
          </p:cNvPr>
          <p:cNvSpPr txBox="1"/>
          <p:nvPr/>
        </p:nvSpPr>
        <p:spPr>
          <a:xfrm>
            <a:off x="8192655" y="328493"/>
            <a:ext cx="287533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9" name="Rectangle 8">
            <a:extLst>
              <a:ext uri="{FF2B5EF4-FFF2-40B4-BE49-F238E27FC236}">
                <a16:creationId xmlns:a16="http://schemas.microsoft.com/office/drawing/2014/main" id="{4CB63057-E816-47FF-923C-0D4B4E499288}"/>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1" name="Picture 10" descr="National Park Service Logo Badge, with tree, bison and mountain range. ">
            <a:extLst>
              <a:ext uri="{FF2B5EF4-FFF2-40B4-BE49-F238E27FC236}">
                <a16:creationId xmlns:a16="http://schemas.microsoft.com/office/drawing/2014/main" id="{B176766B-DCF6-4AB7-9F37-BE7826A543E4}"/>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13" name="Title 12">
            <a:extLst>
              <a:ext uri="{FF2B5EF4-FFF2-40B4-BE49-F238E27FC236}">
                <a16:creationId xmlns:a16="http://schemas.microsoft.com/office/drawing/2014/main" id="{E27460A5-CC3F-4096-B2D9-0C5107ED199F}"/>
              </a:ext>
            </a:extLst>
          </p:cNvPr>
          <p:cNvSpPr txBox="1">
            <a:spLocks noGrp="1"/>
          </p:cNvSpPr>
          <p:nvPr>
            <p:ph type="title" idx="4294967295"/>
          </p:nvPr>
        </p:nvSpPr>
        <p:spPr>
          <a:xfrm>
            <a:off x="1829288" y="1228967"/>
            <a:ext cx="8524711"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Fire Island National Seashore: General Management Plan</a:t>
            </a:r>
          </a:p>
        </p:txBody>
      </p:sp>
      <p:pic>
        <p:nvPicPr>
          <p:cNvPr id="4" name="Picture 3" descr="A black and white photo of a field with a fence and buildings. Preview of Fire Island National Seashore Abbreviated Final General Management Plan - Environmental Impact Statement, 2016. ">
            <a:extLst>
              <a:ext uri="{FF2B5EF4-FFF2-40B4-BE49-F238E27FC236}">
                <a16:creationId xmlns:a16="http://schemas.microsoft.com/office/drawing/2014/main" id="{878AB220-8CB9-4911-B4D6-21F84E8B816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2735" y="1786276"/>
            <a:ext cx="3794501" cy="4908880"/>
          </a:xfrm>
          <a:prstGeom prst="rect">
            <a:avLst/>
          </a:prstGeom>
          <a:ln>
            <a:solidFill>
              <a:schemeClr val="tx1"/>
            </a:solidFill>
          </a:ln>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09C48151-EDF6-4BEE-9E46-C9101C0B3C39}"/>
              </a:ext>
            </a:extLst>
          </p:cNvPr>
          <p:cNvSpPr txBox="1"/>
          <p:nvPr/>
        </p:nvSpPr>
        <p:spPr>
          <a:xfrm>
            <a:off x="4221271" y="2074213"/>
            <a:ext cx="7857994" cy="3323987"/>
          </a:xfrm>
          <a:prstGeom prst="rect">
            <a:avLst/>
          </a:prstGeom>
          <a:noFill/>
          <a:effectLst/>
        </p:spPr>
        <p:txBody>
          <a:bodyPr wrap="square" lIns="91440" tIns="45720" rIns="91440" bIns="45720" rtlCol="0" anchor="t">
            <a:spAutoFit/>
          </a:bodyPr>
          <a:lstStyle/>
          <a:p>
            <a:r>
              <a:rPr lang="en-US" sz="2800" dirty="0">
                <a:latin typeface="NPSRawlinsonOT"/>
              </a:rPr>
              <a:t>“Preserve the “roadless” character of Fire Island and ensure that water-based transportation is the primary form of access to Fire Island whenever and wherever feasible.”</a:t>
            </a:r>
            <a:endParaRPr lang="en-US" sz="2800" dirty="0"/>
          </a:p>
          <a:p>
            <a:endParaRPr lang="en-US" sz="1400" dirty="0">
              <a:latin typeface="NPSRawlinsonOT" panose="02000505070000020003" pitchFamily="50" charset="0"/>
            </a:endParaRPr>
          </a:p>
          <a:p>
            <a:pPr marL="342900" indent="-342900">
              <a:spcBef>
                <a:spcPts val="600"/>
              </a:spcBef>
              <a:spcAft>
                <a:spcPts val="600"/>
              </a:spcAft>
              <a:buClr>
                <a:srgbClr val="2F5597"/>
              </a:buClr>
              <a:buFont typeface="Wingdings" panose="05000000000000000000" pitchFamily="2" charset="2"/>
              <a:buChar char="§"/>
            </a:pPr>
            <a:r>
              <a:rPr lang="en-US" sz="2300" dirty="0">
                <a:latin typeface="NPSRawlinsonOT"/>
              </a:rPr>
              <a:t>Collaborate to support a roadless environment and maintain water-based transportation</a:t>
            </a:r>
          </a:p>
          <a:p>
            <a:pPr marL="342900" indent="-342900">
              <a:spcBef>
                <a:spcPts val="600"/>
              </a:spcBef>
              <a:spcAft>
                <a:spcPts val="600"/>
              </a:spcAft>
              <a:buClr>
                <a:srgbClr val="2F5597"/>
              </a:buClr>
              <a:buFont typeface="Wingdings" panose="05000000000000000000" pitchFamily="2" charset="2"/>
              <a:buChar char="§"/>
            </a:pPr>
            <a:r>
              <a:rPr lang="en-US" sz="2300" dirty="0">
                <a:latin typeface="NPSRawlinsonOT"/>
              </a:rPr>
              <a:t>Use regulations to manage vehicle access on Fire Island </a:t>
            </a:r>
            <a:endParaRPr lang="en-US" sz="2300" dirty="0">
              <a:latin typeface="NPSRawlinsonOT" panose="02000505070000020003" pitchFamily="50" charset="0"/>
            </a:endParaRPr>
          </a:p>
        </p:txBody>
      </p:sp>
    </p:spTree>
    <p:extLst>
      <p:ext uri="{BB962C8B-B14F-4D97-AF65-F5344CB8AC3E}">
        <p14:creationId xmlns:p14="http://schemas.microsoft.com/office/powerpoint/2010/main" val="987115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TextBox 4">
            <a:extLst>
              <a:ext uri="{FF2B5EF4-FFF2-40B4-BE49-F238E27FC236}">
                <a16:creationId xmlns:a16="http://schemas.microsoft.com/office/drawing/2014/main" id="{07C11221-AC87-4A86-853E-28BAAB5940D1}"/>
              </a:ext>
            </a:extLst>
          </p:cNvPr>
          <p:cNvSpPr txBox="1"/>
          <p:nvPr/>
        </p:nvSpPr>
        <p:spPr>
          <a:xfrm>
            <a:off x="0" y="316951"/>
            <a:ext cx="5493957" cy="543739"/>
          </a:xfrm>
          <a:prstGeom prst="rect">
            <a:avLst/>
          </a:prstGeom>
          <a:noFill/>
        </p:spPr>
        <p:txBody>
          <a:bodyPr wrap="square" rtlCol="0">
            <a:spAutoFit/>
          </a:bodyPr>
          <a:lstStyle/>
          <a:p>
            <a:pPr>
              <a:spcBef>
                <a:spcPts val="200"/>
              </a:spcBef>
              <a:spcAft>
                <a:spcPts val="200"/>
              </a:spcAft>
            </a:pPr>
            <a:r>
              <a:rPr lang="en-US" sz="1400" b="1">
                <a:solidFill>
                  <a:schemeClr val="bg1"/>
                </a:solidFill>
                <a:latin typeface="Frutiger LT Std 55 Roman" panose="020B0602020204020204" pitchFamily="34" charset="0"/>
              </a:rPr>
              <a:t>Off-Road Vehicle Management</a:t>
            </a:r>
          </a:p>
          <a:p>
            <a:pPr>
              <a:spcBef>
                <a:spcPts val="200"/>
              </a:spcBef>
              <a:spcAft>
                <a:spcPts val="200"/>
              </a:spcAft>
            </a:pPr>
            <a:r>
              <a:rPr lang="en-US" sz="1200" b="1">
                <a:solidFill>
                  <a:schemeClr val="bg1"/>
                </a:solidFill>
                <a:latin typeface="Frutiger LT Std 55 Roman" panose="020B0602020204020204" pitchFamily="34" charset="0"/>
              </a:rPr>
              <a:t>Fire Island National Seashore</a:t>
            </a:r>
            <a:endParaRPr lang="en-US" sz="2400"/>
          </a:p>
        </p:txBody>
      </p:sp>
      <p:sp>
        <p:nvSpPr>
          <p:cNvPr id="6" name="TextBox 5">
            <a:extLst>
              <a:ext uri="{FF2B5EF4-FFF2-40B4-BE49-F238E27FC236}">
                <a16:creationId xmlns:a16="http://schemas.microsoft.com/office/drawing/2014/main" id="{ECA2B8EE-0CEE-483A-A96F-DC4824CC4A1A}"/>
              </a:ext>
            </a:extLst>
          </p:cNvPr>
          <p:cNvSpPr txBox="1"/>
          <p:nvPr/>
        </p:nvSpPr>
        <p:spPr>
          <a:xfrm>
            <a:off x="8063345" y="328493"/>
            <a:ext cx="3004640"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sp>
        <p:nvSpPr>
          <p:cNvPr id="7" name="Rectangle 6">
            <a:extLst>
              <a:ext uri="{FF2B5EF4-FFF2-40B4-BE49-F238E27FC236}">
                <a16:creationId xmlns:a16="http://schemas.microsoft.com/office/drawing/2014/main" id="{EFCD7F27-310F-4D08-9526-3E1D0DEC189F}"/>
              </a:ext>
              <a:ext uri="{C183D7F6-B498-43B3-948B-1728B52AA6E4}">
                <adec:decorative xmlns:adec="http://schemas.microsoft.com/office/drawing/2017/decorative" val="1"/>
              </a:ext>
            </a:extLst>
          </p:cNvPr>
          <p:cNvSpPr/>
          <p:nvPr/>
        </p:nvSpPr>
        <p:spPr>
          <a:xfrm>
            <a:off x="-8710" y="1260545"/>
            <a:ext cx="12200709" cy="457200"/>
          </a:xfrm>
          <a:prstGeom prst="rect">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effectLst>
                <a:outerShdw blurRad="50800" dist="38100" dir="2700000" algn="tl" rotWithShape="0">
                  <a:prstClr val="black">
                    <a:alpha val="40000"/>
                  </a:prstClr>
                </a:outerShdw>
              </a:effectLst>
              <a:latin typeface="NPSRawlinsonOT" panose="02000505070000020003" pitchFamily="50" charset="0"/>
            </a:endParaRPr>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sp>
        <p:nvSpPr>
          <p:cNvPr id="9" name="Title 8">
            <a:extLst>
              <a:ext uri="{FF2B5EF4-FFF2-40B4-BE49-F238E27FC236}">
                <a16:creationId xmlns:a16="http://schemas.microsoft.com/office/drawing/2014/main" id="{C7AE82B9-7A6C-4EA0-8DD6-F43580E84E88}"/>
              </a:ext>
            </a:extLst>
          </p:cNvPr>
          <p:cNvSpPr txBox="1">
            <a:spLocks noGrp="1"/>
          </p:cNvSpPr>
          <p:nvPr>
            <p:ph type="title" idx="4294967295"/>
          </p:nvPr>
        </p:nvSpPr>
        <p:spPr>
          <a:xfrm>
            <a:off x="277091" y="1240358"/>
            <a:ext cx="1147020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Current ORV Driving Regulation </a:t>
            </a:r>
            <a:r>
              <a:rPr kumimoji="0" lang="pt-BR"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36 CFR 7.20(a) - Overview</a:t>
            </a:r>
            <a:endPar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endParaRPr>
          </a:p>
        </p:txBody>
      </p:sp>
      <p:sp>
        <p:nvSpPr>
          <p:cNvPr id="8" name="TextBox 7">
            <a:extLst>
              <a:ext uri="{FF2B5EF4-FFF2-40B4-BE49-F238E27FC236}">
                <a16:creationId xmlns:a16="http://schemas.microsoft.com/office/drawing/2014/main" id="{16060122-860D-4C89-A77B-7CB13921440C}"/>
              </a:ext>
            </a:extLst>
          </p:cNvPr>
          <p:cNvSpPr txBox="1"/>
          <p:nvPr/>
        </p:nvSpPr>
        <p:spPr>
          <a:xfrm>
            <a:off x="-409581" y="2005843"/>
            <a:ext cx="6313118" cy="4555093"/>
          </a:xfrm>
          <a:prstGeom prst="rect">
            <a:avLst/>
          </a:prstGeom>
          <a:noFill/>
          <a:effectLst/>
        </p:spPr>
        <p:txBody>
          <a:bodyPr wrap="square" rtlCol="0">
            <a:spAutoFit/>
          </a:bodyPr>
          <a:lstStyle/>
          <a:p>
            <a:pPr marL="911225" lvl="2" indent="-342900">
              <a:spcBef>
                <a:spcPts val="1200"/>
              </a:spcBef>
              <a:spcAft>
                <a:spcPts val="1200"/>
              </a:spcAft>
              <a:buClr>
                <a:schemeClr val="accent1">
                  <a:lumMod val="50000"/>
                </a:schemeClr>
              </a:buClr>
              <a:buFont typeface="Wingdings" panose="05000000000000000000" pitchFamily="2" charset="2"/>
              <a:buChar char="§"/>
              <a:tabLst>
                <a:tab pos="5033963" algn="r"/>
              </a:tabLst>
            </a:pPr>
            <a:r>
              <a:rPr lang="en-US" sz="2500">
                <a:latin typeface="NPSRawlinsonOT" panose="02000505070000020003" pitchFamily="50" charset="0"/>
              </a:rPr>
              <a:t>Defines the regulations for over-sand driving on NPS lands on the Fire Island National Seashore</a:t>
            </a:r>
          </a:p>
          <a:p>
            <a:pPr marL="911225" lvl="2" indent="-342900">
              <a:spcBef>
                <a:spcPts val="1200"/>
              </a:spcBef>
              <a:spcAft>
                <a:spcPts val="1200"/>
              </a:spcAft>
              <a:buClr>
                <a:schemeClr val="accent1">
                  <a:lumMod val="50000"/>
                </a:schemeClr>
              </a:buClr>
              <a:buFont typeface="Wingdings" panose="05000000000000000000" pitchFamily="2" charset="2"/>
              <a:buChar char="§"/>
              <a:tabLst>
                <a:tab pos="5033963" algn="r"/>
              </a:tabLst>
            </a:pPr>
            <a:r>
              <a:rPr lang="en-US" sz="2500">
                <a:latin typeface="NPSRawlinsonOT" panose="02000505070000020003" pitchFamily="50" charset="0"/>
              </a:rPr>
              <a:t>First developed in 1977 and amended in 1987, most key requirements have remained the same since</a:t>
            </a:r>
          </a:p>
          <a:p>
            <a:pPr marL="911225" lvl="2" indent="-342900">
              <a:spcBef>
                <a:spcPts val="1200"/>
              </a:spcBef>
              <a:spcAft>
                <a:spcPts val="1200"/>
              </a:spcAft>
              <a:buClr>
                <a:schemeClr val="accent1">
                  <a:lumMod val="50000"/>
                </a:schemeClr>
              </a:buClr>
              <a:buFont typeface="Wingdings" panose="05000000000000000000" pitchFamily="2" charset="2"/>
              <a:buChar char="§"/>
              <a:tabLst>
                <a:tab pos="5033963" algn="r"/>
              </a:tabLst>
            </a:pPr>
            <a:r>
              <a:rPr lang="en-US" sz="2500">
                <a:latin typeface="NPSRawlinsonOT" panose="02000505070000020003" pitchFamily="50" charset="0"/>
              </a:rPr>
              <a:t>Intended to protect the natural and cultural resources and visitor experience while allowing access to privately owned properties within the seashore</a:t>
            </a:r>
          </a:p>
        </p:txBody>
      </p:sp>
      <p:pic>
        <p:nvPicPr>
          <p:cNvPr id="4" name="Picture 3" descr="A car parked on a beach&#10;&#10;Description automatically generated">
            <a:extLst>
              <a:ext uri="{FF2B5EF4-FFF2-40B4-BE49-F238E27FC236}">
                <a16:creationId xmlns:a16="http://schemas.microsoft.com/office/drawing/2014/main" id="{C9B76DB2-BC11-406C-ADC9-D3478AB7FA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1644" y="2203248"/>
            <a:ext cx="5655653" cy="3770435"/>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89384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62B87F-DA42-49E8-8BD7-E9B7EBC17596}"/>
              </a:ext>
              <a:ext uri="{C183D7F6-B498-43B3-948B-1728B52AA6E4}">
                <adec:decorative xmlns:adec="http://schemas.microsoft.com/office/drawing/2017/decorative" val="1"/>
              </a:ext>
            </a:extLst>
          </p:cNvPr>
          <p:cNvSpPr/>
          <p:nvPr/>
        </p:nvSpPr>
        <p:spPr>
          <a:xfrm>
            <a:off x="-33683" y="187242"/>
            <a:ext cx="12225683" cy="74929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6" name="TextBox 5">
            <a:extLst>
              <a:ext uri="{FF2B5EF4-FFF2-40B4-BE49-F238E27FC236}">
                <a16:creationId xmlns:a16="http://schemas.microsoft.com/office/drawing/2014/main" id="{ECA2B8EE-0CEE-483A-A96F-DC4824CC4A1A}"/>
              </a:ext>
            </a:extLst>
          </p:cNvPr>
          <p:cNvSpPr txBox="1"/>
          <p:nvPr/>
        </p:nvSpPr>
        <p:spPr>
          <a:xfrm>
            <a:off x="8174182" y="328493"/>
            <a:ext cx="2893803" cy="512961"/>
          </a:xfrm>
          <a:prstGeom prst="rect">
            <a:avLst/>
          </a:prstGeom>
          <a:noFill/>
        </p:spPr>
        <p:txBody>
          <a:bodyPr wrap="square" rtlCol="0">
            <a:spAutoFit/>
          </a:bodyPr>
          <a:lstStyle/>
          <a:p>
            <a:pPr algn="r">
              <a:spcBef>
                <a:spcPts val="200"/>
              </a:spcBef>
              <a:spcAft>
                <a:spcPts val="200"/>
              </a:spcAft>
            </a:pPr>
            <a:r>
              <a:rPr lang="en-US" sz="1200" b="1">
                <a:solidFill>
                  <a:schemeClr val="bg1"/>
                </a:solidFill>
                <a:latin typeface="Frutiger LT Std 55 Roman" panose="020B0602020204020204" pitchFamily="34" charset="0"/>
              </a:rPr>
              <a:t>US Department of the Interior</a:t>
            </a:r>
          </a:p>
          <a:p>
            <a:pPr algn="r">
              <a:spcBef>
                <a:spcPts val="200"/>
              </a:spcBef>
              <a:spcAft>
                <a:spcPts val="200"/>
              </a:spcAft>
            </a:pPr>
            <a:r>
              <a:rPr lang="en-US" sz="1200" b="1">
                <a:solidFill>
                  <a:schemeClr val="bg1"/>
                </a:solidFill>
                <a:latin typeface="Frutiger LT Std 55 Roman" panose="020B0602020204020204" pitchFamily="34" charset="0"/>
              </a:rPr>
              <a:t>National Park Service</a:t>
            </a:r>
            <a:endParaRPr lang="en-US" sz="2400"/>
          </a:p>
        </p:txBody>
      </p:sp>
      <p:pic>
        <p:nvPicPr>
          <p:cNvPr id="15" name="Picture 14" descr="National Park Service Logo Badge, with tree, bison and mountain range. ">
            <a:extLst>
              <a:ext uri="{FF2B5EF4-FFF2-40B4-BE49-F238E27FC236}">
                <a16:creationId xmlns:a16="http://schemas.microsoft.com/office/drawing/2014/main" id="{06DB8EC1-DFD8-4544-B376-1CD256DA402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000" b="98333" l="3763" r="96527">
                        <a14:foregroundMark x1="33575" y1="10556" x2="33575" y2="10556"/>
                        <a14:foregroundMark x1="45297" y1="8889" x2="45297" y2="8889"/>
                        <a14:foregroundMark x1="57164" y1="8000" x2="58032" y2="8667"/>
                        <a14:foregroundMark x1="64689" y1="18556" x2="64689" y2="18556"/>
                        <a14:foregroundMark x1="81910" y1="22889" x2="81910" y2="22889"/>
                        <a14:foregroundMark x1="90593" y1="25222" x2="90593" y2="25222"/>
                        <a14:foregroundMark x1="88567" y1="25889" x2="88567" y2="25889"/>
                        <a14:foregroundMark x1="29957" y1="10778" x2="68452" y2="35778"/>
                        <a14:foregroundMark x1="68452" y1="35778" x2="35745" y2="28667"/>
                        <a14:foregroundMark x1="35745" y1="28667" x2="64255" y2="28778"/>
                        <a14:foregroundMark x1="64255" y1="28778" x2="34732" y2="39667"/>
                        <a14:foregroundMark x1="34732" y1="39667" x2="18958" y2="27444"/>
                        <a14:foregroundMark x1="18958" y1="27444" x2="16932" y2="50778"/>
                        <a14:foregroundMark x1="16932" y1="50778" x2="16064" y2="44444"/>
                        <a14:foregroundMark x1="62518" y1="9444" x2="70043" y2="21333"/>
                        <a14:foregroundMark x1="86107" y1="31889" x2="61650" y2="31889"/>
                        <a14:foregroundMark x1="61650" y1="31889" x2="39942" y2="38556"/>
                        <a14:foregroundMark x1="39942" y1="38556" x2="93343" y2="46111"/>
                        <a14:foregroundMark x1="93343" y1="46111" x2="92475" y2="27111"/>
                        <a14:foregroundMark x1="92475" y1="27111" x2="91751" y2="25444"/>
                        <a14:foregroundMark x1="32417" y1="6222" x2="52098" y2="16444"/>
                        <a14:foregroundMark x1="52098" y1="16444" x2="51230" y2="11444"/>
                        <a14:foregroundMark x1="50072" y1="5778" x2="50072" y2="5778"/>
                        <a14:foregroundMark x1="4052" y1="18333" x2="5499" y2="37556"/>
                        <a14:foregroundMark x1="96527" y1="21333" x2="96237" y2="33000"/>
                        <a14:foregroundMark x1="45297" y1="2111" x2="59624" y2="2333"/>
                        <a14:foregroundMark x1="41679" y1="91222" x2="43705" y2="91889"/>
                        <a14:foregroundMark x1="42258" y1="91667" x2="56295" y2="88667"/>
                        <a14:foregroundMark x1="45586" y1="94222" x2="49783" y2="91667"/>
                        <a14:foregroundMark x1="49783" y1="90333" x2="53546" y2="91889"/>
                        <a14:foregroundMark x1="50072" y1="98333" x2="50072" y2="98333"/>
                      </a14:backgroundRemoval>
                    </a14:imgEffect>
                  </a14:imgLayer>
                </a14:imgProps>
              </a:ext>
              <a:ext uri="{28A0092B-C50C-407E-A947-70E740481C1C}">
                <a14:useLocalDpi xmlns:a14="http://schemas.microsoft.com/office/drawing/2010/main" val="0"/>
              </a:ext>
            </a:extLst>
          </a:blip>
          <a:stretch>
            <a:fillRect/>
          </a:stretch>
        </p:blipFill>
        <p:spPr>
          <a:xfrm>
            <a:off x="11208759" y="13250"/>
            <a:ext cx="842467" cy="1097280"/>
          </a:xfrm>
          <a:prstGeom prst="rect">
            <a:avLst/>
          </a:prstGeom>
          <a:effectLst>
            <a:outerShdw blurRad="50800" dist="38100" dir="2700000" algn="tl" rotWithShape="0">
              <a:prstClr val="black">
                <a:alpha val="40000"/>
              </a:prstClr>
            </a:outerShdw>
          </a:effectLst>
        </p:spPr>
      </p:pic>
      <p:grpSp>
        <p:nvGrpSpPr>
          <p:cNvPr id="7" name="Group 6" descr="Map of Fire Island National Seashore, with the Great South Bay to the north and Atlantic Ocean to the south. Town of Brookhaven and Town of Islip are identified, as well as the National Seashore Lands, Otis Pike Wilderness Area, Incorporated Villages, Ferry Terminals, NPS Ferry Terminals and the Ferry Lines. ">
            <a:extLst>
              <a:ext uri="{FF2B5EF4-FFF2-40B4-BE49-F238E27FC236}">
                <a16:creationId xmlns:a16="http://schemas.microsoft.com/office/drawing/2014/main" id="{B8F51849-B454-4F95-9E56-1546FDD798C3}"/>
              </a:ext>
            </a:extLst>
          </p:cNvPr>
          <p:cNvGrpSpPr/>
          <p:nvPr/>
        </p:nvGrpSpPr>
        <p:grpSpPr>
          <a:xfrm>
            <a:off x="2095742" y="1001941"/>
            <a:ext cx="10096258" cy="5921462"/>
            <a:chOff x="831282" y="1"/>
            <a:chExt cx="9269663" cy="5936709"/>
          </a:xfrm>
        </p:grpSpPr>
        <p:pic>
          <p:nvPicPr>
            <p:cNvPr id="9" name="Picture 8" descr="A picture containing diagram&#10;&#10;Description automatically generated">
              <a:extLst>
                <a:ext uri="{FF2B5EF4-FFF2-40B4-BE49-F238E27FC236}">
                  <a16:creationId xmlns:a16="http://schemas.microsoft.com/office/drawing/2014/main" id="{FB33FD46-4A4E-4DB9-8854-1A8619A680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282" y="1"/>
              <a:ext cx="9269663" cy="5936709"/>
            </a:xfrm>
            <a:prstGeom prst="rect">
              <a:avLst/>
            </a:prstGeom>
          </p:spPr>
        </p:pic>
        <p:sp>
          <p:nvSpPr>
            <p:cNvPr id="10" name="Freeform: Shape 9">
              <a:extLst>
                <a:ext uri="{FF2B5EF4-FFF2-40B4-BE49-F238E27FC236}">
                  <a16:creationId xmlns:a16="http://schemas.microsoft.com/office/drawing/2014/main" id="{D4FB9E58-66EA-467B-8AAD-3B67CF2F1BC5}"/>
                </a:ext>
              </a:extLst>
            </p:cNvPr>
            <p:cNvSpPr/>
            <p:nvPr/>
          </p:nvSpPr>
          <p:spPr>
            <a:xfrm>
              <a:off x="7129440" y="1822352"/>
              <a:ext cx="151246" cy="113105"/>
            </a:xfrm>
            <a:custGeom>
              <a:avLst/>
              <a:gdLst>
                <a:gd name="connsiteX0" fmla="*/ 77657 w 155313"/>
                <a:gd name="connsiteY0" fmla="*/ 0 h 130074"/>
                <a:gd name="connsiteX1" fmla="*/ 155313 w 155313"/>
                <a:gd name="connsiteY1" fmla="*/ 58242 h 130074"/>
                <a:gd name="connsiteX2" fmla="*/ 0 w 155313"/>
                <a:gd name="connsiteY2" fmla="*/ 130074 h 130074"/>
                <a:gd name="connsiteX3" fmla="*/ 21356 w 155313"/>
                <a:gd name="connsiteY3" fmla="*/ 40769 h 130074"/>
                <a:gd name="connsiteX4" fmla="*/ 77657 w 155313"/>
                <a:gd name="connsiteY4" fmla="*/ 0 h 130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313" h="130074">
                  <a:moveTo>
                    <a:pt x="77657" y="0"/>
                  </a:moveTo>
                  <a:lnTo>
                    <a:pt x="155313" y="58242"/>
                  </a:lnTo>
                  <a:lnTo>
                    <a:pt x="0" y="130074"/>
                  </a:lnTo>
                  <a:lnTo>
                    <a:pt x="21356" y="40769"/>
                  </a:lnTo>
                  <a:lnTo>
                    <a:pt x="77657" y="0"/>
                  </a:lnTo>
                  <a:close/>
                </a:path>
              </a:pathLst>
            </a:cu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 name="Text Box 2">
              <a:extLst>
                <a:ext uri="{FF2B5EF4-FFF2-40B4-BE49-F238E27FC236}">
                  <a16:creationId xmlns:a16="http://schemas.microsoft.com/office/drawing/2014/main" id="{42A5FDDD-6CC7-4F09-8A14-F2A2BB2B8945}"/>
                </a:ext>
              </a:extLst>
            </p:cNvPr>
            <p:cNvSpPr txBox="1">
              <a:spLocks noChangeArrowheads="1"/>
            </p:cNvSpPr>
            <p:nvPr/>
          </p:nvSpPr>
          <p:spPr bwMode="auto">
            <a:xfrm rot="3947500">
              <a:off x="6926992" y="2113479"/>
              <a:ext cx="707389" cy="318769"/>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07000"/>
                </a:lnSpc>
                <a:spcBef>
                  <a:spcPts val="0"/>
                </a:spcBef>
                <a:spcAft>
                  <a:spcPts val="600"/>
                </a:spcAft>
              </a:pPr>
              <a:r>
                <a:rPr lang="en-US" sz="900">
                  <a:effectLst/>
                  <a:latin typeface="Arial" panose="020B0604020202020204" pitchFamily="34" charset="0"/>
                  <a:ea typeface="Calibri" panose="020F0502020204030204" pitchFamily="34" charset="0"/>
                  <a:cs typeface="Arial" panose="020B0604020202020204" pitchFamily="34" charset="0"/>
                </a:rPr>
                <a:t>Breach</a:t>
              </a:r>
              <a:endParaRPr lang="en-US" sz="1050">
                <a:effectLst/>
                <a:latin typeface="Arial" panose="020B0604020202020204" pitchFamily="34" charset="0"/>
                <a:ea typeface="Calibri" panose="020F0502020204030204" pitchFamily="34" charset="0"/>
                <a:cs typeface="Arial" panose="020B0604020202020204" pitchFamily="34" charset="0"/>
              </a:endParaRPr>
            </a:p>
          </p:txBody>
        </p:sp>
        <p:sp>
          <p:nvSpPr>
            <p:cNvPr id="12" name="Text Box 2">
              <a:extLst>
                <a:ext uri="{FF2B5EF4-FFF2-40B4-BE49-F238E27FC236}">
                  <a16:creationId xmlns:a16="http://schemas.microsoft.com/office/drawing/2014/main" id="{DA43024F-ACED-41B5-A604-6C5B56A24EC7}"/>
                </a:ext>
              </a:extLst>
            </p:cNvPr>
            <p:cNvSpPr txBox="1">
              <a:spLocks noChangeArrowheads="1"/>
            </p:cNvSpPr>
            <p:nvPr/>
          </p:nvSpPr>
          <p:spPr bwMode="auto">
            <a:xfrm rot="4100600">
              <a:off x="2245571" y="4997823"/>
              <a:ext cx="1384299" cy="303529"/>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07000"/>
                </a:lnSpc>
                <a:spcBef>
                  <a:spcPts val="0"/>
                </a:spcBef>
                <a:spcAft>
                  <a:spcPts val="600"/>
                </a:spcAft>
              </a:pPr>
              <a:r>
                <a:rPr lang="en-US" sz="800">
                  <a:solidFill>
                    <a:srgbClr val="262626"/>
                  </a:solidFill>
                  <a:effectLst/>
                  <a:latin typeface="Arial" panose="020B0604020202020204" pitchFamily="34" charset="0"/>
                  <a:ea typeface="Calibri" panose="020F0502020204030204" pitchFamily="34" charset="0"/>
                  <a:cs typeface="Arial" panose="020B0604020202020204" pitchFamily="34" charset="0"/>
                </a:rPr>
                <a:t> / FI Summer Club</a:t>
              </a:r>
              <a:endParaRPr lang="en-US" sz="1050">
                <a:effectLst/>
                <a:latin typeface="Arial" panose="020B0604020202020204" pitchFamily="34" charset="0"/>
                <a:ea typeface="Calibri" panose="020F0502020204030204" pitchFamily="34" charset="0"/>
                <a:cs typeface="Arial" panose="020B0604020202020204" pitchFamily="34" charset="0"/>
              </a:endParaRPr>
            </a:p>
          </p:txBody>
        </p:sp>
      </p:grpSp>
      <p:sp>
        <p:nvSpPr>
          <p:cNvPr id="13" name="Text Box 2">
            <a:extLst>
              <a:ext uri="{FF2B5EF4-FFF2-40B4-BE49-F238E27FC236}">
                <a16:creationId xmlns:a16="http://schemas.microsoft.com/office/drawing/2014/main" id="{D39F8A5F-0D62-41AF-8A12-807A7343F2A3}"/>
              </a:ext>
            </a:extLst>
          </p:cNvPr>
          <p:cNvSpPr txBox="1">
            <a:spLocks noChangeArrowheads="1"/>
          </p:cNvSpPr>
          <p:nvPr/>
        </p:nvSpPr>
        <p:spPr bwMode="auto">
          <a:xfrm>
            <a:off x="7220015" y="6619754"/>
            <a:ext cx="3458210" cy="287020"/>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07000"/>
              </a:lnSpc>
              <a:spcBef>
                <a:spcPts val="0"/>
              </a:spcBef>
              <a:spcAft>
                <a:spcPts val="600"/>
              </a:spcAft>
            </a:pPr>
            <a:r>
              <a:rPr lang="en-US" sz="700">
                <a:effectLst/>
                <a:latin typeface="Arial" panose="020B0604020202020204" pitchFamily="34" charset="0"/>
                <a:ea typeface="Calibri" panose="020F0502020204030204" pitchFamily="34" charset="0"/>
                <a:cs typeface="Arial" panose="020B0604020202020204" pitchFamily="34" charset="0"/>
              </a:rPr>
              <a:t>Source of map: Volpe Center (with modifications)</a:t>
            </a:r>
            <a:endParaRPr lang="en-US" sz="1050">
              <a:effectLst/>
              <a:latin typeface="Arial" panose="020B060402020202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952A20C-CDE7-4207-BF35-8783EC57D946}"/>
              </a:ext>
            </a:extLst>
          </p:cNvPr>
          <p:cNvSpPr txBox="1"/>
          <p:nvPr/>
        </p:nvSpPr>
        <p:spPr>
          <a:xfrm>
            <a:off x="62630" y="1305342"/>
            <a:ext cx="1941534" cy="1877437"/>
          </a:xfrm>
          <a:prstGeom prst="rect">
            <a:avLst/>
          </a:prstGeom>
          <a:noFill/>
          <a:ln>
            <a:noFill/>
          </a:ln>
          <a:effectLst/>
        </p:spPr>
        <p:txBody>
          <a:bodyPr wrap="square" lIns="91440" tIns="45720" rIns="91440" bIns="45720" rtlCol="0" anchor="t">
            <a:spAutoFit/>
          </a:bodyPr>
          <a:lstStyle/>
          <a:p>
            <a:pPr eaLnBrk="1" fontAlgn="base" hangingPunct="1">
              <a:buClr>
                <a:srgbClr val="2F5597"/>
              </a:buClr>
              <a:buSzPct val="100000"/>
              <a:defRPr/>
            </a:pPr>
            <a:r>
              <a:rPr lang="en-US" altLang="en-US" sz="2400">
                <a:latin typeface="NPSRawlinsonOT" panose="02000505070000020003" pitchFamily="50" charset="0"/>
              </a:rPr>
              <a:t>The Seashore:</a:t>
            </a:r>
          </a:p>
          <a:p>
            <a:pPr marL="342900" indent="-342900" eaLnBrk="1" fontAlgn="base" hangingPunct="1">
              <a:spcBef>
                <a:spcPts val="2400"/>
              </a:spcBef>
              <a:spcAft>
                <a:spcPts val="2400"/>
              </a:spcAft>
              <a:buClr>
                <a:srgbClr val="2F5597"/>
              </a:buClr>
              <a:buSzPct val="100000"/>
              <a:buFont typeface="Wingdings" panose="05000000000000000000" pitchFamily="2" charset="2"/>
              <a:buChar char="Ø"/>
              <a:defRPr/>
            </a:pPr>
            <a:r>
              <a:rPr lang="en-US" sz="2400">
                <a:latin typeface="NPSRawlinsonOT" panose="02000505070000020003" pitchFamily="50" charset="0"/>
                <a:ea typeface="+mn-lt"/>
                <a:cs typeface="+mn-lt"/>
              </a:rPr>
              <a:t>Multiple Resources and Uses</a:t>
            </a:r>
            <a:endParaRPr lang="en-US" sz="1600">
              <a:latin typeface="NPSRawlinsonOT" panose="02000505070000020003" pitchFamily="50" charset="0"/>
              <a:ea typeface="+mn-lt"/>
              <a:cs typeface="+mn-lt"/>
            </a:endParaRPr>
          </a:p>
        </p:txBody>
      </p:sp>
      <p:sp>
        <p:nvSpPr>
          <p:cNvPr id="14" name="Title 8">
            <a:extLst>
              <a:ext uri="{FF2B5EF4-FFF2-40B4-BE49-F238E27FC236}">
                <a16:creationId xmlns:a16="http://schemas.microsoft.com/office/drawing/2014/main" id="{246AC428-1339-423C-80AC-A35ECECC5C16}"/>
              </a:ext>
            </a:extLst>
          </p:cNvPr>
          <p:cNvSpPr txBox="1">
            <a:spLocks noGrp="1"/>
          </p:cNvSpPr>
          <p:nvPr>
            <p:ph type="title" idx="4294967295"/>
          </p:nvPr>
        </p:nvSpPr>
        <p:spPr>
          <a:xfrm>
            <a:off x="159786" y="311864"/>
            <a:ext cx="8657474"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utiger LT Std 45 Light" panose="020B0402020204020204" pitchFamily="34" charset="0"/>
                <a:ea typeface="+mn-ea"/>
                <a:cs typeface="+mn-cs"/>
              </a:rPr>
              <a:t>Seashore Map and Resources</a:t>
            </a:r>
          </a:p>
        </p:txBody>
      </p:sp>
    </p:spTree>
    <p:extLst>
      <p:ext uri="{BB962C8B-B14F-4D97-AF65-F5344CB8AC3E}">
        <p14:creationId xmlns:p14="http://schemas.microsoft.com/office/powerpoint/2010/main" val="25130821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JmMjAyMGQ3ZC03N2M4LTQyOTQtYTQyNy01OTBlZThlYjMzMjgiIG9yaWdpbj0idXNlclNlbGVjdGVkIiAvPjxVc2VyTmFtZT5DT1JQXFVTQkg2ODI2NTY8L1VzZXJOYW1lPjxEYXRlVGltZT4zLzIwLzIwMjIgMjowNTowMSBQTTwvRGF0ZVRpbWU+PExhYmVsU3RyaW5nPk5vIE1hcmtpbmc8L0xhYmVsU3RyaW5nPjwvaXRlbT48L2xhYmVsSGlzdG9yeT4=</Value>
</WrappedLabelHistory>
</file>

<file path=customXml/item2.xml><?xml version="1.0" encoding="utf-8"?>
<sisl xmlns:xsi="http://www.w3.org/2001/XMLSchema-instance" xmlns:xsd="http://www.w3.org/2001/XMLSchema" xmlns="http://www.boldonjames.com/2008/01/sie/internal/label" sislVersion="0" policy="f2020d7d-77c8-4294-a427-590ee8eb3328" origin="userSelected"/>
</file>

<file path=customXml/item3.xml><?xml version="1.0" encoding="utf-8"?>
<ct:contentTypeSchema xmlns:ct="http://schemas.microsoft.com/office/2006/metadata/contentType" xmlns:ma="http://schemas.microsoft.com/office/2006/metadata/properties/metaAttributes" ct:_="" ma:_="" ma:contentTypeName="Document" ma:contentTypeID="0x010100B2183ACF6F5A2C4AB70220F1ACA04913" ma:contentTypeVersion="8" ma:contentTypeDescription="Create a new document." ma:contentTypeScope="" ma:versionID="b15b0412c66475a63d25ec1386b8580e">
  <xsd:schema xmlns:xsd="http://www.w3.org/2001/XMLSchema" xmlns:xs="http://www.w3.org/2001/XMLSchema" xmlns:p="http://schemas.microsoft.com/office/2006/metadata/properties" xmlns:ns2="35c4394e-63c8-4bfa-adbf-7f9086e685c0" xmlns:ns3="733df2ca-83ad-4dfd-a917-fa85c530867e" targetNamespace="http://schemas.microsoft.com/office/2006/metadata/properties" ma:root="true" ma:fieldsID="d7b1193d8f59633871276ce3aa6b8861" ns2:_="" ns3:_="">
    <xsd:import namespace="35c4394e-63c8-4bfa-adbf-7f9086e685c0"/>
    <xsd:import namespace="733df2ca-83ad-4dfd-a917-fa85c530867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c4394e-63c8-4bfa-adbf-7f9086e685c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33df2ca-83ad-4dfd-a917-fa85c530867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CA49A8F-0DDB-4186-84AE-175BFA6D0B76}">
  <ds:schemaRefs>
    <ds:schemaRef ds:uri="http://www.boldonjames.com/2016/02/Classifier/internal/wrappedLabelHistory"/>
    <ds:schemaRef ds:uri="http://www.w3.org/2001/XMLSchema"/>
  </ds:schemaRefs>
</ds:datastoreItem>
</file>

<file path=customXml/itemProps2.xml><?xml version="1.0" encoding="utf-8"?>
<ds:datastoreItem xmlns:ds="http://schemas.openxmlformats.org/officeDocument/2006/customXml" ds:itemID="{15EA5813-7D9B-4B9F-8417-503850FE632A}">
  <ds:schemaRefs>
    <ds:schemaRef ds:uri="http://www.boldonjames.com/2008/01/sie/internal/label"/>
    <ds:schemaRef ds:uri="http://www.w3.org/2001/XMLSchema"/>
  </ds:schemaRefs>
</ds:datastoreItem>
</file>

<file path=customXml/itemProps3.xml><?xml version="1.0" encoding="utf-8"?>
<ds:datastoreItem xmlns:ds="http://schemas.openxmlformats.org/officeDocument/2006/customXml" ds:itemID="{A9781638-84FD-4029-816E-C30BC0A3A53F}">
  <ds:schemaRefs>
    <ds:schemaRef ds:uri="35c4394e-63c8-4bfa-adbf-7f9086e685c0"/>
    <ds:schemaRef ds:uri="733df2ca-83ad-4dfd-a917-fa85c53086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80E13001-974E-4BC1-AE1A-B52C37635288}">
  <ds:schemaRefs>
    <ds:schemaRef ds:uri="http://schemas.microsoft.com/sharepoint/v3/contenttype/forms"/>
  </ds:schemaRefs>
</ds:datastoreItem>
</file>

<file path=customXml/itemProps5.xml><?xml version="1.0" encoding="utf-8"?>
<ds:datastoreItem xmlns:ds="http://schemas.openxmlformats.org/officeDocument/2006/customXml" ds:itemID="{CAC0B5BE-F3F5-450A-87E6-B5682CB846B4}">
  <ds:schemaRefs>
    <ds:schemaRef ds:uri="35c4394e-63c8-4bfa-adbf-7f9086e685c0"/>
    <ds:schemaRef ds:uri="733df2ca-83ad-4dfd-a917-fa85c530867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71</TotalTime>
  <Words>2562</Words>
  <Application>Microsoft Office PowerPoint</Application>
  <PresentationFormat>Widescreen</PresentationFormat>
  <Paragraphs>377</Paragraphs>
  <Slides>24</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Calibri</vt:lpstr>
      <vt:lpstr>Calibri Light</vt:lpstr>
      <vt:lpstr>Frutiger LT Std 45 Light</vt:lpstr>
      <vt:lpstr>Frutiger LT Std 55 Roman</vt:lpstr>
      <vt:lpstr>NPSRawlinsonOT</vt:lpstr>
      <vt:lpstr>Symbol</vt:lpstr>
      <vt:lpstr>Wingdings</vt:lpstr>
      <vt:lpstr>Office Theme</vt:lpstr>
      <vt:lpstr>US Department of the Interior National Park Service</vt:lpstr>
      <vt:lpstr>Welcome! </vt:lpstr>
      <vt:lpstr>Project Staff on Today's Webinar</vt:lpstr>
      <vt:lpstr>How to Provide Formal Comment</vt:lpstr>
      <vt:lpstr>Overview of Off-Road Vehicle Driving Management</vt:lpstr>
      <vt:lpstr>Establishment of Fire Island National Seashore (FIIS)</vt:lpstr>
      <vt:lpstr>Fire Island National Seashore: General Management Plan</vt:lpstr>
      <vt:lpstr>Current ORV Driving Regulation 36 CFR 7.20(a) - Overview</vt:lpstr>
      <vt:lpstr>Seashore Map and Resources</vt:lpstr>
      <vt:lpstr>Primary Goals and Objectives</vt:lpstr>
      <vt:lpstr>Preliminary Purpose and Need</vt:lpstr>
      <vt:lpstr>Preliminary Proposed Action</vt:lpstr>
      <vt:lpstr>Preliminary Proposed Action #1: Driving Permits</vt:lpstr>
      <vt:lpstr>Preliminary Proposed Action #1: Driving Permits (continued)</vt:lpstr>
      <vt:lpstr>Preliminary Proposed Action #1: Driving Permits (continued)</vt:lpstr>
      <vt:lpstr>Preliminary Proposed Action #2: Permit Category Definitions</vt:lpstr>
      <vt:lpstr>Preliminary Proposed Action #3: Permitted Period – By Category</vt:lpstr>
      <vt:lpstr>Preliminary Proposed Action #3: Permitted Period – By Category (continued)</vt:lpstr>
      <vt:lpstr>Preliminary Proposed Action #4: Vehicle Type</vt:lpstr>
      <vt:lpstr>Preliminary Proposed Action #5: NPS Lands for Permitted Access</vt:lpstr>
      <vt:lpstr>The Planning Process</vt:lpstr>
      <vt:lpstr>The Process and Where You Can Participate</vt:lpstr>
      <vt:lpstr>How to Provide Formal Comments</vt:lpstr>
      <vt:lpstr>Questions and Answer Session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Struzinski, Anita</dc:creator>
  <cp:lastModifiedBy>Shaw, Kristin A.</cp:lastModifiedBy>
  <cp:revision>56</cp:revision>
  <dcterms:created xsi:type="dcterms:W3CDTF">2018-01-10T15:18:09Z</dcterms:created>
  <dcterms:modified xsi:type="dcterms:W3CDTF">2022-06-01T16:42:24Z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0x010100B2183ACF6F5A2C4AB70220F1ACA04913</vt:lpwstr>
  </property>
  <property fmtid="{D5CDD505-2E9C-101B-9397-08002B2CF9AE}" pid="3" name="docIndexRef">
    <vt:lpwstr>beea8c2c-d6db-493f-b4d1-b243ed39581f</vt:lpwstr>
  </property>
  <property fmtid="{D5CDD505-2E9C-101B-9397-08002B2CF9AE}" pid="4" name="bjDocumentSecurityLabel">
    <vt:lpwstr>No Marking</vt:lpwstr>
  </property>
  <property fmtid="{D5CDD505-2E9C-101B-9397-08002B2CF9AE}" pid="5" name="bjClsUserRVM">
    <vt:lpwstr>[]</vt:lpwstr>
  </property>
  <property fmtid="{D5CDD505-2E9C-101B-9397-08002B2CF9AE}" pid="6" name="bjSaver">
    <vt:lpwstr>O/2+gxqZd3Df+KMn7UCy9QwEq7C6vH27</vt:lpwstr>
  </property>
  <property fmtid="{D5CDD505-2E9C-101B-9397-08002B2CF9AE}" pid="7" name="bjLabelHistoryID">
    <vt:lpwstr>{9CA49A8F-0DDB-4186-84AE-175BFA6D0B76}</vt:lpwstr>
  </property>
</Properties>
</file>