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29"/>
  </p:notesMasterIdLst>
  <p:handoutMasterIdLst>
    <p:handoutMasterId r:id="rId30"/>
  </p:handoutMasterIdLst>
  <p:sldIdLst>
    <p:sldId id="256" r:id="rId2"/>
    <p:sldId id="257" r:id="rId3"/>
    <p:sldId id="258" r:id="rId4"/>
    <p:sldId id="262" r:id="rId5"/>
    <p:sldId id="259" r:id="rId6"/>
    <p:sldId id="260" r:id="rId7"/>
    <p:sldId id="277" r:id="rId8"/>
    <p:sldId id="261" r:id="rId9"/>
    <p:sldId id="264" r:id="rId10"/>
    <p:sldId id="263" r:id="rId11"/>
    <p:sldId id="284" r:id="rId12"/>
    <p:sldId id="285" r:id="rId13"/>
    <p:sldId id="266" r:id="rId14"/>
    <p:sldId id="267" r:id="rId15"/>
    <p:sldId id="268" r:id="rId16"/>
    <p:sldId id="269" r:id="rId17"/>
    <p:sldId id="279" r:id="rId18"/>
    <p:sldId id="270" r:id="rId19"/>
    <p:sldId id="274" r:id="rId20"/>
    <p:sldId id="271" r:id="rId21"/>
    <p:sldId id="272" r:id="rId22"/>
    <p:sldId id="275" r:id="rId23"/>
    <p:sldId id="276" r:id="rId24"/>
    <p:sldId id="273" r:id="rId25"/>
    <p:sldId id="278" r:id="rId26"/>
    <p:sldId id="281" r:id="rId27"/>
    <p:sldId id="283" r:id="rId28"/>
  </p:sldIdLst>
  <p:sldSz cx="9144000" cy="5143500" type="screen16x9"/>
  <p:notesSz cx="6858000" cy="9144000"/>
  <p:embeddedFontLst>
    <p:embeddedFont>
      <p:font typeface="Merriweather" panose="020B0604020202020204" charset="0"/>
      <p:regular r:id="rId31"/>
      <p:bold r:id="rId32"/>
      <p:italic r:id="rId33"/>
      <p:boldItalic r:id="rId34"/>
    </p:embeddedFont>
    <p:embeddedFont>
      <p:font typeface="Open Sans" panose="020B060402020202020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0941D51-CE3C-4F31-9092-47AE4E9A3C3B}">
  <a:tblStyle styleId="{E0941D51-CE3C-4F31-9092-47AE4E9A3C3B}"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62554" autoAdjust="0"/>
  </p:normalViewPr>
  <p:slideViewPr>
    <p:cSldViewPr snapToGrid="0">
      <p:cViewPr varScale="1">
        <p:scale>
          <a:sx n="48" d="100"/>
          <a:sy n="48" d="100"/>
        </p:scale>
        <p:origin x="1688" y="28"/>
      </p:cViewPr>
      <p:guideLst/>
    </p:cSldViewPr>
  </p:slideViewPr>
  <p:notesTextViewPr>
    <p:cViewPr>
      <p:scale>
        <a:sx n="1" d="1"/>
        <a:sy n="1" d="1"/>
      </p:scale>
      <p:origin x="0" y="0"/>
    </p:cViewPr>
  </p:notesTextViewPr>
  <p:sorterViewPr>
    <p:cViewPr>
      <p:scale>
        <a:sx n="100" d="100"/>
        <a:sy n="100" d="100"/>
      </p:scale>
      <p:origin x="0" y="-1440"/>
    </p:cViewPr>
  </p:sorterViewPr>
  <p:notesViewPr>
    <p:cSldViewPr snapToGrid="0">
      <p:cViewPr varScale="1">
        <p:scale>
          <a:sx n="82" d="100"/>
          <a:sy n="82" d="100"/>
        </p:scale>
        <p:origin x="109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font" Target="fonts/font5.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2017</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chemeClr val="accent1">
                  <a:lumMod val="60000"/>
                  <a:lumOff val="40000"/>
                </a:schemeClr>
              </a:solidFill>
              <a:ln>
                <a:solidFill>
                  <a:schemeClr val="accent1">
                    <a:lumMod val="60000"/>
                    <a:lumOff val="40000"/>
                  </a:schemeClr>
                </a:solidFill>
              </a:ln>
              <a:effectLst/>
            </c:spPr>
            <c:extLst>
              <c:ext xmlns:c16="http://schemas.microsoft.com/office/drawing/2014/chart" uri="{C3380CC4-5D6E-409C-BE32-E72D297353CC}">
                <c16:uniqueId val="{00000003-46CF-4E81-9BA3-4F95BD01F3DB}"/>
              </c:ext>
            </c:extLst>
          </c:dPt>
          <c:cat>
            <c:strRef>
              <c:f>Sheet1!$A$2:$A$11</c:f>
              <c:strCache>
                <c:ptCount val="10"/>
                <c:pt idx="0">
                  <c:v>Fall Protection</c:v>
                </c:pt>
                <c:pt idx="1">
                  <c:v>Hazard Communication</c:v>
                </c:pt>
                <c:pt idx="2">
                  <c:v>Scaffolding</c:v>
                </c:pt>
                <c:pt idx="3">
                  <c:v>Respiratory Protection</c:v>
                </c:pt>
                <c:pt idx="4">
                  <c:v>LOTO</c:v>
                </c:pt>
                <c:pt idx="5">
                  <c:v>Ladders</c:v>
                </c:pt>
                <c:pt idx="6">
                  <c:v>Powered Industrial Trucks</c:v>
                </c:pt>
                <c:pt idx="7">
                  <c:v>Machine Guarding</c:v>
                </c:pt>
                <c:pt idx="8">
                  <c:v>Fall Protection Training</c:v>
                </c:pt>
                <c:pt idx="9">
                  <c:v>Electrical Wiring</c:v>
                </c:pt>
              </c:strCache>
            </c:strRef>
          </c:cat>
          <c:val>
            <c:numRef>
              <c:f>Sheet1!$B$2:$B$11</c:f>
              <c:numCache>
                <c:formatCode>General</c:formatCode>
                <c:ptCount val="10"/>
                <c:pt idx="0">
                  <c:v>6072</c:v>
                </c:pt>
                <c:pt idx="1">
                  <c:v>4176</c:v>
                </c:pt>
                <c:pt idx="2">
                  <c:v>3288</c:v>
                </c:pt>
                <c:pt idx="3">
                  <c:v>3097</c:v>
                </c:pt>
                <c:pt idx="4">
                  <c:v>2877</c:v>
                </c:pt>
                <c:pt idx="5">
                  <c:v>2241</c:v>
                </c:pt>
                <c:pt idx="6">
                  <c:v>2162</c:v>
                </c:pt>
                <c:pt idx="7">
                  <c:v>1933</c:v>
                </c:pt>
                <c:pt idx="8">
                  <c:v>1523</c:v>
                </c:pt>
                <c:pt idx="9">
                  <c:v>1405</c:v>
                </c:pt>
              </c:numCache>
            </c:numRef>
          </c:val>
          <c:extLst>
            <c:ext xmlns:c16="http://schemas.microsoft.com/office/drawing/2014/chart" uri="{C3380CC4-5D6E-409C-BE32-E72D297353CC}">
              <c16:uniqueId val="{00000000-46CF-4E81-9BA3-4F95BD01F3DB}"/>
            </c:ext>
          </c:extLst>
        </c:ser>
        <c:dLbls>
          <c:showLegendKey val="0"/>
          <c:showVal val="0"/>
          <c:showCatName val="0"/>
          <c:showSerName val="0"/>
          <c:showPercent val="0"/>
          <c:showBubbleSize val="0"/>
        </c:dLbls>
        <c:gapWidth val="219"/>
        <c:overlap val="-27"/>
        <c:axId val="418804976"/>
        <c:axId val="518256376"/>
      </c:barChart>
      <c:catAx>
        <c:axId val="418804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8256376"/>
        <c:crosses val="autoZero"/>
        <c:auto val="1"/>
        <c:lblAlgn val="ctr"/>
        <c:lblOffset val="100"/>
        <c:noMultiLvlLbl val="0"/>
      </c:catAx>
      <c:valAx>
        <c:axId val="5182563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8804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DAEEE0-735E-40CF-B004-DE7C48863861}" type="datetimeFigureOut">
              <a:rPr lang="en-US" smtClean="0"/>
              <a:t>3/9/2020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49CBDA-1E9D-4586-8E0D-B89E69100AA5}" type="slidenum">
              <a:rPr lang="en-US" smtClean="0"/>
              <a:t>‹#›</a:t>
            </a:fld>
            <a:endParaRPr lang="en-US"/>
          </a:p>
        </p:txBody>
      </p:sp>
    </p:spTree>
    <p:extLst>
      <p:ext uri="{BB962C8B-B14F-4D97-AF65-F5344CB8AC3E}">
        <p14:creationId xmlns:p14="http://schemas.microsoft.com/office/powerpoint/2010/main" val="3162053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dirty="0"/>
              <a:t>Welcome to Hazard Communication training.  While we’re here we’ll discuss OSHA’s Hazard Communication Standard, and how it applies to you.  Throughout this training we’ll refer to hazard communication as </a:t>
            </a:r>
            <a:r>
              <a:rPr lang="en-US" dirty="0" err="1"/>
              <a:t>HazCom</a:t>
            </a:r>
            <a:r>
              <a:rPr lang="en-US" dirty="0"/>
              <a:t>.</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first method of hazard communication we’ll discuss is the product label.  With a few exceptions, every container of a hazardous material must be labeled.  It is important to understand the product label requirements for manufacturers under OSHA so you know how the hazards are being communicated to you.  Each label must include a product identifier, a pictogram, a signal word, a hazard statement, a precautionary statement, and contact information for the manufacturer.  We discussed 4 of these components on the previous slide.  </a:t>
            </a:r>
          </a:p>
          <a:p>
            <a:endParaRPr lang="en-US" dirty="0"/>
          </a:p>
          <a:p>
            <a:r>
              <a:rPr lang="en-US" dirty="0"/>
              <a:t>The product identifier includes the name of the chemical, as it implies, but should also include any other identifier used by the manufacturer, including product number, trade names such as </a:t>
            </a:r>
            <a:r>
              <a:rPr lang="en-US" dirty="0" err="1"/>
              <a:t>Chlorox</a:t>
            </a:r>
            <a:r>
              <a:rPr lang="en-US" dirty="0"/>
              <a:t>®, chemical names such as bleach or sodium hypochlorite, UN numbers, or CAS numbers.</a:t>
            </a:r>
          </a:p>
          <a:p>
            <a:endParaRPr lang="en-US" dirty="0"/>
          </a:p>
          <a:p>
            <a:r>
              <a:rPr lang="en-US" dirty="0"/>
              <a:t>Contact information for the manufacturer allows you to quickly contact them, or their representatives, if you have any questions or concerns while using the product.  It is important to note, if you mix or create a chemical yourself you should put your own contact information on the label.</a:t>
            </a:r>
          </a:p>
          <a:p>
            <a:endParaRPr lang="en-US" dirty="0"/>
          </a:p>
          <a:p>
            <a:endParaRPr lang="en-US" dirty="0"/>
          </a:p>
        </p:txBody>
      </p:sp>
    </p:spTree>
    <p:extLst>
      <p:ext uri="{BB962C8B-B14F-4D97-AF65-F5344CB8AC3E}">
        <p14:creationId xmlns:p14="http://schemas.microsoft.com/office/powerpoint/2010/main" val="2652311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Labeling every container of hazardous chemical is easy if you only ever use chemicals in the original manufacturer’s container, with the original label in good condition.  But we know that is not always possible.  Often, you will need to decant, dilute, or transfer chemicals into other containers to make them easier to use.  This process is called Workplace Labeling or secondary container labeling.  The first example that probably comes to mind is a spray bottle used for cleaning products, but you probably have many more workplace containers than you realize.  For example, buckets used to hold diluted cleaning solution or containers of disinfectant metered into a water treatment system are also workplace containers that must be labeled.</a:t>
            </a:r>
          </a:p>
          <a:p>
            <a:endParaRPr lang="en-US" dirty="0"/>
          </a:p>
          <a:p>
            <a:r>
              <a:rPr lang="en-US" dirty="0"/>
              <a:t>As the picture on this slide illustrates, secondary container labeling is extremely important for you and your coworkers.  Many commonly used hazardous chemicals can easily be confused for innocuous products, posing a serious health and safety risk.  Chemicals like antifreeze, glass cleaner, windshield fluid, Rain-X, and </a:t>
            </a:r>
            <a:r>
              <a:rPr lang="en-US" dirty="0" err="1"/>
              <a:t>de-icer</a:t>
            </a:r>
            <a:r>
              <a:rPr lang="en-US" dirty="0"/>
              <a:t> could all be confused with sports drinks if left in unlabeled containers (especially if they are drained into old sports drink bottles!)</a:t>
            </a:r>
          </a:p>
          <a:p>
            <a:endParaRPr lang="en-US" dirty="0"/>
          </a:p>
          <a:p>
            <a:r>
              <a:rPr lang="en-US" dirty="0"/>
              <a:t>So how do we appropriately label our own containers in the workplace?  The easiest and safest way is to use the original manufacturers label, if possible, to make sure that all of the necessary hazard information is immediately available.  The second-best way is to create a label with all the GHS elements on it.  You can use the product’s SDS to help identify the correct information and use a template like the label on the previous slide that can be printed directly onto label stickers.  You may also be able to find a pre-made label on websites like mysafetylabels.com.  This site offers free downloads of many commonly used product labels and has pre-printed label options for purchase.  </a:t>
            </a:r>
          </a:p>
          <a:p>
            <a:endParaRPr lang="en-US" dirty="0"/>
          </a:p>
          <a:p>
            <a:r>
              <a:rPr lang="en-US" dirty="0"/>
              <a:t>The final option for labeling workplace containers is to make a label using your own identification system, as long as the remainder of the GHS information is provided in SDSs nearby.  This option allows employers to use other labeling systems like NFPA or HMIS as long as they do not conflict with GHS and as long as they completely capture the hazards associated with a chemical.  If however, these systems don’t address all the hazards of a chemical (such as chronic health hazards), supplemental label information would be required.  In addition, if using this system the remainder of the GHS information must be close at hand and staff must be routinely trained on any other labeling systems used.  An example of this type of label is provided on the next slide.</a:t>
            </a:r>
          </a:p>
        </p:txBody>
      </p:sp>
    </p:spTree>
    <p:extLst>
      <p:ext uri="{BB962C8B-B14F-4D97-AF65-F5344CB8AC3E}">
        <p14:creationId xmlns:p14="http://schemas.microsoft.com/office/powerpoint/2010/main" val="2706468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OSHA has made a few exceptions to the </a:t>
            </a:r>
            <a:r>
              <a:rPr lang="en-US" dirty="0" err="1"/>
              <a:t>HazCom</a:t>
            </a:r>
            <a:r>
              <a:rPr lang="en-US" dirty="0"/>
              <a:t> labeling requirements.  The first is for portable containers, like spray bottles.  Portable containers do not need to be labeled if the contents are used in one shift by only one person, with the contents being used completely or returned to their original containers.  The containers cannot be passed from one employee to another, and employees cannot leave unlabeled, partially filled containers unattended.  These requirements greatly limit the opportunities for this exception to be used, so it is a best practice to always label portable containers.  </a:t>
            </a:r>
          </a:p>
          <a:p>
            <a:endParaRPr lang="en-US" dirty="0"/>
          </a:p>
          <a:p>
            <a:r>
              <a:rPr lang="en-US" dirty="0"/>
              <a:t>The second exception applies to labeling of a group of containers.  In areas where multiple stationary containers are stored, signs or placards may be used to identify a group of containers.  The sign or placard must identify the containers to which it applies and must convey all of the same labeling information as an individual label.  The employer must ensure that this signage is conspicuous at all times.   </a:t>
            </a:r>
          </a:p>
          <a:p>
            <a:endParaRPr lang="en-US" dirty="0"/>
          </a:p>
          <a:p>
            <a:r>
              <a:rPr lang="en-US" dirty="0"/>
              <a:t>Finally, there are some things that are exempted by the definition of a container under the </a:t>
            </a:r>
            <a:r>
              <a:rPr lang="en-US" dirty="0" err="1"/>
              <a:t>HazCom</a:t>
            </a:r>
            <a:r>
              <a:rPr lang="en-US" dirty="0"/>
              <a:t> Standard and therefore do not follow the individual labeling requirements. This is not to say that there are not labeling requirements for these items under other regulations, however.  Items under this exemption include pipes or piping systems, engines, fuel storage tanks, and other fluids in vehicles.  </a:t>
            </a:r>
          </a:p>
        </p:txBody>
      </p:sp>
    </p:spTree>
    <p:extLst>
      <p:ext uri="{BB962C8B-B14F-4D97-AF65-F5344CB8AC3E}">
        <p14:creationId xmlns:p14="http://schemas.microsoft.com/office/powerpoint/2010/main" val="218902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While we are discussing labels, let’s look at some other labeling systems that fall outside of </a:t>
            </a:r>
            <a:r>
              <a:rPr lang="en-US" dirty="0" err="1"/>
              <a:t>HazCom</a:t>
            </a:r>
            <a:r>
              <a:rPr lang="en-US" dirty="0"/>
              <a:t> or may be used in addition.</a:t>
            </a:r>
          </a:p>
          <a:p>
            <a:endParaRPr lang="en-US" dirty="0"/>
          </a:p>
          <a:p>
            <a:r>
              <a:rPr lang="en-US" dirty="0"/>
              <a:t>The National Fire Protection Association developed the 704M system for the identification of hazardous materials for the purpose of emergency response.  The NFPA diamond shown here quickly identifies risks in four standard areas.  A score of 0-4 is assigned to each colored section of the diamond, with 4 being the highest or most hazardous rating in each category.  The red section represents flammability, the blue represents health, and the yellow represents instability or reactivity.  The white section is left for other special information and may contain symbols to indicate risks such as water reactive, or radioactivity.  While not the focus of this training session, you should be aware that NPS has adopted the NFPA standards so these labeling requirements must be followed in addition to OSHA’s </a:t>
            </a:r>
            <a:r>
              <a:rPr lang="en-US" dirty="0" err="1"/>
              <a:t>HazCom</a:t>
            </a:r>
            <a:r>
              <a:rPr lang="en-US" dirty="0"/>
              <a:t> labeling requirements.</a:t>
            </a:r>
          </a:p>
          <a:p>
            <a:endParaRPr lang="en-US" dirty="0"/>
          </a:p>
          <a:p>
            <a:r>
              <a:rPr lang="en-US" dirty="0"/>
              <a:t>The second additional labeling system you should know is the Department of Transportation (DOT) system.  This system is used for labeling the vehicles used in transportation of hazardous materials.  Placards are diamond shaped and will depict a word or symbol to indicate a class of hazards.  Many of the pictograms used on placards are the same as those used in the GHS system.  Placards may also include a four digit identifier called a UN number identifying a specific chemical.  More information on DOT placards and UN numbers can be found in the Emergency Response Guidebook or the Hazardous Materials Compliance Pocketbook.</a:t>
            </a:r>
          </a:p>
        </p:txBody>
      </p:sp>
    </p:spTree>
    <p:extLst>
      <p:ext uri="{BB962C8B-B14F-4D97-AF65-F5344CB8AC3E}">
        <p14:creationId xmlns:p14="http://schemas.microsoft.com/office/powerpoint/2010/main" val="2718524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second communication method we’ll discuss is Safety Data Sheets, or SDSs.  SDSs replaced their predecessor MSDSs when the globally harmonized system was adopted.  SDSs provide a consistent format, language, and definitions over MSDSs, making them more reliable and efficient to use.</a:t>
            </a:r>
          </a:p>
          <a:p>
            <a:endParaRPr lang="en-US" dirty="0"/>
          </a:p>
          <a:p>
            <a:r>
              <a:rPr lang="en-US" dirty="0"/>
              <a:t>Employers must ensure that SDSs are readily accessible to employees for all hazardous chemicals in the workplace.  It is acceptable to keep them digitally so long as employees can access them from the first day of their employment, and they do not have to leave their work area to do so.  A best practice is to keep hard copies in a conspicuous binder in each work area.</a:t>
            </a:r>
          </a:p>
          <a:p>
            <a:endParaRPr lang="en-US" dirty="0"/>
          </a:p>
          <a:p>
            <a:r>
              <a:rPr lang="en-US" dirty="0"/>
              <a:t>Employers should designate at least one person to maintain the SDS repository to ensure that SDSs are added for each new chemical brought into the workplace and that SDSs are updated regularly.  SDSs must also be kept after a chemical is no longer used in the event that a former employee has concerns that they may have exposure-related health impacts.  These SDSs may be removed from the binders but must be kept somewhere on site for 30 years as a reference.  Anytime an employee has had a documented exposure to a hazardous material, a copy of the SDS should also be kept in their personnel file.</a:t>
            </a:r>
          </a:p>
        </p:txBody>
      </p:sp>
    </p:spTree>
    <p:extLst>
      <p:ext uri="{BB962C8B-B14F-4D97-AF65-F5344CB8AC3E}">
        <p14:creationId xmlns:p14="http://schemas.microsoft.com/office/powerpoint/2010/main" val="9838967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sections listed above can be found on every SDS.  Notice that many of the sections contain information you likely use or look for regularly, such as storage and handling, suggested PPE, and disposal methods.  Other sections, such as first aid, fire-fighting measures, and accidental release – or spill response – are important to remember so that you can find this information quickly in the event of an emergency.</a:t>
            </a:r>
          </a:p>
          <a:p>
            <a:endParaRPr lang="en-US" dirty="0"/>
          </a:p>
          <a:p>
            <a:r>
              <a:rPr lang="en-US" dirty="0"/>
              <a:t>The 4 GHS elements we identified earlier - pictogram, signal word, hazard statement, and precautionary statement - can all be found in section 2.</a:t>
            </a:r>
          </a:p>
        </p:txBody>
      </p:sp>
    </p:spTree>
    <p:extLst>
      <p:ext uri="{BB962C8B-B14F-4D97-AF65-F5344CB8AC3E}">
        <p14:creationId xmlns:p14="http://schemas.microsoft.com/office/powerpoint/2010/main" val="4155056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There are a few exemptions to the SDS requirement.  First, recall that </a:t>
            </a:r>
            <a:r>
              <a:rPr lang="en-US" dirty="0" err="1"/>
              <a:t>HazCom</a:t>
            </a:r>
            <a:r>
              <a:rPr lang="en-US" dirty="0"/>
              <a:t> refers to hazardous materials.  So, SDSs are not required for non-hazardous materials.</a:t>
            </a:r>
          </a:p>
          <a:p>
            <a:endParaRPr lang="en-US" dirty="0"/>
          </a:p>
          <a:p>
            <a:r>
              <a:rPr lang="en-US" dirty="0"/>
              <a:t>The second exemption applies to products that are used in the workplace in the same manner they would be used in your home.  OSHA defines this to mean that the duration and frequency of use (and ultimately risk of exposure) is not greater than a typical home user would experience.  In other words, an SDS would not be required for a bottle of glass cleaner if it is used only occasionally to clean a mirror for a brief period of time.  If, however, that bottle were used by a custodian on a daily basis, the increased exposure would warrant an SDS as well as training.  It is important to note that OSHA’s definition does not mention quantity.  This understandably makes interpretation of this exemption confusing for many people go but a good rule of thumb is to think about your own home – typically you only have one container of a product unless it is almost empty.  </a:t>
            </a:r>
          </a:p>
        </p:txBody>
      </p:sp>
    </p:spTree>
    <p:extLst>
      <p:ext uri="{BB962C8B-B14F-4D97-AF65-F5344CB8AC3E}">
        <p14:creationId xmlns:p14="http://schemas.microsoft.com/office/powerpoint/2010/main" val="1397021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Written Program is the third component of </a:t>
            </a:r>
            <a:r>
              <a:rPr lang="en-US" dirty="0" err="1"/>
              <a:t>HazCom</a:t>
            </a:r>
            <a:r>
              <a:rPr lang="en-US" dirty="0"/>
              <a:t>.  It provides hazard information to employees and describes the ways in which the employer plans to convey this information.  It also ensures that all employers train their workers properly and assign responsibilities to maintain their Program.</a:t>
            </a:r>
          </a:p>
          <a:p>
            <a:endParaRPr lang="en-US" dirty="0"/>
          </a:p>
          <a:p>
            <a:r>
              <a:rPr lang="en-US" dirty="0"/>
              <a:t>Required information for a written </a:t>
            </a:r>
            <a:r>
              <a:rPr lang="en-US" dirty="0" err="1"/>
              <a:t>HazCom</a:t>
            </a:r>
            <a:r>
              <a:rPr lang="en-US" dirty="0"/>
              <a:t> Program includes:</a:t>
            </a:r>
          </a:p>
          <a:p>
            <a:pPr marL="171450" indent="-171450">
              <a:buFontTx/>
              <a:buChar char="-"/>
            </a:pPr>
            <a:r>
              <a:rPr lang="en-US" dirty="0"/>
              <a:t>Labeling requirements,</a:t>
            </a:r>
          </a:p>
          <a:p>
            <a:pPr marL="171450" indent="-171450">
              <a:buFontTx/>
              <a:buChar char="-"/>
            </a:pPr>
            <a:r>
              <a:rPr lang="en-US" dirty="0"/>
              <a:t>SDS program, and</a:t>
            </a:r>
          </a:p>
          <a:p>
            <a:pPr marL="171450" indent="-171450">
              <a:buFontTx/>
              <a:buChar char="-"/>
            </a:pPr>
            <a:r>
              <a:rPr lang="en-US" dirty="0"/>
              <a:t>Employee training guidelines</a:t>
            </a:r>
          </a:p>
          <a:p>
            <a:pPr marL="171450" indent="-171450">
              <a:buFontTx/>
              <a:buChar char="-"/>
            </a:pPr>
            <a:endParaRPr lang="en-US" dirty="0"/>
          </a:p>
          <a:p>
            <a:pPr marL="0" indent="0">
              <a:buFontTx/>
              <a:buNone/>
            </a:pPr>
            <a:r>
              <a:rPr lang="en-US" dirty="0"/>
              <a:t>It is also recommended that the Program contain the following:</a:t>
            </a:r>
          </a:p>
          <a:p>
            <a:pPr marL="171450" indent="-171450">
              <a:buFontTx/>
              <a:buChar char="-"/>
            </a:pPr>
            <a:r>
              <a:rPr lang="en-US" dirty="0"/>
              <a:t>Roles and responsibilities relating to the Program, including those of supervisors and employees, and the person who will administer the Program</a:t>
            </a:r>
          </a:p>
          <a:p>
            <a:pPr marL="171450" indent="-171450">
              <a:buFontTx/>
              <a:buChar char="-"/>
            </a:pPr>
            <a:r>
              <a:rPr lang="en-US" dirty="0"/>
              <a:t>How contractors and concessioners integrate with the Program</a:t>
            </a:r>
          </a:p>
          <a:p>
            <a:pPr marL="171450" indent="-171450">
              <a:buFontTx/>
              <a:buChar char="-"/>
            </a:pPr>
            <a:r>
              <a:rPr lang="en-US" dirty="0"/>
              <a:t>Documentation and storage, such as where the Program itself and training records will be kept</a:t>
            </a:r>
          </a:p>
          <a:p>
            <a:pPr marL="171450" indent="-171450">
              <a:buFontTx/>
              <a:buChar char="-"/>
            </a:pPr>
            <a:r>
              <a:rPr lang="en-US" dirty="0"/>
              <a:t>The site’s chemical inventory, which we will discuss further in the next section.</a:t>
            </a:r>
          </a:p>
          <a:p>
            <a:pPr marL="171450" indent="-171450">
              <a:buFontTx/>
              <a:buChar char="-"/>
            </a:pPr>
            <a:endParaRPr lang="en-US" dirty="0"/>
          </a:p>
        </p:txBody>
      </p:sp>
    </p:spTree>
    <p:extLst>
      <p:ext uri="{BB962C8B-B14F-4D97-AF65-F5344CB8AC3E}">
        <p14:creationId xmlns:p14="http://schemas.microsoft.com/office/powerpoint/2010/main" val="3385769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 Park’s Written Program should be reviewed annually to ensure its accuracy.  Updates should be made each time regulations change.  Note, if your written program has not been updated since 2016, it likely does not incorporate GHS.  Updates should also be made whenever </a:t>
            </a:r>
            <a:r>
              <a:rPr lang="en-US" dirty="0" err="1"/>
              <a:t>HazCom</a:t>
            </a:r>
            <a:r>
              <a:rPr lang="en-US" dirty="0"/>
              <a:t> responsibilities are assigned to a new person, or when employees’ job descriptions change; each time the training program is updated; and each time new chemicals or hazards are introduced.  Each time the plan is updated it must be re-approved by the Superintendent.</a:t>
            </a:r>
          </a:p>
          <a:p>
            <a:endParaRPr lang="en-US" dirty="0"/>
          </a:p>
          <a:p>
            <a:r>
              <a:rPr lang="en-US" dirty="0"/>
              <a:t>If your park needs help developing a compliant Written </a:t>
            </a:r>
            <a:r>
              <a:rPr lang="en-US" dirty="0" err="1"/>
              <a:t>HazCom</a:t>
            </a:r>
            <a:r>
              <a:rPr lang="en-US" dirty="0"/>
              <a:t> Program, contact your Regional Environmental Program Manager for a template.  Be sure to read through the entire template and fill in the appropriate information throughout.  </a:t>
            </a:r>
          </a:p>
        </p:txBody>
      </p:sp>
    </p:spTree>
    <p:extLst>
      <p:ext uri="{BB962C8B-B14F-4D97-AF65-F5344CB8AC3E}">
        <p14:creationId xmlns:p14="http://schemas.microsoft.com/office/powerpoint/2010/main" val="5822511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fourth communication method, the chemical inventory, is what the name implies and is just as important as any of the four other components of the </a:t>
            </a:r>
            <a:r>
              <a:rPr lang="en-US" dirty="0" err="1"/>
              <a:t>HazCom</a:t>
            </a:r>
            <a:r>
              <a:rPr lang="en-US" dirty="0"/>
              <a:t> Standard.  The chemical inventory lists every chemical at the facility in one place.  The list must use the same product identifiers used on the SDS for each chemical, and should also include the container type and size, quantity, and location of each chemical.</a:t>
            </a:r>
          </a:p>
          <a:p>
            <a:endParaRPr lang="en-US" dirty="0"/>
          </a:p>
          <a:p>
            <a:r>
              <a:rPr lang="en-US" dirty="0"/>
              <a:t>This list should be updated regularly and maintained in a location that is easily accessible to all staff in the event it needs to be provided to emergency responders.  One common practice is to include it as an appendix to the Written Program, but the Table of Contents of your SDS binder could also serve this purpose if it meets all the requirements.</a:t>
            </a:r>
          </a:p>
        </p:txBody>
      </p:sp>
    </p:spTree>
    <p:extLst>
      <p:ext uri="{BB962C8B-B14F-4D97-AF65-F5344CB8AC3E}">
        <p14:creationId xmlns:p14="http://schemas.microsoft.com/office/powerpoint/2010/main" val="3412011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purpose of the hazard communication standard is to ensure that you, as a person who may come into contact with hazardous materials, are made aware of the hazards of those materials.  In order to receive this information, you need to know how to find it and understand the way hazards are communicated to you.</a:t>
            </a:r>
          </a:p>
        </p:txBody>
      </p:sp>
    </p:spTree>
    <p:extLst>
      <p:ext uri="{BB962C8B-B14F-4D97-AF65-F5344CB8AC3E}">
        <p14:creationId xmlns:p14="http://schemas.microsoft.com/office/powerpoint/2010/main" val="33895833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fifth component of the </a:t>
            </a:r>
            <a:r>
              <a:rPr lang="en-US" dirty="0" err="1"/>
              <a:t>HazCom</a:t>
            </a:r>
            <a:r>
              <a:rPr lang="en-US" dirty="0"/>
              <a:t> Standard is employee training.  This component brings together the other four, and is a vital step towards ensuring that employees understand the ways hazards are being communicated to them and where to find this information.  In the next slides we’ll talk about what should be included in training and when it should happen.  </a:t>
            </a:r>
          </a:p>
          <a:p>
            <a:endParaRPr lang="en-US" dirty="0"/>
          </a:p>
          <a:p>
            <a:r>
              <a:rPr lang="en-US" dirty="0"/>
              <a:t>Remember, if training isn’t documented, it’s hard to prove that it was done.  So make sure to include a record in your files.</a:t>
            </a:r>
          </a:p>
        </p:txBody>
      </p:sp>
    </p:spTree>
    <p:extLst>
      <p:ext uri="{BB962C8B-B14F-4D97-AF65-F5344CB8AC3E}">
        <p14:creationId xmlns:p14="http://schemas.microsoft.com/office/powerpoint/2010/main" val="20795496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a:t>HazCom</a:t>
            </a:r>
            <a:r>
              <a:rPr lang="en-US" dirty="0"/>
              <a:t> training should cover general hazards, including the categories we discussed previously (simple asphyxiants, combustible dusts, pyrophoric gases and HNOC), as well as the specific hazards faced by employees.  As you talk about these hazards, walk through in detail how to use them safely.  Discuss what PPE should be worn when using the chemicals, how to store and handle them safely, and what to do when they are involved in an emergency situation.  Be specific!  The more thorough your discussion, the less likely incidents will be to occur.</a:t>
            </a:r>
          </a:p>
          <a:p>
            <a:endParaRPr lang="en-US" dirty="0"/>
          </a:p>
          <a:p>
            <a:r>
              <a:rPr lang="en-US" dirty="0"/>
              <a:t>This training session covers most of the elements of the </a:t>
            </a:r>
            <a:r>
              <a:rPr lang="en-US" dirty="0" err="1"/>
              <a:t>HazCom</a:t>
            </a:r>
            <a:r>
              <a:rPr lang="en-US" dirty="0"/>
              <a:t> Standard, but can’t address the specific locations, contacts, and procedures at each Park.  At the end of this training we’ll provide some guidance on how to complete your training with your employees or supervisor.</a:t>
            </a:r>
          </a:p>
          <a:p>
            <a:endParaRPr lang="en-US" dirty="0"/>
          </a:p>
          <a:p>
            <a:endParaRPr lang="en-US" dirty="0"/>
          </a:p>
        </p:txBody>
      </p:sp>
    </p:spTree>
    <p:extLst>
      <p:ext uri="{BB962C8B-B14F-4D97-AF65-F5344CB8AC3E}">
        <p14:creationId xmlns:p14="http://schemas.microsoft.com/office/powerpoint/2010/main" val="30373877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 should training happen?  Its important that employees become familiar with the local </a:t>
            </a:r>
            <a:r>
              <a:rPr lang="en-US" dirty="0" err="1"/>
              <a:t>HazCom</a:t>
            </a:r>
            <a:r>
              <a:rPr lang="en-US" dirty="0"/>
              <a:t> program as soon as they start their jobs.  If </a:t>
            </a:r>
            <a:r>
              <a:rPr lang="en-US" dirty="0" err="1"/>
              <a:t>HazCom</a:t>
            </a:r>
            <a:r>
              <a:rPr lang="en-US" dirty="0"/>
              <a:t> is not already incorporated into your local onboarding program, talk to your administrator or health and safety officer about adding it.  Many health and safety incidents happen with new staff who are uncertain of their surroundings or are afraid to speak up when they are unsure how to complete a task, and the repercussions may be worse if they do not know how to find the information to safely address the situation.</a:t>
            </a:r>
          </a:p>
          <a:p>
            <a:endParaRPr lang="en-US" dirty="0"/>
          </a:p>
          <a:p>
            <a:r>
              <a:rPr lang="en-US" dirty="0"/>
              <a:t>Staff should be retrained as often as conditions change.  This may include a change in their job duties, the types of materials they are exposed to or when </a:t>
            </a:r>
            <a:r>
              <a:rPr lang="en-US" dirty="0" err="1"/>
              <a:t>HazCom</a:t>
            </a:r>
            <a:r>
              <a:rPr lang="en-US" dirty="0"/>
              <a:t> procedures are updated.  Very rarely does any workplace go more than a year without one of these changes taking place, so it’s a good rule of thumb to hold training annually.  </a:t>
            </a:r>
          </a:p>
        </p:txBody>
      </p:sp>
    </p:spTree>
    <p:extLst>
      <p:ext uri="{BB962C8B-B14F-4D97-AF65-F5344CB8AC3E}">
        <p14:creationId xmlns:p14="http://schemas.microsoft.com/office/powerpoint/2010/main" val="37549079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Now that we have covered all the components of a </a:t>
            </a:r>
            <a:r>
              <a:rPr lang="en-US" dirty="0" err="1"/>
              <a:t>HazCom</a:t>
            </a:r>
            <a:r>
              <a:rPr lang="en-US" dirty="0"/>
              <a:t> Program, let’s recap what you need to do.  If you are the program coordinator at your facility, you are responsible for establishing and maintaining all the components of the Program.  If you do not already have a Written Program, obtain a copy of the template and tailor it to your Park, making sure to have it signed by your Superintendent and storing a copy where all staff can access it.  Write a training program, or use this one, and keep records of everyone who has completed it.  Work with supervisors and department chiefs to make sure your chemical inventory and SDS books are up to date and keep an archive of the old ones.</a:t>
            </a:r>
          </a:p>
          <a:p>
            <a:endParaRPr lang="en-US" dirty="0"/>
          </a:p>
          <a:p>
            <a:r>
              <a:rPr lang="en-US" dirty="0"/>
              <a:t>If you are an employee supervisor, your job is to be the liaison between the Program Coordinator and your staff.  Make sure the Program Coordinator is fully aware of the hazards you work with so that they can be properly addressed.  It is also your job to make sure that the Program is being carried out by your staff on a daily basis, including labeling containers, proper handling and storage practices, and correct use of PPE.</a:t>
            </a:r>
          </a:p>
          <a:p>
            <a:endParaRPr lang="en-US" dirty="0"/>
          </a:p>
          <a:p>
            <a:r>
              <a:rPr lang="en-US" dirty="0"/>
              <a:t>As an employee, you must carry out the Program.  Take your training to heart and implement it in your daily routine.  Use the appropriate PPE each time you work with a hazardous material.  Be prepared for an emergency at all times by knowing where the closest fire extinguisher, spill kit, and first aid kit are located.  And, if you see hazardous situation, or potentially hazardous situation, inform your supervisor so that it can be addressed.</a:t>
            </a:r>
          </a:p>
        </p:txBody>
      </p:sp>
    </p:spTree>
    <p:extLst>
      <p:ext uri="{BB962C8B-B14F-4D97-AF65-F5344CB8AC3E}">
        <p14:creationId xmlns:p14="http://schemas.microsoft.com/office/powerpoint/2010/main" val="12930944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most important step when providing this training internally is to discuss the specific implementation of the </a:t>
            </a:r>
            <a:r>
              <a:rPr lang="en-US" dirty="0" err="1"/>
              <a:t>HazCom</a:t>
            </a:r>
            <a:r>
              <a:rPr lang="en-US" dirty="0"/>
              <a:t> program at your park.  Remember that </a:t>
            </a:r>
            <a:r>
              <a:rPr lang="en-US" dirty="0" err="1"/>
              <a:t>HazCom</a:t>
            </a:r>
            <a:r>
              <a:rPr lang="en-US" dirty="0"/>
              <a:t> emphasizes becoming familiar with the hazards in </a:t>
            </a:r>
            <a:r>
              <a:rPr lang="en-US" b="1" dirty="0"/>
              <a:t>your</a:t>
            </a:r>
            <a:r>
              <a:rPr lang="en-US" b="0" dirty="0"/>
              <a:t> work environment.  If you are a supervisor or Program Coordinator giving this presentation you can delete this slide and use the one following to discuss the following:</a:t>
            </a:r>
          </a:p>
          <a:p>
            <a:pPr marL="171450" indent="-171450">
              <a:buFontTx/>
              <a:buChar char="-"/>
            </a:pPr>
            <a:r>
              <a:rPr lang="en-US" b="0" dirty="0"/>
              <a:t>Where is your written program located and who is responsible for implementing the program?</a:t>
            </a:r>
          </a:p>
          <a:p>
            <a:pPr marL="171450" indent="-171450">
              <a:buFontTx/>
              <a:buChar char="-"/>
            </a:pPr>
            <a:r>
              <a:rPr lang="en-US" b="0" dirty="0"/>
              <a:t>What are the site-specific procedures it contains?</a:t>
            </a:r>
          </a:p>
          <a:p>
            <a:pPr marL="171450" indent="-171450">
              <a:buFontTx/>
              <a:buChar char="-"/>
            </a:pPr>
            <a:r>
              <a:rPr lang="en-US" b="0" dirty="0"/>
              <a:t>What are the specific chemicals and hazards you work with?</a:t>
            </a:r>
          </a:p>
          <a:p>
            <a:pPr marL="171450" indent="-171450">
              <a:buFontTx/>
              <a:buChar char="-"/>
            </a:pPr>
            <a:r>
              <a:rPr lang="en-US" b="0" dirty="0"/>
              <a:t>What are the correct storage and handling, PPE, and disposal practices for those chemicals?  Are you doing them?</a:t>
            </a:r>
          </a:p>
          <a:p>
            <a:pPr marL="171450" indent="-171450">
              <a:buFontTx/>
              <a:buChar char="-"/>
            </a:pPr>
            <a:r>
              <a:rPr lang="en-US" b="0" dirty="0"/>
              <a:t>What do you do if you notice a spill?</a:t>
            </a:r>
          </a:p>
          <a:p>
            <a:pPr marL="171450" indent="-171450">
              <a:buFontTx/>
              <a:buChar char="-"/>
            </a:pPr>
            <a:r>
              <a:rPr lang="en-US" b="0" dirty="0"/>
              <a:t>Do you have containers labeled appropriately?  Who is responsible for making sure you do this?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0" dirty="0"/>
              <a:t>Where are SDSs and chemical inventory located?  What happens when a staff member buys a new chemical?</a:t>
            </a:r>
          </a:p>
          <a:p>
            <a:pPr marL="0" indent="0">
              <a:buFontTx/>
              <a:buNone/>
            </a:pPr>
            <a:endParaRPr lang="en-US" b="0" dirty="0"/>
          </a:p>
          <a:p>
            <a:pPr marL="0" indent="0">
              <a:buFontTx/>
              <a:buNone/>
            </a:pPr>
            <a:r>
              <a:rPr lang="en-US" b="0" dirty="0"/>
              <a:t>Remember, documenting your training and what you discussed is just as important as having it!  Keep these records in an easily accessible location.</a:t>
            </a:r>
          </a:p>
          <a:p>
            <a:pPr marL="0" indent="0">
              <a:buFontTx/>
              <a:buNone/>
            </a:pPr>
            <a:endParaRPr lang="en-US" b="0" dirty="0"/>
          </a:p>
          <a:p>
            <a:pPr marL="0" indent="0">
              <a:buFontTx/>
              <a:buNone/>
            </a:pPr>
            <a:r>
              <a:rPr lang="en-US" b="0" dirty="0"/>
              <a:t>Thank you for your time and participation today.  We hope you found this training helpful.  </a:t>
            </a:r>
            <a:endParaRPr lang="en-US" dirty="0"/>
          </a:p>
        </p:txBody>
      </p:sp>
    </p:spTree>
    <p:extLst>
      <p:ext uri="{BB962C8B-B14F-4D97-AF65-F5344CB8AC3E}">
        <p14:creationId xmlns:p14="http://schemas.microsoft.com/office/powerpoint/2010/main" val="29295621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slide is to be used by park staff when presenting this training internally**</a:t>
            </a:r>
          </a:p>
          <a:p>
            <a:endParaRPr lang="en-US" dirty="0"/>
          </a:p>
          <a:p>
            <a:pPr marL="171450" indent="-171450">
              <a:buFontTx/>
              <a:buChar char="-"/>
            </a:pPr>
            <a:r>
              <a:rPr lang="en-US" b="0" dirty="0"/>
              <a:t>Where is the written program located and who is responsible for implementing the program?</a:t>
            </a:r>
          </a:p>
          <a:p>
            <a:pPr marL="171450" indent="-171450">
              <a:buFontTx/>
              <a:buChar char="-"/>
            </a:pPr>
            <a:r>
              <a:rPr lang="en-US" b="0" dirty="0"/>
              <a:t>What are the site-specific procedures it contains?</a:t>
            </a:r>
          </a:p>
          <a:p>
            <a:pPr marL="171450" indent="-171450">
              <a:buFontTx/>
              <a:buChar char="-"/>
            </a:pPr>
            <a:r>
              <a:rPr lang="en-US" b="0" dirty="0"/>
              <a:t>What are the specific chemicals and hazards we work with? (Fuels, pesticides, solvents, paints, etc.)</a:t>
            </a:r>
          </a:p>
          <a:p>
            <a:pPr marL="171450" indent="-171450">
              <a:buFontTx/>
              <a:buChar char="-"/>
            </a:pPr>
            <a:r>
              <a:rPr lang="en-US" b="0" dirty="0"/>
              <a:t>What are the correct storage and handling, PPE, and disposal practices for those chemicals?  Are we doing them?</a:t>
            </a:r>
          </a:p>
          <a:p>
            <a:pPr marL="171450" indent="-171450">
              <a:buFontTx/>
              <a:buChar char="-"/>
            </a:pPr>
            <a:r>
              <a:rPr lang="en-US" b="0" dirty="0"/>
              <a:t>What do you do if you notice a spill?</a:t>
            </a:r>
          </a:p>
          <a:p>
            <a:pPr marL="171450" indent="-171450">
              <a:buFontTx/>
              <a:buChar char="-"/>
            </a:pPr>
            <a:r>
              <a:rPr lang="en-US" b="0" dirty="0"/>
              <a:t>Do we have containers labeled appropriately?  Who is responsible for making sure we do this?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0" dirty="0"/>
              <a:t>Where are SDSs and chemical inventory located?  What do I do if I buy a new chemical?</a:t>
            </a:r>
          </a:p>
          <a:p>
            <a:endParaRPr lang="en-US" dirty="0"/>
          </a:p>
        </p:txBody>
      </p:sp>
    </p:spTree>
    <p:extLst>
      <p:ext uri="{BB962C8B-B14F-4D97-AF65-F5344CB8AC3E}">
        <p14:creationId xmlns:p14="http://schemas.microsoft.com/office/powerpoint/2010/main" val="23442332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6267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We’re also here to make sure you understand what’s required of you as an employee or supervisor under the </a:t>
            </a:r>
            <a:r>
              <a:rPr lang="en-US" dirty="0" err="1"/>
              <a:t>HazCom</a:t>
            </a:r>
            <a:r>
              <a:rPr lang="en-US" dirty="0"/>
              <a:t> program.  </a:t>
            </a:r>
            <a:r>
              <a:rPr lang="en-US" dirty="0" err="1"/>
              <a:t>HazCom</a:t>
            </a:r>
            <a:r>
              <a:rPr lang="en-US" dirty="0"/>
              <a:t> is the second most cited OSHA violation, and has been for the last 5 years.  Its also one of the most common areas for findings during NPS environmental compliance audits.  Citations routinely include a lack of a completed written program, unlabeled or improperly labeled containers, absence of updated SDSs for every chemical present, and failure to train or document training on </a:t>
            </a:r>
            <a:r>
              <a:rPr lang="en-US" dirty="0" err="1"/>
              <a:t>HazCom</a:t>
            </a:r>
            <a:r>
              <a:rPr lang="en-US" dirty="0"/>
              <a:t> topics.</a:t>
            </a:r>
          </a:p>
        </p:txBody>
      </p:sp>
    </p:spTree>
    <p:extLst>
      <p:ext uri="{BB962C8B-B14F-4D97-AF65-F5344CB8AC3E}">
        <p14:creationId xmlns:p14="http://schemas.microsoft.com/office/powerpoint/2010/main" val="2927924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order to understand the requirements and benefits of a </a:t>
            </a:r>
            <a:r>
              <a:rPr lang="en-US" dirty="0" err="1"/>
              <a:t>HazCom</a:t>
            </a:r>
            <a:r>
              <a:rPr lang="en-US" dirty="0"/>
              <a:t> Program, its helpful to first understand where it came from.  </a:t>
            </a:r>
          </a:p>
          <a:p>
            <a:endParaRPr lang="en-US" dirty="0"/>
          </a:p>
          <a:p>
            <a:r>
              <a:rPr lang="en-US" dirty="0" err="1"/>
              <a:t>HazCom</a:t>
            </a:r>
            <a:r>
              <a:rPr lang="en-US" dirty="0"/>
              <a:t> was first established in 1983 in response to unions and environmental groups fighting for protection from hazardous chemicals.  In one particular instance, a group of workers in a pesticide manufacturing plant in California noticed that everyone working in a particular area of the plant had become sterile.  Although university research had proven that the pesticide they were producing had reproductive hazards, the plant workers were never informed.  This led the State of California to enact regulations on manufacturers producing chemicals, including a requirement to produce material safety data sheets informing employees about the chemicals they were working with.  State laws such as these were used to develop the federal Standard.</a:t>
            </a:r>
          </a:p>
          <a:p>
            <a:endParaRPr lang="en-US" dirty="0"/>
          </a:p>
          <a:p>
            <a:r>
              <a:rPr lang="en-US" dirty="0"/>
              <a:t>Other countries have regulations on communicating chemical hazards as well.  Over time, however, it became evident that products that were imported or exported across international borders didn’t always meet the requirements of the country where they were being sold.  In response, the UN developed a system called the Globally Harmonized System (GHS) to standardize the way chemical hazards were communicated across participating countries.  This system was integrated into the </a:t>
            </a:r>
            <a:r>
              <a:rPr lang="en-US" dirty="0" err="1"/>
              <a:t>HazCom</a:t>
            </a:r>
            <a:r>
              <a:rPr lang="en-US" dirty="0"/>
              <a:t> Standard in 2009 and was fully implemented in the US by 2016.  We’ll talk more about GHS later in this training.</a:t>
            </a:r>
          </a:p>
          <a:p>
            <a:endParaRPr lang="en-US" dirty="0"/>
          </a:p>
          <a:p>
            <a:r>
              <a:rPr lang="en-US" dirty="0"/>
              <a:t>One interesting note: many of OSHA’s regulations differ between the construction industry and the general industry.  Under the </a:t>
            </a:r>
            <a:r>
              <a:rPr lang="en-US" dirty="0" err="1"/>
              <a:t>HazCom</a:t>
            </a:r>
            <a:r>
              <a:rPr lang="en-US" dirty="0"/>
              <a:t> Standard, however, the regulations are identical.  This means that the rules are consistent across every industry regulated by OSHA.</a:t>
            </a:r>
          </a:p>
        </p:txBody>
      </p:sp>
    </p:spTree>
    <p:extLst>
      <p:ext uri="{BB962C8B-B14F-4D97-AF65-F5344CB8AC3E}">
        <p14:creationId xmlns:p14="http://schemas.microsoft.com/office/powerpoint/2010/main" val="1741873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dirty="0" err="1"/>
              <a:t>HazCom</a:t>
            </a:r>
            <a:r>
              <a:rPr lang="en-US" dirty="0"/>
              <a:t> standard applies to any worker who may be exposed to hazardous chemicals under normal operating conditions, or in foreseeable emergencies.”</a:t>
            </a:r>
          </a:p>
          <a:p>
            <a:endParaRPr lang="en-US" dirty="0"/>
          </a:p>
          <a:p>
            <a:r>
              <a:rPr lang="en-US" dirty="0"/>
              <a:t>There are two parts to this statement.  The first encompasses staff who work around hazardous materials as part of their day-to-day jobs.  The second part of the statement adds staff who may come upon, or be expected to participate in, an emergency.  </a:t>
            </a:r>
          </a:p>
          <a:p>
            <a:endParaRPr lang="en-US" dirty="0"/>
          </a:p>
          <a:p>
            <a:r>
              <a:rPr lang="en-US" dirty="0"/>
              <a:t>At first, these may seem like the same groups of people and would include maintenance workers, curators, and resource managers.  But consider the following examples: a ranger is working in a remote area of the Park and comes across a leaking tank or some abandoned material; an administrative worker opens a storage closet to get some cleaning supplies and picks up an unlabeled spray bottle; a law enforcement officer finds a visitor who is feeling ill after walking through an area where pesticides were recently applied and needs to find first aid information.</a:t>
            </a:r>
          </a:p>
          <a:p>
            <a:endParaRPr lang="en-US" dirty="0"/>
          </a:p>
          <a:p>
            <a:r>
              <a:rPr lang="en-US" dirty="0"/>
              <a:t>Now, it seems a much larger group of people could be affected.  For this reason, we recommend that all Park staff receive </a:t>
            </a:r>
            <a:r>
              <a:rPr lang="en-US" dirty="0" err="1"/>
              <a:t>HazCom</a:t>
            </a:r>
            <a:r>
              <a:rPr lang="en-US" dirty="0"/>
              <a:t> training.</a:t>
            </a:r>
          </a:p>
        </p:txBody>
      </p:sp>
    </p:spTree>
    <p:extLst>
      <p:ext uri="{BB962C8B-B14F-4D97-AF65-F5344CB8AC3E}">
        <p14:creationId xmlns:p14="http://schemas.microsoft.com/office/powerpoint/2010/main" val="2302356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Your next question may be, “Well what’s considered a hazardous material?”  </a:t>
            </a:r>
          </a:p>
          <a:p>
            <a:endParaRPr lang="en-US" dirty="0"/>
          </a:p>
          <a:p>
            <a:r>
              <a:rPr lang="en-US" dirty="0"/>
              <a:t>Simply put, a hazardous material is something that could affect your body or the environment.  In fact, there are many ways a substance can affect you.  Physical hazards, for example, are those that can injure or damage your body.  Biological hazards may cause an immune reaction such as illness or anaphylaxis.  Other examples include chemical and radiological hazards.</a:t>
            </a:r>
          </a:p>
          <a:p>
            <a:endParaRPr lang="en-US" dirty="0"/>
          </a:p>
          <a:p>
            <a:r>
              <a:rPr lang="en-US" dirty="0"/>
              <a:t>The </a:t>
            </a:r>
            <a:r>
              <a:rPr lang="en-US" dirty="0" err="1"/>
              <a:t>HazCom</a:t>
            </a:r>
            <a:r>
              <a:rPr lang="en-US" dirty="0"/>
              <a:t> standard focuses on chemicals that pose physical or health hazards.  These are some examples of statements falling under each category that you may find on a chemical label.</a:t>
            </a:r>
          </a:p>
        </p:txBody>
      </p:sp>
    </p:spTree>
    <p:extLst>
      <p:ext uri="{BB962C8B-B14F-4D97-AF65-F5344CB8AC3E}">
        <p14:creationId xmlns:p14="http://schemas.microsoft.com/office/powerpoint/2010/main" val="3945442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Other types of hazardous materials specified by the </a:t>
            </a:r>
            <a:r>
              <a:rPr lang="en-US" dirty="0" err="1"/>
              <a:t>HazCom</a:t>
            </a:r>
            <a:r>
              <a:rPr lang="en-US" dirty="0"/>
              <a:t> standard include simple asphyxiants, combustible dusts, pyrophoric gases, and hazards not otherwise classified.</a:t>
            </a:r>
          </a:p>
          <a:p>
            <a:endParaRPr lang="en-US" dirty="0"/>
          </a:p>
          <a:p>
            <a:r>
              <a:rPr lang="en-US" dirty="0"/>
              <a:t>Simple asphyxiants are chemicals or mixtures that displace oxygen in the breathing space with no other health affects.  Workers may or may not know they have been exposed to a simple asphyxiant but will be deprived of oxygen, which may lead to unconsciousness or death.  The most common simple asphyxiant is carbon dioxide.</a:t>
            </a:r>
          </a:p>
          <a:p>
            <a:endParaRPr lang="en-US" dirty="0"/>
          </a:p>
          <a:p>
            <a:r>
              <a:rPr lang="en-US" dirty="0"/>
              <a:t>Combustible dusts have gained a lot of attention in recent years due their hazard potential and the fact that the same material may not be flammable in larger pieces.  When the material particles are small enough and become suspended in air they create a highly explosive atmosphere.  Materials which may form combustible dusts include grains and sugar, wood, pesticides, pharmaceuticals, coal, and metals.  This video shows the result when sugar dust became airborne at a facility in Georgia, resulting in massive infrastructure damage and the loss of 14 lives.  The video can also be viewed at the link provided.</a:t>
            </a:r>
          </a:p>
          <a:p>
            <a:endParaRPr lang="en-US" dirty="0"/>
          </a:p>
          <a:p>
            <a:r>
              <a:rPr lang="en-US" dirty="0"/>
              <a:t>Pyrophoric gases are those that will ignite spontaneously at 130°F or below.  Phosphine gas, which is a byproduct of pest fumigants, is one example.</a:t>
            </a:r>
          </a:p>
          <a:p>
            <a:endParaRPr lang="en-US" dirty="0"/>
          </a:p>
          <a:p>
            <a:r>
              <a:rPr lang="en-US" dirty="0"/>
              <a:t>Hazards not otherwise classified (HNOC) is a designation given to chemicals that do not meet the criteria for other classes, but could pose a threat to vulnerable individuals.  In other words, the hazards of these chemicals are low enough that the general population may not be affected, but those who have been sensitized or have weakened immune systems may be affected. </a:t>
            </a:r>
          </a:p>
          <a:p>
            <a:endParaRPr lang="en-US" dirty="0"/>
          </a:p>
          <a:p>
            <a:endParaRPr lang="en-US" dirty="0"/>
          </a:p>
        </p:txBody>
      </p:sp>
    </p:spTree>
    <p:extLst>
      <p:ext uri="{BB962C8B-B14F-4D97-AF65-F5344CB8AC3E}">
        <p14:creationId xmlns:p14="http://schemas.microsoft.com/office/powerpoint/2010/main" val="1149122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Now that we understand what hazards are, let’s talk about how they may be communicated to you.  There are 5 major components of the </a:t>
            </a:r>
            <a:r>
              <a:rPr lang="en-US" dirty="0" err="1"/>
              <a:t>HazCom</a:t>
            </a:r>
            <a:r>
              <a:rPr lang="en-US" dirty="0"/>
              <a:t> Standard, and each will provide you with information about how hazardous materials are handled in your workplace.  We’ll cover each of these components in the slides that follow.</a:t>
            </a:r>
          </a:p>
        </p:txBody>
      </p:sp>
    </p:spTree>
    <p:extLst>
      <p:ext uri="{BB962C8B-B14F-4D97-AF65-F5344CB8AC3E}">
        <p14:creationId xmlns:p14="http://schemas.microsoft.com/office/powerpoint/2010/main" val="3679941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Within most of the communication methods we’ll discuss, there are some standard elements that must be present:</a:t>
            </a:r>
          </a:p>
          <a:p>
            <a:endParaRPr lang="en-US"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A pictogram is a visual representation of the hazards of a material, and is limited to one of the twelve categories shown above. One or several pictograms may be applicable to a given material.</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A signal word indicates the level of severity of the hazards associated with a material.  There are only two signal words used: “Danger” being the more severe, and “Warning” being less so.</a:t>
            </a:r>
          </a:p>
          <a:p>
            <a:pPr marL="228600" indent="-228600">
              <a:buAutoNum type="arabicPeriod"/>
            </a:pPr>
            <a:r>
              <a:rPr lang="en-US" dirty="0"/>
              <a:t>A hazard statement is a short statement about how the material may pose a hazard.  For example, “May cause or intensify fire, oxidizer”.</a:t>
            </a:r>
          </a:p>
          <a:p>
            <a:pPr marL="228600" indent="-228600">
              <a:buAutoNum type="arabicPeriod"/>
            </a:pPr>
            <a:r>
              <a:rPr lang="en-US" dirty="0"/>
              <a:t>A precautionary statement is generally a longer description about how to handle the material safely.</a:t>
            </a:r>
          </a:p>
          <a:p>
            <a:pPr marL="228600" indent="-228600">
              <a:buAutoNum type="arabicPeriod"/>
            </a:pPr>
            <a:endParaRPr lang="en-US" dirty="0"/>
          </a:p>
          <a:p>
            <a:pPr marL="228600" indent="-228600">
              <a:buAutoNum type="arabicPeriod"/>
            </a:pPr>
            <a:endParaRPr lang="en-US" dirty="0"/>
          </a:p>
        </p:txBody>
      </p:sp>
    </p:spTree>
    <p:extLst>
      <p:ext uri="{BB962C8B-B14F-4D97-AF65-F5344CB8AC3E}">
        <p14:creationId xmlns:p14="http://schemas.microsoft.com/office/powerpoint/2010/main" val="36719878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9"/>
        <p:cNvGrpSpPr/>
        <p:nvPr/>
      </p:nvGrpSpPr>
      <p:grpSpPr>
        <a:xfrm>
          <a:off x="0" y="0"/>
          <a:ext cx="0" cy="0"/>
          <a:chOff x="0" y="0"/>
          <a:chExt cx="0" cy="0"/>
        </a:xfrm>
      </p:grpSpPr>
      <p:sp>
        <p:nvSpPr>
          <p:cNvPr id="10" name="Shape 10"/>
          <p:cNvSpPr/>
          <p:nvPr/>
        </p:nvSpPr>
        <p:spPr>
          <a:xfrm>
            <a:off x="0" y="0"/>
            <a:ext cx="3044099" cy="5143500"/>
          </a:xfrm>
          <a:prstGeom prst="rect">
            <a:avLst/>
          </a:prstGeom>
          <a:solidFill>
            <a:schemeClr val="tx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3044100" y="0"/>
            <a:ext cx="6099900" cy="5143500"/>
          </a:xfrm>
          <a:prstGeom prst="rect">
            <a:avLst/>
          </a:prstGeom>
          <a:solidFill>
            <a:schemeClr val="accent1">
              <a:alpha val="85880"/>
            </a:schemeClr>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hasCustomPrompt="1"/>
          </p:nvPr>
        </p:nvSpPr>
        <p:spPr>
          <a:xfrm>
            <a:off x="3679325" y="2753850"/>
            <a:ext cx="4903800" cy="1159800"/>
          </a:xfrm>
          <a:prstGeom prst="rect">
            <a:avLst/>
          </a:prstGeom>
        </p:spPr>
        <p:txBody>
          <a:bodyPr lIns="91425" tIns="91425" rIns="91425" bIns="91425" anchor="ctr" anchorCtr="0"/>
          <a:lstStyle>
            <a:lvl1pPr lvl="0">
              <a:spcBef>
                <a:spcPts val="0"/>
              </a:spcBef>
              <a:buClr>
                <a:srgbClr val="FFFFFF"/>
              </a:buClr>
              <a:buSzPct val="100000"/>
              <a:defRPr sz="2800">
                <a:solidFill>
                  <a:srgbClr val="FFFFFF"/>
                </a:solidFill>
              </a:defRPr>
            </a:lvl1pPr>
            <a:lvl2pPr lvl="1">
              <a:spcBef>
                <a:spcPts val="0"/>
              </a:spcBef>
              <a:buClr>
                <a:srgbClr val="FFFFFF"/>
              </a:buClr>
              <a:buSzPct val="100000"/>
              <a:defRPr sz="3600">
                <a:solidFill>
                  <a:srgbClr val="FFFFFF"/>
                </a:solidFill>
              </a:defRPr>
            </a:lvl2pPr>
            <a:lvl3pPr lvl="2">
              <a:spcBef>
                <a:spcPts val="0"/>
              </a:spcBef>
              <a:buClr>
                <a:srgbClr val="FFFFFF"/>
              </a:buClr>
              <a:buSzPct val="100000"/>
              <a:defRPr sz="3600">
                <a:solidFill>
                  <a:srgbClr val="FFFFFF"/>
                </a:solidFill>
              </a:defRPr>
            </a:lvl3pPr>
            <a:lvl4pPr lvl="3">
              <a:spcBef>
                <a:spcPts val="0"/>
              </a:spcBef>
              <a:buClr>
                <a:srgbClr val="FFFFFF"/>
              </a:buClr>
              <a:buSzPct val="100000"/>
              <a:defRPr sz="3600">
                <a:solidFill>
                  <a:srgbClr val="FFFFFF"/>
                </a:solidFill>
              </a:defRPr>
            </a:lvl4pPr>
            <a:lvl5pPr lvl="4">
              <a:spcBef>
                <a:spcPts val="0"/>
              </a:spcBef>
              <a:buClr>
                <a:srgbClr val="FFFFFF"/>
              </a:buClr>
              <a:buSzPct val="100000"/>
              <a:defRPr sz="3600">
                <a:solidFill>
                  <a:srgbClr val="FFFFFF"/>
                </a:solidFill>
              </a:defRPr>
            </a:lvl5pPr>
            <a:lvl6pPr lvl="5">
              <a:spcBef>
                <a:spcPts val="0"/>
              </a:spcBef>
              <a:buClr>
                <a:srgbClr val="FFFFFF"/>
              </a:buClr>
              <a:buSzPct val="100000"/>
              <a:defRPr sz="3600">
                <a:solidFill>
                  <a:srgbClr val="FFFFFF"/>
                </a:solidFill>
              </a:defRPr>
            </a:lvl6pPr>
            <a:lvl7pPr lvl="6">
              <a:spcBef>
                <a:spcPts val="0"/>
              </a:spcBef>
              <a:buClr>
                <a:srgbClr val="FFFFFF"/>
              </a:buClr>
              <a:buSzPct val="100000"/>
              <a:defRPr sz="3600">
                <a:solidFill>
                  <a:srgbClr val="FFFFFF"/>
                </a:solidFill>
              </a:defRPr>
            </a:lvl7pPr>
            <a:lvl8pPr lvl="7">
              <a:spcBef>
                <a:spcPts val="0"/>
              </a:spcBef>
              <a:buClr>
                <a:srgbClr val="FFFFFF"/>
              </a:buClr>
              <a:buSzPct val="100000"/>
              <a:defRPr sz="3600">
                <a:solidFill>
                  <a:srgbClr val="FFFFFF"/>
                </a:solidFill>
              </a:defRPr>
            </a:lvl8pPr>
            <a:lvl9pPr lvl="8">
              <a:spcBef>
                <a:spcPts val="0"/>
              </a:spcBef>
              <a:buClr>
                <a:srgbClr val="FFFFFF"/>
              </a:buClr>
              <a:buSzPct val="100000"/>
              <a:defRPr sz="3600">
                <a:solidFill>
                  <a:srgbClr val="FFFFFF"/>
                </a:solidFill>
              </a:defRPr>
            </a:lvl9pPr>
          </a:lstStyle>
          <a:p>
            <a:r>
              <a:rPr lang="en-US" dirty="0"/>
              <a:t>Lead Exposure Awareness</a:t>
            </a:r>
            <a:endParaRPr dirty="0"/>
          </a:p>
        </p:txBody>
      </p:sp>
      <p:cxnSp>
        <p:nvCxnSpPr>
          <p:cNvPr id="13" name="Shape 13"/>
          <p:cNvCxnSpPr/>
          <p:nvPr/>
        </p:nvCxnSpPr>
        <p:spPr>
          <a:xfrm>
            <a:off x="3815840" y="4083900"/>
            <a:ext cx="695700" cy="0"/>
          </a:xfrm>
          <a:prstGeom prst="straightConnector1">
            <a:avLst/>
          </a:prstGeom>
          <a:noFill/>
          <a:ln w="38100" cap="flat" cmpd="sng">
            <a:solidFill>
              <a:srgbClr val="FFFFFF"/>
            </a:solidFill>
            <a:prstDash val="solid"/>
            <a:round/>
            <a:headEnd type="none" w="lg" len="lg"/>
            <a:tailEnd type="none" w="lg" len="lg"/>
          </a:ln>
        </p:spPr>
      </p:cxnSp>
      <p:sp>
        <p:nvSpPr>
          <p:cNvPr id="14" name="Shape 14"/>
          <p:cNvSpPr/>
          <p:nvPr/>
        </p:nvSpPr>
        <p:spPr>
          <a:xfrm>
            <a:off x="1747200" y="2787000"/>
            <a:ext cx="1296900" cy="12969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pic>
        <p:nvPicPr>
          <p:cNvPr id="2" name="Picture 1"/>
          <p:cNvPicPr>
            <a:picLocks noChangeAspect="1"/>
          </p:cNvPicPr>
          <p:nvPr userDrawn="1"/>
        </p:nvPicPr>
        <p:blipFill>
          <a:blip r:embed="rId2"/>
          <a:stretch>
            <a:fillRect/>
          </a:stretch>
        </p:blipFill>
        <p:spPr>
          <a:xfrm>
            <a:off x="1963943" y="2856447"/>
            <a:ext cx="889948" cy="115800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1_Half - Text right">
    <p:spTree>
      <p:nvGrpSpPr>
        <p:cNvPr id="1" name="Shape 31"/>
        <p:cNvGrpSpPr/>
        <p:nvPr/>
      </p:nvGrpSpPr>
      <p:grpSpPr>
        <a:xfrm>
          <a:off x="0" y="0"/>
          <a:ext cx="0" cy="0"/>
          <a:chOff x="0" y="0"/>
          <a:chExt cx="0" cy="0"/>
        </a:xfrm>
      </p:grpSpPr>
      <p:sp>
        <p:nvSpPr>
          <p:cNvPr id="32" name="Shape 32"/>
          <p:cNvSpPr/>
          <p:nvPr/>
        </p:nvSpPr>
        <p:spPr>
          <a:xfrm>
            <a:off x="4566000" y="0"/>
            <a:ext cx="4578000" cy="5143500"/>
          </a:xfrm>
          <a:prstGeom prst="rect">
            <a:avLst/>
          </a:prstGeom>
          <a:solidFill>
            <a:schemeClr val="accent5">
              <a:alpha val="85880"/>
            </a:schemeClr>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a:off x="-6000" y="0"/>
            <a:ext cx="4572000" cy="51435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34" name="Shape 34"/>
          <p:cNvSpPr txBox="1">
            <a:spLocks noGrp="1"/>
          </p:cNvSpPr>
          <p:nvPr>
            <p:ph type="title"/>
          </p:nvPr>
        </p:nvSpPr>
        <p:spPr>
          <a:xfrm>
            <a:off x="536700" y="723974"/>
            <a:ext cx="3692400" cy="768900"/>
          </a:xfrm>
          <a:prstGeom prst="rect">
            <a:avLst/>
          </a:prstGeom>
        </p:spPr>
        <p:txBody>
          <a:bodyPr lIns="91425" tIns="91425" rIns="91425" bIns="91425" anchor="b" anchorCtr="0"/>
          <a:lstStyle>
            <a:lvl1pPr lvl="0">
              <a:spcBef>
                <a:spcPts val="0"/>
              </a:spcBef>
              <a:defRPr sz="1800">
                <a:solidFill>
                  <a:schemeClr val="accent1"/>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35" name="Shape 35"/>
          <p:cNvSpPr txBox="1">
            <a:spLocks noGrp="1"/>
          </p:cNvSpPr>
          <p:nvPr>
            <p:ph type="body" idx="1"/>
          </p:nvPr>
        </p:nvSpPr>
        <p:spPr>
          <a:xfrm>
            <a:off x="536700" y="1615426"/>
            <a:ext cx="3692400" cy="3340800"/>
          </a:xfrm>
          <a:prstGeom prst="rect">
            <a:avLst/>
          </a:prstGeom>
        </p:spPr>
        <p:txBody>
          <a:bodyPr lIns="91425" tIns="91425" rIns="91425" bIns="91425" anchor="t" anchorCtr="0"/>
          <a:lstStyle>
            <a:lvl1pPr lvl="0">
              <a:spcBef>
                <a:spcPts val="0"/>
              </a:spcBef>
              <a:buClr>
                <a:schemeClr val="accent2"/>
              </a:buClr>
              <a:defRPr>
                <a:solidFill>
                  <a:schemeClr val="tx1"/>
                </a:solidFill>
              </a:defRPr>
            </a:lvl1pPr>
            <a:lvl2pPr lvl="1">
              <a:spcBef>
                <a:spcPts val="0"/>
              </a:spcBef>
              <a:buClr>
                <a:srgbClr val="FFC200"/>
              </a:buClr>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cxnSp>
        <p:nvCxnSpPr>
          <p:cNvPr id="36" name="Shape 36"/>
          <p:cNvCxnSpPr/>
          <p:nvPr/>
        </p:nvCxnSpPr>
        <p:spPr>
          <a:xfrm>
            <a:off x="645261" y="1550300"/>
            <a:ext cx="452400" cy="0"/>
          </a:xfrm>
          <a:prstGeom prst="straightConnector1">
            <a:avLst/>
          </a:prstGeom>
          <a:noFill/>
          <a:ln w="28575" cap="flat" cmpd="sng">
            <a:solidFill>
              <a:schemeClr val="tx2">
                <a:lumMod val="50000"/>
              </a:schemeClr>
            </a:solidFill>
            <a:prstDash val="solid"/>
            <a:round/>
            <a:headEnd type="none" w="lg" len="lg"/>
            <a:tailEnd type="none" w="lg" len="lg"/>
          </a:ln>
        </p:spPr>
      </p:cxnSp>
      <p:sp>
        <p:nvSpPr>
          <p:cNvPr id="37" name="Shape 37"/>
          <p:cNvSpPr/>
          <p:nvPr/>
        </p:nvSpPr>
        <p:spPr>
          <a:xfrm>
            <a:off x="0" y="0"/>
            <a:ext cx="536700" cy="536700"/>
          </a:xfrm>
          <a:prstGeom prst="rect">
            <a:avLst/>
          </a:prstGeom>
          <a:solidFill>
            <a:schemeClr val="tx1">
              <a:lumMod val="85000"/>
              <a:lumOff val="15000"/>
            </a:schemeClr>
          </a:solidFill>
          <a:ln>
            <a:noFill/>
          </a:ln>
        </p:spPr>
        <p:txBody>
          <a:bodyPr lIns="91425" tIns="91425" rIns="91425" bIns="91425" anchor="ctr" anchorCtr="0">
            <a:noAutofit/>
          </a:bodyPr>
          <a:lstStyle/>
          <a:p>
            <a:pPr lvl="0">
              <a:spcBef>
                <a:spcPts val="0"/>
              </a:spcBef>
              <a:buNone/>
            </a:pPr>
            <a:endParaRPr/>
          </a:p>
        </p:txBody>
      </p:sp>
      <p:sp>
        <p:nvSpPr>
          <p:cNvPr id="38" name="Shape 38"/>
          <p:cNvSpPr txBox="1">
            <a:spLocks noGrp="1"/>
          </p:cNvSpPr>
          <p:nvPr>
            <p:ph type="sldNum" idx="12"/>
          </p:nvPr>
        </p:nvSpPr>
        <p:spPr>
          <a:xfrm>
            <a:off x="-6000" y="0"/>
            <a:ext cx="548700" cy="536700"/>
          </a:xfrm>
          <a:prstGeom prst="rect">
            <a:avLst/>
          </a:prstGeom>
          <a:ln>
            <a:noFill/>
          </a:ln>
        </p:spPr>
        <p:txBody>
          <a:bodyPr lIns="91425" tIns="91425" rIns="91425" bIns="91425" anchor="ctr" anchorCtr="0">
            <a:noAutofit/>
          </a:bodyPr>
          <a:lstStyle>
            <a:lvl1pPr>
              <a:defRPr>
                <a:solidFill>
                  <a:schemeClr val="bg1"/>
                </a:solidFill>
              </a:defRPr>
            </a:lvl1pPr>
          </a:lstStyle>
          <a:p>
            <a:pPr algn="ctr"/>
            <a:fld id="{00000000-1234-1234-1234-123412341234}" type="slidenum">
              <a:rPr lang="en" smtClean="0"/>
              <a:pPr algn="ctr"/>
              <a:t>‹#›</a:t>
            </a:fld>
            <a:endParaRPr lang="en" dirty="0"/>
          </a:p>
        </p:txBody>
      </p:sp>
    </p:spTree>
    <p:extLst>
      <p:ext uri="{BB962C8B-B14F-4D97-AF65-F5344CB8AC3E}">
        <p14:creationId xmlns:p14="http://schemas.microsoft.com/office/powerpoint/2010/main" val="2101098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Half - Text left">
    <p:spTree>
      <p:nvGrpSpPr>
        <p:cNvPr id="1" name="Shape 39"/>
        <p:cNvGrpSpPr/>
        <p:nvPr/>
      </p:nvGrpSpPr>
      <p:grpSpPr>
        <a:xfrm>
          <a:off x="0" y="0"/>
          <a:ext cx="0" cy="0"/>
          <a:chOff x="0" y="0"/>
          <a:chExt cx="0" cy="0"/>
        </a:xfrm>
      </p:grpSpPr>
      <p:sp>
        <p:nvSpPr>
          <p:cNvPr id="40" name="Shape 40"/>
          <p:cNvSpPr/>
          <p:nvPr/>
        </p:nvSpPr>
        <p:spPr>
          <a:xfrm>
            <a:off x="0" y="0"/>
            <a:ext cx="5895474" cy="5143500"/>
          </a:xfrm>
          <a:prstGeom prst="rect">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41" name="Shape 41"/>
          <p:cNvSpPr/>
          <p:nvPr/>
        </p:nvSpPr>
        <p:spPr>
          <a:xfrm>
            <a:off x="5895474" y="0"/>
            <a:ext cx="3248526" cy="5143500"/>
          </a:xfrm>
          <a:prstGeom prst="rect">
            <a:avLst/>
          </a:prstGeom>
          <a:solidFill>
            <a:schemeClr val="accent6">
              <a:lumMod val="10000"/>
              <a:alpha val="86150"/>
            </a:schemeClr>
          </a:solidFill>
          <a:ln>
            <a:noFill/>
          </a:ln>
        </p:spPr>
        <p:txBody>
          <a:bodyPr lIns="91425" tIns="91425" rIns="91425" bIns="91425" anchor="ctr" anchorCtr="0">
            <a:noAutofit/>
          </a:bodyPr>
          <a:lstStyle/>
          <a:p>
            <a:pPr lvl="0">
              <a:spcBef>
                <a:spcPts val="0"/>
              </a:spcBef>
              <a:buNone/>
            </a:pPr>
            <a:endParaRPr/>
          </a:p>
        </p:txBody>
      </p:sp>
      <p:sp>
        <p:nvSpPr>
          <p:cNvPr id="42" name="Shape 42"/>
          <p:cNvSpPr txBox="1">
            <a:spLocks noGrp="1"/>
          </p:cNvSpPr>
          <p:nvPr>
            <p:ph type="title"/>
          </p:nvPr>
        </p:nvSpPr>
        <p:spPr>
          <a:xfrm>
            <a:off x="433767" y="693649"/>
            <a:ext cx="5137473" cy="413256"/>
          </a:xfrm>
          <a:prstGeom prst="rect">
            <a:avLst/>
          </a:prstGeom>
        </p:spPr>
        <p:txBody>
          <a:bodyPr lIns="91425" tIns="91425" rIns="91425" bIns="91425" anchor="b" anchorCtr="0"/>
          <a:lstStyle>
            <a:lvl1pPr lvl="0" rtl="0">
              <a:spcBef>
                <a:spcPts val="0"/>
              </a:spcBef>
              <a:defRPr sz="1800">
                <a:solidFill>
                  <a:schemeClr val="bg1"/>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dirty="0"/>
          </a:p>
        </p:txBody>
      </p:sp>
      <p:sp>
        <p:nvSpPr>
          <p:cNvPr id="43" name="Shape 43"/>
          <p:cNvSpPr txBox="1">
            <a:spLocks noGrp="1"/>
          </p:cNvSpPr>
          <p:nvPr>
            <p:ph type="body" idx="1"/>
          </p:nvPr>
        </p:nvSpPr>
        <p:spPr>
          <a:xfrm>
            <a:off x="433767" y="1371600"/>
            <a:ext cx="5016537" cy="3554301"/>
          </a:xfrm>
          <a:prstGeom prst="rect">
            <a:avLst/>
          </a:prstGeom>
        </p:spPr>
        <p:txBody>
          <a:bodyPr lIns="91425" tIns="91425" rIns="91425" bIns="91425" anchor="t" anchorCtr="0"/>
          <a:lstStyle>
            <a:lvl1pPr lvl="0" rtl="0">
              <a:spcBef>
                <a:spcPts val="0"/>
              </a:spcBef>
              <a:buClrTx/>
              <a:defRPr sz="1400">
                <a:solidFill>
                  <a:schemeClr val="bg1"/>
                </a:solidFill>
              </a:defRPr>
            </a:lvl1pPr>
            <a:lvl2pPr lvl="1" rtl="0">
              <a:spcBef>
                <a:spcPts val="0"/>
              </a:spcBef>
              <a:buClr>
                <a:srgbClr val="FFFFFF"/>
              </a:buClr>
              <a:defRPr>
                <a:solidFill>
                  <a:srgbClr val="FFFFFF"/>
                </a:solidFill>
              </a:defRPr>
            </a:lvl2pPr>
            <a:lvl3pPr lvl="2" rtl="0">
              <a:spcBef>
                <a:spcPts val="0"/>
              </a:spcBef>
              <a:buClr>
                <a:srgbClr val="FFFFFF"/>
              </a:buClr>
              <a:defRPr>
                <a:solidFill>
                  <a:srgbClr val="FFFFFF"/>
                </a:solidFill>
              </a:defRPr>
            </a:lvl3pPr>
            <a:lvl4pPr lvl="3" rtl="0">
              <a:spcBef>
                <a:spcPts val="0"/>
              </a:spcBef>
              <a:buClr>
                <a:srgbClr val="FFFFFF"/>
              </a:buClr>
              <a:defRPr>
                <a:solidFill>
                  <a:srgbClr val="FFFFFF"/>
                </a:solidFill>
              </a:defRPr>
            </a:lvl4pPr>
            <a:lvl5pPr lvl="4" rtl="0">
              <a:spcBef>
                <a:spcPts val="0"/>
              </a:spcBef>
              <a:buClr>
                <a:srgbClr val="FFFFFF"/>
              </a:buClr>
              <a:defRPr>
                <a:solidFill>
                  <a:srgbClr val="FFFFFF"/>
                </a:solidFill>
              </a:defRPr>
            </a:lvl5pPr>
            <a:lvl6pPr lvl="5" rtl="0">
              <a:spcBef>
                <a:spcPts val="0"/>
              </a:spcBef>
              <a:buClr>
                <a:srgbClr val="FFFFFF"/>
              </a:buClr>
              <a:defRPr>
                <a:solidFill>
                  <a:srgbClr val="FFFFFF"/>
                </a:solidFill>
              </a:defRPr>
            </a:lvl6pPr>
            <a:lvl7pPr lvl="6" rtl="0">
              <a:spcBef>
                <a:spcPts val="0"/>
              </a:spcBef>
              <a:buClr>
                <a:srgbClr val="FFFFFF"/>
              </a:buClr>
              <a:defRPr>
                <a:solidFill>
                  <a:srgbClr val="FFFFFF"/>
                </a:solidFill>
              </a:defRPr>
            </a:lvl7pPr>
            <a:lvl8pPr lvl="7" rtl="0">
              <a:spcBef>
                <a:spcPts val="0"/>
              </a:spcBef>
              <a:buClr>
                <a:srgbClr val="FFFFFF"/>
              </a:buClr>
              <a:defRPr>
                <a:solidFill>
                  <a:srgbClr val="FFFFFF"/>
                </a:solidFill>
              </a:defRPr>
            </a:lvl8pPr>
            <a:lvl9pPr lvl="8" rtl="0">
              <a:spcBef>
                <a:spcPts val="0"/>
              </a:spcBef>
              <a:buClr>
                <a:srgbClr val="FFFFFF"/>
              </a:buClr>
              <a:defRPr>
                <a:solidFill>
                  <a:srgbClr val="FFFFFF"/>
                </a:solidFill>
              </a:defRPr>
            </a:lvl9pPr>
          </a:lstStyle>
          <a:p>
            <a:endParaRPr dirty="0"/>
          </a:p>
        </p:txBody>
      </p:sp>
      <p:cxnSp>
        <p:nvCxnSpPr>
          <p:cNvPr id="44" name="Shape 44"/>
          <p:cNvCxnSpPr/>
          <p:nvPr/>
        </p:nvCxnSpPr>
        <p:spPr>
          <a:xfrm>
            <a:off x="542330" y="1171053"/>
            <a:ext cx="452400" cy="0"/>
          </a:xfrm>
          <a:prstGeom prst="straightConnector1">
            <a:avLst/>
          </a:prstGeom>
          <a:noFill/>
          <a:ln w="28575" cap="flat" cmpd="sng">
            <a:solidFill>
              <a:schemeClr val="bg1"/>
            </a:solidFill>
            <a:prstDash val="solid"/>
            <a:round/>
            <a:headEnd type="none" w="lg" len="lg"/>
            <a:tailEnd type="none" w="lg" len="lg"/>
          </a:ln>
        </p:spPr>
      </p:cxnSp>
      <p:sp>
        <p:nvSpPr>
          <p:cNvPr id="45" name="Shape 45"/>
          <p:cNvSpPr/>
          <p:nvPr/>
        </p:nvSpPr>
        <p:spPr>
          <a:xfrm>
            <a:off x="0" y="0"/>
            <a:ext cx="536700" cy="536700"/>
          </a:xfrm>
          <a:prstGeom prst="rect">
            <a:avLst/>
          </a:prstGeom>
          <a:solidFill>
            <a:schemeClr val="tx1">
              <a:lumMod val="75000"/>
              <a:lumOff val="25000"/>
            </a:schemeClr>
          </a:solidFill>
          <a:ln>
            <a:noFill/>
          </a:ln>
        </p:spPr>
        <p:txBody>
          <a:bodyPr lIns="91425" tIns="91425" rIns="91425" bIns="91425" anchor="ctr" anchorCtr="0">
            <a:noAutofit/>
          </a:bodyPr>
          <a:lstStyle/>
          <a:p>
            <a:pPr lvl="0">
              <a:spcBef>
                <a:spcPts val="0"/>
              </a:spcBef>
              <a:buNone/>
            </a:pPr>
            <a:endParaRPr>
              <a:solidFill>
                <a:schemeClr val="bg1"/>
              </a:solidFill>
            </a:endParaRPr>
          </a:p>
        </p:txBody>
      </p:sp>
      <p:sp>
        <p:nvSpPr>
          <p:cNvPr id="46" name="Shape 46"/>
          <p:cNvSpPr txBox="1">
            <a:spLocks noGrp="1"/>
          </p:cNvSpPr>
          <p:nvPr>
            <p:ph type="sldNum" idx="12"/>
          </p:nvPr>
        </p:nvSpPr>
        <p:spPr>
          <a:xfrm>
            <a:off x="-6000" y="0"/>
            <a:ext cx="548700" cy="536700"/>
          </a:xfrm>
          <a:prstGeom prst="rect">
            <a:avLst/>
          </a:prstGeom>
          <a:noFill/>
          <a:ln>
            <a:noFill/>
          </a:ln>
        </p:spPr>
        <p:txBody>
          <a:bodyPr lIns="91425" tIns="91425" rIns="91425" bIns="91425" anchor="ctr" anchorCtr="0">
            <a:noAutofit/>
          </a:bodyPr>
          <a:lstStyle>
            <a:lvl1pPr>
              <a:defRPr>
                <a:solidFill>
                  <a:schemeClr val="bg1"/>
                </a:solidFill>
              </a:defRPr>
            </a:lvl1pPr>
          </a:lstStyle>
          <a:p>
            <a:pPr algn="ctr"/>
            <a:fld id="{00000000-1234-1234-1234-123412341234}" type="slidenum">
              <a:rPr lang="en" smtClean="0"/>
              <a:pPr algn="ctr"/>
              <a:t>‹#›</a:t>
            </a:fld>
            <a:endParaRPr lang="en" dirty="0"/>
          </a:p>
        </p:txBody>
      </p:sp>
    </p:spTree>
    <p:extLst>
      <p:ext uri="{BB962C8B-B14F-4D97-AF65-F5344CB8AC3E}">
        <p14:creationId xmlns:p14="http://schemas.microsoft.com/office/powerpoint/2010/main" val="972177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reserve="1">
  <p:cSld name="1_Third - 2 columns right">
    <p:spTree>
      <p:nvGrpSpPr>
        <p:cNvPr id="1" name="Shape 47"/>
        <p:cNvGrpSpPr/>
        <p:nvPr/>
      </p:nvGrpSpPr>
      <p:grpSpPr>
        <a:xfrm>
          <a:off x="0" y="0"/>
          <a:ext cx="0" cy="0"/>
          <a:chOff x="0" y="0"/>
          <a:chExt cx="0" cy="0"/>
        </a:xfrm>
      </p:grpSpPr>
      <p:sp>
        <p:nvSpPr>
          <p:cNvPr id="49" name="Shape 49"/>
          <p:cNvSpPr/>
          <p:nvPr/>
        </p:nvSpPr>
        <p:spPr>
          <a:xfrm>
            <a:off x="-1" y="0"/>
            <a:ext cx="6093901" cy="51435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a:off x="6093901" y="0"/>
            <a:ext cx="3050100" cy="5143500"/>
          </a:xfrm>
          <a:prstGeom prst="rect">
            <a:avLst/>
          </a:prstGeom>
          <a:solidFill>
            <a:schemeClr val="accent6">
              <a:alpha val="85880"/>
            </a:schemeClr>
          </a:solidFill>
          <a:ln>
            <a:noFill/>
          </a:ln>
        </p:spPr>
        <p:txBody>
          <a:bodyPr lIns="91425" tIns="91425" rIns="91425" bIns="91425" anchor="ctr" anchorCtr="0">
            <a:noAutofit/>
          </a:bodyPr>
          <a:lstStyle/>
          <a:p>
            <a:pPr lvl="0">
              <a:spcBef>
                <a:spcPts val="0"/>
              </a:spcBef>
              <a:buNone/>
            </a:pPr>
            <a:endParaRPr/>
          </a:p>
        </p:txBody>
      </p:sp>
      <p:sp>
        <p:nvSpPr>
          <p:cNvPr id="50" name="Shape 50"/>
          <p:cNvSpPr/>
          <p:nvPr/>
        </p:nvSpPr>
        <p:spPr>
          <a:xfrm>
            <a:off x="0" y="0"/>
            <a:ext cx="536700" cy="536700"/>
          </a:xfrm>
          <a:prstGeom prst="rect">
            <a:avLst/>
          </a:prstGeom>
          <a:solidFill>
            <a:schemeClr val="tx1">
              <a:lumMod val="75000"/>
              <a:lumOff val="25000"/>
            </a:schemeClr>
          </a:solidFill>
          <a:ln>
            <a:noFill/>
          </a:ln>
        </p:spPr>
        <p:txBody>
          <a:bodyPr lIns="91425" tIns="91425" rIns="91425" bIns="91425" anchor="ctr" anchorCtr="0">
            <a:noAutofit/>
          </a:bodyPr>
          <a:lstStyle/>
          <a:p>
            <a:pPr lvl="0">
              <a:spcBef>
                <a:spcPts val="0"/>
              </a:spcBef>
              <a:buNone/>
            </a:pPr>
            <a:endParaRPr/>
          </a:p>
        </p:txBody>
      </p:sp>
      <p:sp>
        <p:nvSpPr>
          <p:cNvPr id="51" name="Shape 51"/>
          <p:cNvSpPr txBox="1">
            <a:spLocks noGrp="1"/>
          </p:cNvSpPr>
          <p:nvPr>
            <p:ph type="title"/>
          </p:nvPr>
        </p:nvSpPr>
        <p:spPr>
          <a:xfrm>
            <a:off x="472330" y="796375"/>
            <a:ext cx="5218800" cy="669300"/>
          </a:xfrm>
          <a:prstGeom prst="rect">
            <a:avLst/>
          </a:prstGeom>
        </p:spPr>
        <p:txBody>
          <a:bodyPr lIns="91425" tIns="91425" rIns="91425" bIns="91425" anchor="b" anchorCtr="0"/>
          <a:lstStyle>
            <a:lvl1pPr lvl="0">
              <a:spcBef>
                <a:spcPts val="0"/>
              </a:spcBef>
              <a:defRPr sz="1800">
                <a:solidFill>
                  <a:schemeClr val="accent1"/>
                </a:solidFill>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52" name="Shape 52"/>
          <p:cNvSpPr txBox="1">
            <a:spLocks noGrp="1"/>
          </p:cNvSpPr>
          <p:nvPr>
            <p:ph type="body" idx="1"/>
          </p:nvPr>
        </p:nvSpPr>
        <p:spPr>
          <a:xfrm>
            <a:off x="471954" y="1614875"/>
            <a:ext cx="2532900" cy="3158700"/>
          </a:xfrm>
          <a:prstGeom prst="rect">
            <a:avLst/>
          </a:prstGeom>
        </p:spPr>
        <p:txBody>
          <a:bodyPr lIns="91425" tIns="91425" rIns="91425" bIns="91425" anchor="t" anchorCtr="0"/>
          <a:lstStyle>
            <a:lvl1pPr lvl="0">
              <a:spcBef>
                <a:spcPts val="0"/>
              </a:spcBef>
              <a:buClrTx/>
              <a:buSzPct val="100000"/>
              <a:defRPr sz="1400"/>
            </a:lvl1pPr>
            <a:lvl2pPr lvl="1">
              <a:spcBef>
                <a:spcPts val="0"/>
              </a:spcBef>
              <a:buSzPct val="100000"/>
              <a:defRPr sz="1400"/>
            </a:lvl2pPr>
            <a:lvl3pPr lvl="2">
              <a:spcBef>
                <a:spcPts val="0"/>
              </a:spcBef>
              <a:buSzPct val="100000"/>
              <a:defRPr sz="1400"/>
            </a:lvl3pPr>
            <a:lvl4pPr lvl="3">
              <a:spcBef>
                <a:spcPts val="0"/>
              </a:spcBef>
              <a:buSzPct val="100000"/>
              <a:defRPr sz="1400"/>
            </a:lvl4pPr>
            <a:lvl5pPr lvl="4">
              <a:spcBef>
                <a:spcPts val="0"/>
              </a:spcBef>
              <a:buSzPct val="100000"/>
              <a:defRPr sz="1400"/>
            </a:lvl5pPr>
            <a:lvl6pPr lvl="5">
              <a:spcBef>
                <a:spcPts val="0"/>
              </a:spcBef>
              <a:buSzPct val="100000"/>
              <a:defRPr sz="1400"/>
            </a:lvl6pPr>
            <a:lvl7pPr lvl="6">
              <a:spcBef>
                <a:spcPts val="0"/>
              </a:spcBef>
              <a:buSzPct val="100000"/>
              <a:defRPr sz="1400"/>
            </a:lvl7pPr>
            <a:lvl8pPr lvl="7">
              <a:spcBef>
                <a:spcPts val="0"/>
              </a:spcBef>
              <a:buSzPct val="100000"/>
              <a:defRPr sz="1400"/>
            </a:lvl8pPr>
            <a:lvl9pPr lvl="8">
              <a:spcBef>
                <a:spcPts val="0"/>
              </a:spcBef>
              <a:buSzPct val="100000"/>
              <a:defRPr sz="1400"/>
            </a:lvl9pPr>
          </a:lstStyle>
          <a:p>
            <a:endParaRPr dirty="0"/>
          </a:p>
        </p:txBody>
      </p:sp>
      <p:sp>
        <p:nvSpPr>
          <p:cNvPr id="53" name="Shape 53"/>
          <p:cNvSpPr txBox="1">
            <a:spLocks noGrp="1"/>
          </p:cNvSpPr>
          <p:nvPr>
            <p:ph type="body" idx="2"/>
          </p:nvPr>
        </p:nvSpPr>
        <p:spPr>
          <a:xfrm>
            <a:off x="3157708" y="1614875"/>
            <a:ext cx="2532899" cy="3158700"/>
          </a:xfrm>
          <a:prstGeom prst="rect">
            <a:avLst/>
          </a:prstGeom>
        </p:spPr>
        <p:txBody>
          <a:bodyPr lIns="91425" tIns="91425" rIns="91425" bIns="91425" anchor="t" anchorCtr="0"/>
          <a:lstStyle>
            <a:lvl1pPr lvl="0">
              <a:spcBef>
                <a:spcPts val="0"/>
              </a:spcBef>
              <a:buClrTx/>
              <a:buSzPct val="100000"/>
              <a:defRPr sz="1400"/>
            </a:lvl1pPr>
            <a:lvl2pPr lvl="1">
              <a:spcBef>
                <a:spcPts val="0"/>
              </a:spcBef>
              <a:buSzPct val="100000"/>
              <a:defRPr sz="1400"/>
            </a:lvl2pPr>
            <a:lvl3pPr lvl="2">
              <a:spcBef>
                <a:spcPts val="0"/>
              </a:spcBef>
              <a:buSzPct val="100000"/>
              <a:defRPr sz="1400"/>
            </a:lvl3pPr>
            <a:lvl4pPr lvl="3">
              <a:spcBef>
                <a:spcPts val="0"/>
              </a:spcBef>
              <a:buSzPct val="100000"/>
              <a:defRPr sz="1400"/>
            </a:lvl4pPr>
            <a:lvl5pPr lvl="4">
              <a:spcBef>
                <a:spcPts val="0"/>
              </a:spcBef>
              <a:buSzPct val="100000"/>
              <a:defRPr sz="1400"/>
            </a:lvl5pPr>
            <a:lvl6pPr lvl="5">
              <a:spcBef>
                <a:spcPts val="0"/>
              </a:spcBef>
              <a:buSzPct val="100000"/>
              <a:defRPr sz="1400"/>
            </a:lvl6pPr>
            <a:lvl7pPr lvl="6">
              <a:spcBef>
                <a:spcPts val="0"/>
              </a:spcBef>
              <a:buSzPct val="100000"/>
              <a:defRPr sz="1400"/>
            </a:lvl7pPr>
            <a:lvl8pPr lvl="7">
              <a:spcBef>
                <a:spcPts val="0"/>
              </a:spcBef>
              <a:buSzPct val="100000"/>
              <a:defRPr sz="1400"/>
            </a:lvl8pPr>
            <a:lvl9pPr lvl="8">
              <a:spcBef>
                <a:spcPts val="0"/>
              </a:spcBef>
              <a:buSzPct val="100000"/>
              <a:defRPr sz="1400"/>
            </a:lvl9pPr>
          </a:lstStyle>
          <a:p>
            <a:endParaRPr dirty="0"/>
          </a:p>
        </p:txBody>
      </p:sp>
      <p:sp>
        <p:nvSpPr>
          <p:cNvPr id="54" name="Shape 54"/>
          <p:cNvSpPr txBox="1">
            <a:spLocks noGrp="1"/>
          </p:cNvSpPr>
          <p:nvPr>
            <p:ph type="sldNum" idx="12"/>
          </p:nvPr>
        </p:nvSpPr>
        <p:spPr>
          <a:xfrm>
            <a:off x="-6000" y="0"/>
            <a:ext cx="548700" cy="536700"/>
          </a:xfrm>
          <a:prstGeom prst="rect">
            <a:avLst/>
          </a:prstGeom>
        </p:spPr>
        <p:txBody>
          <a:bodyPr lIns="91425" tIns="91425" rIns="91425" bIns="91425" anchor="ctr" anchorCtr="0">
            <a:noAutofit/>
          </a:bodyPr>
          <a:lstStyle>
            <a:lvl1pPr>
              <a:defRPr>
                <a:solidFill>
                  <a:schemeClr val="bg1"/>
                </a:solidFill>
              </a:defRPr>
            </a:lvl1pPr>
          </a:lstStyle>
          <a:p>
            <a:pPr algn="ctr"/>
            <a:fld id="{00000000-1234-1234-1234-123412341234}" type="slidenum">
              <a:rPr lang="en" smtClean="0"/>
              <a:pPr algn="ctr"/>
              <a:t>‹#›</a:t>
            </a:fld>
            <a:endParaRPr lang="en" dirty="0"/>
          </a:p>
        </p:txBody>
      </p:sp>
      <p:cxnSp>
        <p:nvCxnSpPr>
          <p:cNvPr id="55" name="Shape 55"/>
          <p:cNvCxnSpPr/>
          <p:nvPr/>
        </p:nvCxnSpPr>
        <p:spPr>
          <a:xfrm>
            <a:off x="606978" y="1519975"/>
            <a:ext cx="452400" cy="0"/>
          </a:xfrm>
          <a:prstGeom prst="straightConnector1">
            <a:avLst/>
          </a:prstGeom>
          <a:noFill/>
          <a:ln w="28575" cap="flat" cmpd="sng">
            <a:solidFill>
              <a:schemeClr val="tx2">
                <a:lumMod val="50000"/>
              </a:schemeClr>
            </a:solidFill>
            <a:prstDash val="solid"/>
            <a:round/>
            <a:headEnd type="none" w="lg" len="lg"/>
            <a:tailEnd type="none" w="lg" len="lg"/>
          </a:ln>
        </p:spPr>
      </p:cxnSp>
    </p:spTree>
    <p:extLst>
      <p:ext uri="{BB962C8B-B14F-4D97-AF65-F5344CB8AC3E}">
        <p14:creationId xmlns:p14="http://schemas.microsoft.com/office/powerpoint/2010/main" val="1356000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solidFill>
                  <a:schemeClr val="accent1"/>
                </a:solidFill>
              </a:defRPr>
            </a:lvl1pPr>
          </a:lstStyle>
          <a:p>
            <a:r>
              <a:rPr lang="en-US" dirty="0"/>
              <a:t>Click to edit Master title style</a:t>
            </a:r>
          </a:p>
        </p:txBody>
      </p:sp>
      <p:cxnSp>
        <p:nvCxnSpPr>
          <p:cNvPr id="4" name="Shape 75"/>
          <p:cNvCxnSpPr/>
          <p:nvPr userDrawn="1"/>
        </p:nvCxnSpPr>
        <p:spPr>
          <a:xfrm>
            <a:off x="589976" y="1124022"/>
            <a:ext cx="452399" cy="0"/>
          </a:xfrm>
          <a:prstGeom prst="straightConnector1">
            <a:avLst/>
          </a:prstGeom>
          <a:noFill/>
          <a:ln w="28575" cap="flat" cmpd="sng">
            <a:solidFill>
              <a:schemeClr val="tx2">
                <a:lumMod val="50000"/>
              </a:schemeClr>
            </a:solidFill>
            <a:prstDash val="solid"/>
            <a:round/>
            <a:headEnd type="none" w="lg" len="lg"/>
            <a:tailEnd type="none" w="lg" len="lg"/>
          </a:ln>
        </p:spPr>
      </p:cxnSp>
      <p:sp>
        <p:nvSpPr>
          <p:cNvPr id="5" name="Shape 76"/>
          <p:cNvSpPr/>
          <p:nvPr userDrawn="1"/>
        </p:nvSpPr>
        <p:spPr>
          <a:xfrm>
            <a:off x="0" y="0"/>
            <a:ext cx="536700" cy="536700"/>
          </a:xfrm>
          <a:prstGeom prst="rect">
            <a:avLst/>
          </a:prstGeom>
          <a:solidFill>
            <a:schemeClr val="tx1"/>
          </a:solidFill>
          <a:ln>
            <a:noFill/>
          </a:ln>
        </p:spPr>
        <p:txBody>
          <a:bodyPr lIns="91425" tIns="91425" rIns="91425" bIns="91425" anchor="ctr" anchorCtr="0">
            <a:noAutofit/>
          </a:bodyPr>
          <a:lstStyle/>
          <a:p>
            <a:pPr lvl="0">
              <a:spcBef>
                <a:spcPts val="0"/>
              </a:spcBef>
              <a:buNone/>
            </a:pPr>
            <a:endParaRPr/>
          </a:p>
        </p:txBody>
      </p:sp>
      <p:sp>
        <p:nvSpPr>
          <p:cNvPr id="6" name="Shape 78"/>
          <p:cNvSpPr txBox="1">
            <a:spLocks/>
          </p:cNvSpPr>
          <p:nvPr userDrawn="1"/>
        </p:nvSpPr>
        <p:spPr>
          <a:xfrm>
            <a:off x="-6000" y="0"/>
            <a:ext cx="548700" cy="536700"/>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None/>
              <a:defRPr sz="1400" b="0" i="0" u="none" strike="noStrike" cap="none">
                <a:solidFill>
                  <a:schemeClr val="bg1"/>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fld id="{00000000-1234-1234-1234-123412341234}" type="slidenum">
              <a:rPr lang="en" smtClean="0"/>
              <a:pPr/>
              <a:t>‹#›</a:t>
            </a:fld>
            <a:endParaRPr lang="en" dirty="0"/>
          </a:p>
        </p:txBody>
      </p:sp>
      <p:sp>
        <p:nvSpPr>
          <p:cNvPr id="8" name="Text Placeholder 7"/>
          <p:cNvSpPr>
            <a:spLocks noGrp="1"/>
          </p:cNvSpPr>
          <p:nvPr>
            <p:ph type="body" sz="quarter" idx="11"/>
          </p:nvPr>
        </p:nvSpPr>
        <p:spPr>
          <a:xfrm>
            <a:off x="457200" y="1289050"/>
            <a:ext cx="8229600" cy="3460750"/>
          </a:xfrm>
        </p:spPr>
        <p:txBody>
          <a:bodyPr/>
          <a:lstStyle>
            <a:lvl1pPr marL="109538" indent="-109538">
              <a:buClr>
                <a:schemeClr val="bg2"/>
              </a:buClr>
              <a:defRPr sz="1400"/>
            </a:lvl1pPr>
            <a:lvl2pPr marL="231775" indent="-109538">
              <a:buClr>
                <a:schemeClr val="bg2"/>
              </a:buClr>
              <a:defRPr sz="1400"/>
            </a:lvl2pPr>
            <a:lvl3pPr marL="461963" indent="-109538">
              <a:buClr>
                <a:schemeClr val="bg2"/>
              </a:buClr>
              <a:defRPr sz="1400"/>
            </a:lvl3pPr>
            <a:lvl4pPr marL="682625" indent="-109538">
              <a:buClr>
                <a:schemeClr val="bg2"/>
              </a:buClr>
              <a:defRPr sz="1400"/>
            </a:lvl4pPr>
            <a:lvl5pPr marL="914400" indent="-109538">
              <a:buClr>
                <a:schemeClr val="bg2"/>
              </a:buCl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9654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9" name="Rectangle 8"/>
          <p:cNvSpPr/>
          <p:nvPr userDrawn="1"/>
        </p:nvSpPr>
        <p:spPr>
          <a:xfrm>
            <a:off x="0" y="114300"/>
            <a:ext cx="9144000" cy="85725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solidFill>
                <a:srgbClr val="758193"/>
              </a:solidFill>
            </a:endParaRPr>
          </a:p>
        </p:txBody>
      </p:sp>
      <p:sp>
        <p:nvSpPr>
          <p:cNvPr id="2" name="Title 1"/>
          <p:cNvSpPr>
            <a:spLocks noGrp="1"/>
          </p:cNvSpPr>
          <p:nvPr>
            <p:ph type="title"/>
          </p:nvPr>
        </p:nvSpPr>
        <p:spPr>
          <a:xfrm>
            <a:off x="457200" y="114300"/>
            <a:ext cx="8229600" cy="857250"/>
          </a:xfrm>
          <a:prstGeom prst="rect">
            <a:avLst/>
          </a:prstGeom>
        </p:spPr>
        <p:txBody>
          <a:bodyPr/>
          <a:lstStyle>
            <a:lvl1pPr>
              <a:defRPr sz="1800">
                <a:solidFill>
                  <a:schemeClr val="bg1"/>
                </a:solidFill>
              </a:defRPr>
            </a:lvl1pPr>
          </a:lstStyle>
          <a:p>
            <a:r>
              <a:rPr lang="en-US" dirty="0"/>
              <a:t>Click to edit Master title style</a:t>
            </a:r>
          </a:p>
        </p:txBody>
      </p:sp>
      <p:sp>
        <p:nvSpPr>
          <p:cNvPr id="3" name="Content Placeholder 2"/>
          <p:cNvSpPr>
            <a:spLocks noGrp="1"/>
          </p:cNvSpPr>
          <p:nvPr>
            <p:ph sz="half" idx="1"/>
          </p:nvPr>
        </p:nvSpPr>
        <p:spPr>
          <a:xfrm>
            <a:off x="457200" y="1200151"/>
            <a:ext cx="4038600" cy="3394472"/>
          </a:xfrm>
          <a:prstGeom prst="rect">
            <a:avLst/>
          </a:prstGeom>
        </p:spPr>
        <p:txBody>
          <a:bodyPr/>
          <a:lstStyle>
            <a:lvl1pPr>
              <a:buClr>
                <a:srgbClr val="758193"/>
              </a:buClr>
              <a:defRPr sz="1800"/>
            </a:lvl1pPr>
            <a:lvl2pPr>
              <a:buClr>
                <a:srgbClr val="758193"/>
              </a:buClr>
              <a:defRPr sz="1500"/>
            </a:lvl2pPr>
            <a:lvl3pPr>
              <a:buClr>
                <a:srgbClr val="758193"/>
              </a:buClr>
              <a:defRPr sz="1350"/>
            </a:lvl3pPr>
            <a:lvl4pPr>
              <a:buClr>
                <a:srgbClr val="758193"/>
              </a:buClr>
              <a:defRPr sz="1200"/>
            </a:lvl4pPr>
            <a:lvl5pPr>
              <a:buClr>
                <a:srgbClr val="758193"/>
              </a:buClr>
              <a:defRPr sz="12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00151"/>
            <a:ext cx="4038600" cy="3394472"/>
          </a:xfrm>
          <a:prstGeom prst="rect">
            <a:avLst/>
          </a:prstGeom>
        </p:spPr>
        <p:txBody>
          <a:bodyPr/>
          <a:lstStyle>
            <a:lvl1pPr>
              <a:buClr>
                <a:srgbClr val="758193"/>
              </a:buClr>
              <a:defRPr sz="1800"/>
            </a:lvl1pPr>
            <a:lvl2pPr>
              <a:buClr>
                <a:srgbClr val="758193"/>
              </a:buClr>
              <a:defRPr sz="1500"/>
            </a:lvl2pPr>
            <a:lvl3pPr>
              <a:buClr>
                <a:srgbClr val="758193"/>
              </a:buClr>
              <a:defRPr sz="1350"/>
            </a:lvl3pPr>
            <a:lvl4pPr>
              <a:buClr>
                <a:srgbClr val="758193"/>
              </a:buClr>
              <a:defRPr sz="1200"/>
            </a:lvl4pPr>
            <a:lvl5pPr>
              <a:buClr>
                <a:srgbClr val="758193"/>
              </a:buClr>
              <a:defRPr sz="12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47873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lvl="0">
              <a:spcBef>
                <a:spcPts val="0"/>
              </a:spcBef>
              <a:buClr>
                <a:srgbClr val="294667"/>
              </a:buClr>
              <a:buFont typeface="Merriweather"/>
              <a:buNone/>
              <a:defRPr b="1">
                <a:solidFill>
                  <a:srgbClr val="294667"/>
                </a:solidFill>
                <a:latin typeface="Merriweather"/>
                <a:ea typeface="Merriweather"/>
                <a:cs typeface="Merriweather"/>
                <a:sym typeface="Merriweather"/>
              </a:defRPr>
            </a:lvl1pPr>
            <a:lvl2pPr lvl="1">
              <a:spcBef>
                <a:spcPts val="0"/>
              </a:spcBef>
              <a:buClr>
                <a:srgbClr val="294667"/>
              </a:buClr>
              <a:buFont typeface="Merriweather"/>
              <a:buNone/>
              <a:defRPr b="1">
                <a:solidFill>
                  <a:srgbClr val="294667"/>
                </a:solidFill>
                <a:latin typeface="Merriweather"/>
                <a:ea typeface="Merriweather"/>
                <a:cs typeface="Merriweather"/>
                <a:sym typeface="Merriweather"/>
              </a:defRPr>
            </a:lvl2pPr>
            <a:lvl3pPr lvl="2">
              <a:spcBef>
                <a:spcPts val="0"/>
              </a:spcBef>
              <a:buClr>
                <a:srgbClr val="294667"/>
              </a:buClr>
              <a:buFont typeface="Merriweather"/>
              <a:buNone/>
              <a:defRPr b="1">
                <a:solidFill>
                  <a:srgbClr val="294667"/>
                </a:solidFill>
                <a:latin typeface="Merriweather"/>
                <a:ea typeface="Merriweather"/>
                <a:cs typeface="Merriweather"/>
                <a:sym typeface="Merriweather"/>
              </a:defRPr>
            </a:lvl3pPr>
            <a:lvl4pPr lvl="3">
              <a:spcBef>
                <a:spcPts val="0"/>
              </a:spcBef>
              <a:buClr>
                <a:srgbClr val="294667"/>
              </a:buClr>
              <a:buFont typeface="Merriweather"/>
              <a:buNone/>
              <a:defRPr b="1">
                <a:solidFill>
                  <a:srgbClr val="294667"/>
                </a:solidFill>
                <a:latin typeface="Merriweather"/>
                <a:ea typeface="Merriweather"/>
                <a:cs typeface="Merriweather"/>
                <a:sym typeface="Merriweather"/>
              </a:defRPr>
            </a:lvl4pPr>
            <a:lvl5pPr lvl="4">
              <a:spcBef>
                <a:spcPts val="0"/>
              </a:spcBef>
              <a:buClr>
                <a:srgbClr val="294667"/>
              </a:buClr>
              <a:buFont typeface="Merriweather"/>
              <a:buNone/>
              <a:defRPr b="1">
                <a:solidFill>
                  <a:srgbClr val="294667"/>
                </a:solidFill>
                <a:latin typeface="Merriweather"/>
                <a:ea typeface="Merriweather"/>
                <a:cs typeface="Merriweather"/>
                <a:sym typeface="Merriweather"/>
              </a:defRPr>
            </a:lvl5pPr>
            <a:lvl6pPr lvl="5">
              <a:spcBef>
                <a:spcPts val="0"/>
              </a:spcBef>
              <a:buClr>
                <a:srgbClr val="294667"/>
              </a:buClr>
              <a:buFont typeface="Merriweather"/>
              <a:buNone/>
              <a:defRPr b="1">
                <a:solidFill>
                  <a:srgbClr val="294667"/>
                </a:solidFill>
                <a:latin typeface="Merriweather"/>
                <a:ea typeface="Merriweather"/>
                <a:cs typeface="Merriweather"/>
                <a:sym typeface="Merriweather"/>
              </a:defRPr>
            </a:lvl6pPr>
            <a:lvl7pPr lvl="6">
              <a:spcBef>
                <a:spcPts val="0"/>
              </a:spcBef>
              <a:buClr>
                <a:srgbClr val="294667"/>
              </a:buClr>
              <a:buFont typeface="Merriweather"/>
              <a:buNone/>
              <a:defRPr b="1">
                <a:solidFill>
                  <a:srgbClr val="294667"/>
                </a:solidFill>
                <a:latin typeface="Merriweather"/>
                <a:ea typeface="Merriweather"/>
                <a:cs typeface="Merriweather"/>
                <a:sym typeface="Merriweather"/>
              </a:defRPr>
            </a:lvl7pPr>
            <a:lvl8pPr lvl="7">
              <a:spcBef>
                <a:spcPts val="0"/>
              </a:spcBef>
              <a:buClr>
                <a:srgbClr val="294667"/>
              </a:buClr>
              <a:buFont typeface="Merriweather"/>
              <a:buNone/>
              <a:defRPr b="1">
                <a:solidFill>
                  <a:srgbClr val="294667"/>
                </a:solidFill>
                <a:latin typeface="Merriweather"/>
                <a:ea typeface="Merriweather"/>
                <a:cs typeface="Merriweather"/>
                <a:sym typeface="Merriweather"/>
              </a:defRPr>
            </a:lvl8pPr>
            <a:lvl9pPr lvl="8">
              <a:spcBef>
                <a:spcPts val="0"/>
              </a:spcBef>
              <a:buClr>
                <a:srgbClr val="294667"/>
              </a:buClr>
              <a:buFont typeface="Merriweather"/>
              <a:buNone/>
              <a:defRPr b="1">
                <a:solidFill>
                  <a:srgbClr val="294667"/>
                </a:solidFill>
                <a:latin typeface="Merriweather"/>
                <a:ea typeface="Merriweather"/>
                <a:cs typeface="Merriweather"/>
                <a:sym typeface="Merriweather"/>
              </a:defRPr>
            </a:lvl9pPr>
          </a:lstStyle>
          <a:p>
            <a:endParaRPr dirty="0"/>
          </a:p>
        </p:txBody>
      </p:sp>
      <p:sp>
        <p:nvSpPr>
          <p:cNvPr id="7" name="Shape 7"/>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lvl="0">
              <a:spcBef>
                <a:spcPts val="600"/>
              </a:spcBef>
              <a:buClr>
                <a:srgbClr val="FFA800"/>
              </a:buClr>
              <a:buSzPct val="100000"/>
              <a:buFont typeface="Open Sans"/>
              <a:buChar char="▫"/>
              <a:defRPr sz="1800">
                <a:solidFill>
                  <a:srgbClr val="021028"/>
                </a:solidFill>
                <a:latin typeface="Open Sans"/>
                <a:ea typeface="Open Sans"/>
                <a:cs typeface="Open Sans"/>
                <a:sym typeface="Open Sans"/>
              </a:defRPr>
            </a:lvl1pPr>
            <a:lvl2pPr lvl="1">
              <a:spcBef>
                <a:spcPts val="480"/>
              </a:spcBef>
              <a:buClr>
                <a:srgbClr val="FFA800"/>
              </a:buClr>
              <a:buSzPct val="100000"/>
              <a:buFont typeface="Open Sans"/>
              <a:buChar char="▪"/>
              <a:defRPr sz="1800">
                <a:solidFill>
                  <a:srgbClr val="021028"/>
                </a:solidFill>
                <a:latin typeface="Open Sans"/>
                <a:ea typeface="Open Sans"/>
                <a:cs typeface="Open Sans"/>
                <a:sym typeface="Open Sans"/>
              </a:defRPr>
            </a:lvl2pPr>
            <a:lvl3pPr lvl="2">
              <a:spcBef>
                <a:spcPts val="480"/>
              </a:spcBef>
              <a:buClr>
                <a:srgbClr val="FFA800"/>
              </a:buClr>
              <a:buSzPct val="100000"/>
              <a:buFont typeface="Open Sans"/>
              <a:buChar char="▫"/>
              <a:defRPr sz="1800">
                <a:solidFill>
                  <a:srgbClr val="021028"/>
                </a:solidFill>
                <a:latin typeface="Open Sans"/>
                <a:ea typeface="Open Sans"/>
                <a:cs typeface="Open Sans"/>
                <a:sym typeface="Open Sans"/>
              </a:defRPr>
            </a:lvl3pPr>
            <a:lvl4pPr lvl="3">
              <a:spcBef>
                <a:spcPts val="360"/>
              </a:spcBef>
              <a:buClr>
                <a:srgbClr val="FFA800"/>
              </a:buClr>
              <a:buSzPct val="100000"/>
              <a:buFont typeface="Open Sans"/>
              <a:buChar char="▪"/>
              <a:defRPr sz="1800">
                <a:solidFill>
                  <a:srgbClr val="021028"/>
                </a:solidFill>
                <a:latin typeface="Open Sans"/>
                <a:ea typeface="Open Sans"/>
                <a:cs typeface="Open Sans"/>
                <a:sym typeface="Open Sans"/>
              </a:defRPr>
            </a:lvl4pPr>
            <a:lvl5pPr lvl="4">
              <a:spcBef>
                <a:spcPts val="360"/>
              </a:spcBef>
              <a:buClr>
                <a:srgbClr val="FFA800"/>
              </a:buClr>
              <a:buSzPct val="100000"/>
              <a:buFont typeface="Open Sans"/>
              <a:buChar char="▫"/>
              <a:defRPr sz="1800">
                <a:solidFill>
                  <a:srgbClr val="021028"/>
                </a:solidFill>
                <a:latin typeface="Open Sans"/>
                <a:ea typeface="Open Sans"/>
                <a:cs typeface="Open Sans"/>
                <a:sym typeface="Open Sans"/>
              </a:defRPr>
            </a:lvl5pPr>
            <a:lvl6pPr lvl="5">
              <a:spcBef>
                <a:spcPts val="360"/>
              </a:spcBef>
              <a:buClr>
                <a:srgbClr val="FFA800"/>
              </a:buClr>
              <a:buSzPct val="100000"/>
              <a:buFont typeface="Open Sans"/>
              <a:buChar char="▪"/>
              <a:defRPr sz="1800">
                <a:solidFill>
                  <a:srgbClr val="021028"/>
                </a:solidFill>
                <a:latin typeface="Open Sans"/>
                <a:ea typeface="Open Sans"/>
                <a:cs typeface="Open Sans"/>
                <a:sym typeface="Open Sans"/>
              </a:defRPr>
            </a:lvl6pPr>
            <a:lvl7pPr lvl="6">
              <a:spcBef>
                <a:spcPts val="360"/>
              </a:spcBef>
              <a:buClr>
                <a:srgbClr val="FFA800"/>
              </a:buClr>
              <a:buSzPct val="100000"/>
              <a:buFont typeface="Open Sans"/>
              <a:buChar char="▫"/>
              <a:defRPr sz="1800">
                <a:solidFill>
                  <a:srgbClr val="021028"/>
                </a:solidFill>
                <a:latin typeface="Open Sans"/>
                <a:ea typeface="Open Sans"/>
                <a:cs typeface="Open Sans"/>
                <a:sym typeface="Open Sans"/>
              </a:defRPr>
            </a:lvl7pPr>
            <a:lvl8pPr lvl="7">
              <a:spcBef>
                <a:spcPts val="360"/>
              </a:spcBef>
              <a:buClr>
                <a:srgbClr val="FFA800"/>
              </a:buClr>
              <a:buSzPct val="100000"/>
              <a:buFont typeface="Open Sans"/>
              <a:buChar char="▪"/>
              <a:defRPr sz="1800">
                <a:solidFill>
                  <a:srgbClr val="021028"/>
                </a:solidFill>
                <a:latin typeface="Open Sans"/>
                <a:ea typeface="Open Sans"/>
                <a:cs typeface="Open Sans"/>
                <a:sym typeface="Open Sans"/>
              </a:defRPr>
            </a:lvl8pPr>
            <a:lvl9pPr lvl="8">
              <a:spcBef>
                <a:spcPts val="360"/>
              </a:spcBef>
              <a:buClr>
                <a:srgbClr val="FFA800"/>
              </a:buClr>
              <a:buSzPct val="100000"/>
              <a:buFont typeface="Open Sans"/>
              <a:buChar char="▫"/>
              <a:defRPr sz="1800">
                <a:solidFill>
                  <a:srgbClr val="021028"/>
                </a:solidFill>
                <a:latin typeface="Open Sans"/>
                <a:ea typeface="Open Sans"/>
                <a:cs typeface="Open Sans"/>
                <a:sym typeface="Open Sans"/>
              </a:defRPr>
            </a:lvl9pPr>
          </a:lstStyle>
          <a:p>
            <a:endParaRPr dirty="0"/>
          </a:p>
        </p:txBody>
      </p:sp>
      <p:sp>
        <p:nvSpPr>
          <p:cNvPr id="8" name="Shape 8"/>
          <p:cNvSpPr txBox="1">
            <a:spLocks noGrp="1"/>
          </p:cNvSpPr>
          <p:nvPr>
            <p:ph type="sldNum" idx="12"/>
          </p:nvPr>
        </p:nvSpPr>
        <p:spPr>
          <a:xfrm>
            <a:off x="8556783" y="4749850"/>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300" b="1">
                <a:solidFill>
                  <a:srgbClr val="021028"/>
                </a:solidFill>
                <a:latin typeface="Open Sans"/>
                <a:ea typeface="Open Sans"/>
                <a:cs typeface="Open Sans"/>
                <a:sym typeface="Open Sans"/>
              </a:rPr>
              <a:t>‹#›</a:t>
            </a:fld>
            <a:endParaRPr lang="en" sz="1300" b="1" dirty="0">
              <a:solidFill>
                <a:srgbClr val="021028"/>
              </a:solidFill>
              <a:latin typeface="Open Sans"/>
              <a:ea typeface="Open Sans"/>
              <a:cs typeface="Open Sans"/>
              <a:sym typeface="Open Sans"/>
            </a:endParaRPr>
          </a:p>
        </p:txBody>
      </p:sp>
    </p:spTree>
  </p:cSld>
  <p:clrMap bg1="lt1" tx1="dk1" bg2="dk2" tx2="lt2" accent1="accent1" accent2="accent2" accent3="accent3" accent4="accent4" accent5="accent5" accent6="accent6" hlink="hlink" folHlink="folHlink"/>
  <p:sldLayoutIdLst>
    <p:sldLayoutId id="2147483648" r:id="rId1"/>
    <p:sldLayoutId id="2147483663" r:id="rId2"/>
    <p:sldLayoutId id="2147483665" r:id="rId3"/>
    <p:sldLayoutId id="2147483662" r:id="rId4"/>
    <p:sldLayoutId id="2147483666" r:id="rId5"/>
    <p:sldLayoutId id="2147483667"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00" b="0" i="0" u="none" strike="noStrike" cap="none">
          <a:solidFill>
            <a:schemeClr val="accent1"/>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fI-jlNqpCQ8" TargetMode="External"/><Relationship Id="rId5" Type="http://schemas.openxmlformats.org/officeDocument/2006/relationships/hyperlink" Target="https://www.youtube.com/watch?v=fI-jlNqpCQ8" TargetMode="Externa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31000" r="-19000" b="-3000"/>
          </a:stretch>
        </a:blipFill>
        <a:effectLst/>
      </p:bgPr>
    </p:bg>
    <p:spTree>
      <p:nvGrpSpPr>
        <p:cNvPr id="1" name="Shape 102"/>
        <p:cNvGrpSpPr/>
        <p:nvPr/>
      </p:nvGrpSpPr>
      <p:grpSpPr>
        <a:xfrm>
          <a:off x="0" y="0"/>
          <a:ext cx="0" cy="0"/>
          <a:chOff x="0" y="0"/>
          <a:chExt cx="0" cy="0"/>
        </a:xfrm>
      </p:grpSpPr>
      <p:sp>
        <p:nvSpPr>
          <p:cNvPr id="103" name="Shape 103"/>
          <p:cNvSpPr txBox="1">
            <a:spLocks noGrp="1"/>
          </p:cNvSpPr>
          <p:nvPr>
            <p:ph type="ctrTitle"/>
          </p:nvPr>
        </p:nvSpPr>
        <p:spPr>
          <a:xfrm>
            <a:off x="3692025" y="3096750"/>
            <a:ext cx="4903800" cy="1159800"/>
          </a:xfrm>
          <a:prstGeom prst="rect">
            <a:avLst/>
          </a:prstGeom>
        </p:spPr>
        <p:txBody>
          <a:bodyPr lIns="91425" tIns="91425" rIns="91425" bIns="91425" anchor="ctr" anchorCtr="0">
            <a:noAutofit/>
          </a:bodyPr>
          <a:lstStyle/>
          <a:p>
            <a:pPr lvl="0">
              <a:spcBef>
                <a:spcPts val="0"/>
              </a:spcBef>
              <a:buNone/>
            </a:pPr>
            <a:r>
              <a:rPr lang="en-US" dirty="0"/>
              <a:t>Hazard Communication</a:t>
            </a:r>
            <a:endParaRPr lang="e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4AF6CE-4BEC-4699-A183-EE9B4C1BA3F6}"/>
              </a:ext>
            </a:extLst>
          </p:cNvPr>
          <p:cNvSpPr>
            <a:spLocks noGrp="1"/>
          </p:cNvSpPr>
          <p:nvPr>
            <p:ph type="title"/>
          </p:nvPr>
        </p:nvSpPr>
        <p:spPr/>
        <p:txBody>
          <a:bodyPr/>
          <a:lstStyle/>
          <a:p>
            <a:r>
              <a:rPr lang="en-US" dirty="0"/>
              <a:t>Communication Methods: Labeling</a:t>
            </a:r>
          </a:p>
        </p:txBody>
      </p:sp>
      <p:sp>
        <p:nvSpPr>
          <p:cNvPr id="6" name="Text Placeholder 5">
            <a:extLst>
              <a:ext uri="{FF2B5EF4-FFF2-40B4-BE49-F238E27FC236}">
                <a16:creationId xmlns:a16="http://schemas.microsoft.com/office/drawing/2014/main" id="{CACF7B5F-3CC0-4B9E-843C-7A741F7D62F2}"/>
              </a:ext>
            </a:extLst>
          </p:cNvPr>
          <p:cNvSpPr>
            <a:spLocks noGrp="1"/>
          </p:cNvSpPr>
          <p:nvPr>
            <p:ph type="body" idx="1"/>
          </p:nvPr>
        </p:nvSpPr>
        <p:spPr/>
        <p:txBody>
          <a:bodyPr/>
          <a:lstStyle/>
          <a:p>
            <a:pPr marL="231775" indent="-231775"/>
            <a:r>
              <a:rPr lang="en-US" dirty="0"/>
              <a:t>Every individual container must be labeled in English</a:t>
            </a:r>
          </a:p>
          <a:p>
            <a:pPr marL="231775" indent="-231775"/>
            <a:endParaRPr lang="en-US" dirty="0"/>
          </a:p>
          <a:p>
            <a:pPr marL="231775" indent="-231775"/>
            <a:r>
              <a:rPr lang="en-US" dirty="0"/>
              <a:t>Manufacturer labels include:</a:t>
            </a:r>
          </a:p>
          <a:p>
            <a:pPr marL="461963" lvl="1" indent="-230188"/>
            <a:r>
              <a:rPr lang="en-US" sz="1600" dirty="0"/>
              <a:t>A product identifier</a:t>
            </a:r>
          </a:p>
          <a:p>
            <a:pPr marL="461963" lvl="1" indent="-230188"/>
            <a:r>
              <a:rPr lang="en-US" sz="1600" dirty="0"/>
              <a:t>Pictogram</a:t>
            </a:r>
          </a:p>
          <a:p>
            <a:pPr marL="461963" lvl="1" indent="-230188"/>
            <a:r>
              <a:rPr lang="en-US" sz="1600" dirty="0"/>
              <a:t>Signal Word</a:t>
            </a:r>
          </a:p>
          <a:p>
            <a:pPr marL="461963" lvl="1" indent="-230188"/>
            <a:r>
              <a:rPr lang="en-US" sz="1600" dirty="0"/>
              <a:t>Hazard Statement</a:t>
            </a:r>
          </a:p>
          <a:p>
            <a:pPr marL="461963" lvl="1" indent="-230188"/>
            <a:r>
              <a:rPr lang="en-US" sz="1600" dirty="0"/>
              <a:t>Precautionary statement</a:t>
            </a:r>
          </a:p>
          <a:p>
            <a:pPr marL="461963" lvl="1" indent="-230188"/>
            <a:r>
              <a:rPr lang="en-US" sz="1600" dirty="0"/>
              <a:t>Contact information for the manufacturer</a:t>
            </a:r>
          </a:p>
        </p:txBody>
      </p:sp>
      <p:sp>
        <p:nvSpPr>
          <p:cNvPr id="4" name="Slide Number Placeholder 3">
            <a:extLst>
              <a:ext uri="{FF2B5EF4-FFF2-40B4-BE49-F238E27FC236}">
                <a16:creationId xmlns:a16="http://schemas.microsoft.com/office/drawing/2014/main" id="{87FF47DA-E6DF-4D0D-90EE-17E92814090D}"/>
              </a:ext>
            </a:extLst>
          </p:cNvPr>
          <p:cNvSpPr>
            <a:spLocks noGrp="1"/>
          </p:cNvSpPr>
          <p:nvPr>
            <p:ph type="sldNum" idx="12"/>
          </p:nvPr>
        </p:nvSpPr>
        <p:spPr/>
        <p:txBody>
          <a:bodyPr/>
          <a:lstStyle/>
          <a:p>
            <a:pPr algn="ctr"/>
            <a:fld id="{00000000-1234-1234-1234-123412341234}" type="slidenum">
              <a:rPr lang="en" smtClean="0"/>
              <a:pPr algn="ctr"/>
              <a:t>10</a:t>
            </a:fld>
            <a:endParaRPr lang="en" dirty="0"/>
          </a:p>
        </p:txBody>
      </p:sp>
      <p:pic>
        <p:nvPicPr>
          <p:cNvPr id="8" name="Picture 7">
            <a:extLst>
              <a:ext uri="{FF2B5EF4-FFF2-40B4-BE49-F238E27FC236}">
                <a16:creationId xmlns:a16="http://schemas.microsoft.com/office/drawing/2014/main" id="{F4FB7D9F-643C-4644-B342-6AF90DB79C61}"/>
              </a:ext>
            </a:extLst>
          </p:cNvPr>
          <p:cNvPicPr>
            <a:picLocks noChangeAspect="1"/>
          </p:cNvPicPr>
          <p:nvPr/>
        </p:nvPicPr>
        <p:blipFill rotWithShape="1">
          <a:blip r:embed="rId3"/>
          <a:srcRect l="1723" t="1693" r="681" b="1143"/>
          <a:stretch/>
        </p:blipFill>
        <p:spPr>
          <a:xfrm>
            <a:off x="4897821" y="1072055"/>
            <a:ext cx="3920358" cy="3016469"/>
          </a:xfrm>
          <a:prstGeom prst="rect">
            <a:avLst/>
          </a:prstGeom>
        </p:spPr>
      </p:pic>
    </p:spTree>
    <p:extLst>
      <p:ext uri="{BB962C8B-B14F-4D97-AF65-F5344CB8AC3E}">
        <p14:creationId xmlns:p14="http://schemas.microsoft.com/office/powerpoint/2010/main" val="4263421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27D9B-69D7-429D-A709-463EF3FAF5D3}"/>
              </a:ext>
            </a:extLst>
          </p:cNvPr>
          <p:cNvSpPr>
            <a:spLocks noGrp="1"/>
          </p:cNvSpPr>
          <p:nvPr>
            <p:ph type="title"/>
          </p:nvPr>
        </p:nvSpPr>
        <p:spPr/>
        <p:txBody>
          <a:bodyPr/>
          <a:lstStyle/>
          <a:p>
            <a:r>
              <a:rPr lang="en-US" dirty="0"/>
              <a:t>Secondary Container Labeling</a:t>
            </a:r>
          </a:p>
        </p:txBody>
      </p:sp>
      <p:sp>
        <p:nvSpPr>
          <p:cNvPr id="3" name="Text Placeholder 2">
            <a:extLst>
              <a:ext uri="{FF2B5EF4-FFF2-40B4-BE49-F238E27FC236}">
                <a16:creationId xmlns:a16="http://schemas.microsoft.com/office/drawing/2014/main" id="{F774057D-03FD-41C4-BE62-44ABA40BE922}"/>
              </a:ext>
            </a:extLst>
          </p:cNvPr>
          <p:cNvSpPr>
            <a:spLocks noGrp="1"/>
          </p:cNvSpPr>
          <p:nvPr>
            <p:ph type="body" idx="1"/>
          </p:nvPr>
        </p:nvSpPr>
        <p:spPr>
          <a:xfrm>
            <a:off x="471954" y="1614875"/>
            <a:ext cx="5218800" cy="3158700"/>
          </a:xfrm>
        </p:spPr>
        <p:txBody>
          <a:bodyPr/>
          <a:lstStyle/>
          <a:p>
            <a:pPr marL="228600" indent="-228600"/>
            <a:r>
              <a:rPr lang="en-US" sz="1600" dirty="0"/>
              <a:t>When do I have to apply a label?</a:t>
            </a:r>
          </a:p>
          <a:p>
            <a:pPr marL="457200" lvl="1" indent="-228600"/>
            <a:r>
              <a:rPr lang="en-US" sz="1600" dirty="0"/>
              <a:t>Anytime chemicals are transferred from manufacturer’s container</a:t>
            </a:r>
          </a:p>
          <a:p>
            <a:pPr marL="457200" indent="-228600"/>
            <a:endParaRPr lang="en-US" sz="1600" dirty="0"/>
          </a:p>
          <a:p>
            <a:pPr marL="228600" indent="-228600"/>
            <a:r>
              <a:rPr lang="en-US" sz="1600" dirty="0"/>
              <a:t>Label options: </a:t>
            </a:r>
          </a:p>
          <a:p>
            <a:pPr marL="457200" lvl="1" indent="-228600"/>
            <a:r>
              <a:rPr lang="en-US" sz="1600" dirty="0"/>
              <a:t>Use original label</a:t>
            </a:r>
          </a:p>
          <a:p>
            <a:pPr marL="457200" lvl="1" indent="-228600"/>
            <a:r>
              <a:rPr lang="en-US" sz="1600" dirty="0"/>
              <a:t>Label with all GHS elements*</a:t>
            </a:r>
          </a:p>
          <a:p>
            <a:pPr marL="457200" lvl="1" indent="-228600"/>
            <a:r>
              <a:rPr lang="en-US" sz="1600" dirty="0"/>
              <a:t>Other label with SDS nearby</a:t>
            </a:r>
          </a:p>
          <a:p>
            <a:pPr marL="914400" lvl="2" indent="-228600"/>
            <a:r>
              <a:rPr lang="en-US" sz="1600" dirty="0"/>
              <a:t>Product identifier</a:t>
            </a:r>
          </a:p>
          <a:p>
            <a:pPr marL="914400" lvl="2" indent="-228600"/>
            <a:r>
              <a:rPr lang="en-US" sz="1600" dirty="0"/>
              <a:t>Hazard description</a:t>
            </a:r>
          </a:p>
          <a:p>
            <a:pPr marL="457200" lvl="1" indent="-228600"/>
            <a:endParaRPr lang="en-US" sz="1600" dirty="0"/>
          </a:p>
          <a:p>
            <a:pPr marL="119063" indent="-119063">
              <a:buNone/>
            </a:pPr>
            <a:r>
              <a:rPr lang="en-US" dirty="0"/>
              <a:t>*Online resources like MySafetyLabels.com are helpful</a:t>
            </a:r>
          </a:p>
          <a:p>
            <a:pPr marL="228600" lvl="1" indent="-228600"/>
            <a:endParaRPr lang="en-US" sz="1600" dirty="0"/>
          </a:p>
          <a:p>
            <a:pPr marL="457200" indent="-228600"/>
            <a:endParaRPr lang="en-US" sz="1600" dirty="0"/>
          </a:p>
          <a:p>
            <a:pPr marL="228600" lvl="1">
              <a:buNone/>
            </a:pPr>
            <a:endParaRPr lang="en-US" sz="1600" dirty="0"/>
          </a:p>
          <a:p>
            <a:pPr marL="228600" lvl="1">
              <a:buNone/>
            </a:pPr>
            <a:endParaRPr lang="en-US" sz="1600" dirty="0"/>
          </a:p>
          <a:p>
            <a:endParaRPr lang="en-US" dirty="0"/>
          </a:p>
        </p:txBody>
      </p:sp>
      <p:sp>
        <p:nvSpPr>
          <p:cNvPr id="8" name="Slide Number Placeholder 3">
            <a:extLst>
              <a:ext uri="{FF2B5EF4-FFF2-40B4-BE49-F238E27FC236}">
                <a16:creationId xmlns:a16="http://schemas.microsoft.com/office/drawing/2014/main" id="{49532511-6ECE-4742-87F2-6DAD8A0702CF}"/>
              </a:ext>
            </a:extLst>
          </p:cNvPr>
          <p:cNvSpPr>
            <a:spLocks noGrp="1"/>
          </p:cNvSpPr>
          <p:nvPr>
            <p:ph type="sldNum" idx="12"/>
          </p:nvPr>
        </p:nvSpPr>
        <p:spPr/>
        <p:txBody>
          <a:bodyPr/>
          <a:lstStyle/>
          <a:p>
            <a:pPr algn="ctr"/>
            <a:fld id="{00000000-1234-1234-1234-123412341234}" type="slidenum">
              <a:rPr lang="en" smtClean="0"/>
              <a:pPr algn="ctr"/>
              <a:t>11</a:t>
            </a:fld>
            <a:endParaRPr lang="en" dirty="0"/>
          </a:p>
        </p:txBody>
      </p:sp>
      <p:pic>
        <p:nvPicPr>
          <p:cNvPr id="1026" name="Picture 2" descr="Image result for antifreeze in a gatorade bottle">
            <a:extLst>
              <a:ext uri="{FF2B5EF4-FFF2-40B4-BE49-F238E27FC236}">
                <a16:creationId xmlns:a16="http://schemas.microsoft.com/office/drawing/2014/main" id="{26D8706B-867F-4A9A-8E66-D6CF12214A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103" y="1131025"/>
            <a:ext cx="2369025" cy="315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345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C48E8-75D8-46E5-AE6F-B773C5F330D4}"/>
              </a:ext>
            </a:extLst>
          </p:cNvPr>
          <p:cNvSpPr>
            <a:spLocks noGrp="1"/>
          </p:cNvSpPr>
          <p:nvPr>
            <p:ph type="title"/>
          </p:nvPr>
        </p:nvSpPr>
        <p:spPr/>
        <p:txBody>
          <a:bodyPr/>
          <a:lstStyle/>
          <a:p>
            <a:r>
              <a:rPr lang="en-US" dirty="0"/>
              <a:t>Example Labels</a:t>
            </a:r>
          </a:p>
        </p:txBody>
      </p:sp>
      <p:pic>
        <p:nvPicPr>
          <p:cNvPr id="6" name="Content Placeholder 5">
            <a:extLst>
              <a:ext uri="{FF2B5EF4-FFF2-40B4-BE49-F238E27FC236}">
                <a16:creationId xmlns:a16="http://schemas.microsoft.com/office/drawing/2014/main" id="{63F64650-70B7-4128-A48C-8DCF2EC158DB}"/>
              </a:ext>
            </a:extLst>
          </p:cNvPr>
          <p:cNvPicPr>
            <a:picLocks noGrp="1" noChangeAspect="1"/>
          </p:cNvPicPr>
          <p:nvPr>
            <p:ph sz="half" idx="4294967295"/>
          </p:nvPr>
        </p:nvPicPr>
        <p:blipFill rotWithShape="1">
          <a:blip r:embed="rId2"/>
          <a:srcRect l="1270" t="2794" r="1129" b="2548"/>
          <a:stretch/>
        </p:blipFill>
        <p:spPr>
          <a:xfrm>
            <a:off x="513470" y="1883229"/>
            <a:ext cx="4325815" cy="2209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a:extLst>
              <a:ext uri="{FF2B5EF4-FFF2-40B4-BE49-F238E27FC236}">
                <a16:creationId xmlns:a16="http://schemas.microsoft.com/office/drawing/2014/main" id="{147D6366-5372-4EB4-9F95-B157CE1F6CAE}"/>
              </a:ext>
            </a:extLst>
          </p:cNvPr>
          <p:cNvPicPr>
            <a:picLocks noChangeAspect="1"/>
          </p:cNvPicPr>
          <p:nvPr/>
        </p:nvPicPr>
        <p:blipFill>
          <a:blip r:embed="rId3"/>
          <a:stretch>
            <a:fillRect/>
          </a:stretch>
        </p:blipFill>
        <p:spPr>
          <a:xfrm>
            <a:off x="5995190" y="1197277"/>
            <a:ext cx="2413456" cy="35759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87663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DDF87-DB0C-4D01-A19D-DDAC59D4C6D9}"/>
              </a:ext>
            </a:extLst>
          </p:cNvPr>
          <p:cNvSpPr>
            <a:spLocks noGrp="1"/>
          </p:cNvSpPr>
          <p:nvPr>
            <p:ph type="title"/>
          </p:nvPr>
        </p:nvSpPr>
        <p:spPr/>
        <p:txBody>
          <a:bodyPr/>
          <a:lstStyle/>
          <a:p>
            <a:r>
              <a:rPr lang="en-US" dirty="0"/>
              <a:t>Communication Methods: Labeling</a:t>
            </a:r>
          </a:p>
        </p:txBody>
      </p:sp>
      <p:sp>
        <p:nvSpPr>
          <p:cNvPr id="3" name="Text Placeholder 2">
            <a:extLst>
              <a:ext uri="{FF2B5EF4-FFF2-40B4-BE49-F238E27FC236}">
                <a16:creationId xmlns:a16="http://schemas.microsoft.com/office/drawing/2014/main" id="{480918A1-3C88-4D37-A005-2DBAD4F86E97}"/>
              </a:ext>
            </a:extLst>
          </p:cNvPr>
          <p:cNvSpPr>
            <a:spLocks noGrp="1"/>
          </p:cNvSpPr>
          <p:nvPr>
            <p:ph type="body" sz="quarter" idx="11"/>
          </p:nvPr>
        </p:nvSpPr>
        <p:spPr>
          <a:xfrm>
            <a:off x="572814" y="1787903"/>
            <a:ext cx="2201917" cy="2961897"/>
          </a:xfrm>
        </p:spPr>
        <p:txBody>
          <a:bodyPr/>
          <a:lstStyle/>
          <a:p>
            <a:r>
              <a:rPr lang="en-US" sz="1600" dirty="0"/>
              <a:t>Portable Containers</a:t>
            </a:r>
          </a:p>
          <a:p>
            <a:pPr lvl="1">
              <a:buClr>
                <a:srgbClr val="E1C200"/>
              </a:buClr>
            </a:pPr>
            <a:r>
              <a:rPr lang="en-US" dirty="0"/>
              <a:t>Must be used in one shift</a:t>
            </a:r>
          </a:p>
          <a:p>
            <a:pPr lvl="1">
              <a:buClr>
                <a:srgbClr val="E1C200"/>
              </a:buClr>
            </a:pPr>
            <a:r>
              <a:rPr lang="en-US" dirty="0"/>
              <a:t>Must only be used by the person who filled the container</a:t>
            </a:r>
          </a:p>
          <a:p>
            <a:pPr lvl="1">
              <a:buClr>
                <a:srgbClr val="E1C200"/>
              </a:buClr>
            </a:pPr>
            <a:r>
              <a:rPr lang="en-US" dirty="0"/>
              <a:t>Must not be left unattended at any time</a:t>
            </a:r>
          </a:p>
        </p:txBody>
      </p:sp>
      <p:sp>
        <p:nvSpPr>
          <p:cNvPr id="4" name="TextBox 3">
            <a:extLst>
              <a:ext uri="{FF2B5EF4-FFF2-40B4-BE49-F238E27FC236}">
                <a16:creationId xmlns:a16="http://schemas.microsoft.com/office/drawing/2014/main" id="{0863883B-4BDB-4012-BBB3-B5732F94488A}"/>
              </a:ext>
            </a:extLst>
          </p:cNvPr>
          <p:cNvSpPr txBox="1"/>
          <p:nvPr/>
        </p:nvSpPr>
        <p:spPr>
          <a:xfrm>
            <a:off x="457200" y="1271752"/>
            <a:ext cx="7693572" cy="369332"/>
          </a:xfrm>
          <a:prstGeom prst="rect">
            <a:avLst/>
          </a:prstGeom>
          <a:noFill/>
        </p:spPr>
        <p:txBody>
          <a:bodyPr wrap="square" rtlCol="0">
            <a:spAutoFit/>
          </a:bodyPr>
          <a:lstStyle/>
          <a:p>
            <a:r>
              <a:rPr lang="en-US" sz="1800" dirty="0">
                <a:latin typeface="Open Sans" panose="020B0604020202020204" charset="0"/>
                <a:ea typeface="Open Sans" panose="020B0604020202020204" charset="0"/>
                <a:cs typeface="Open Sans" panose="020B0604020202020204" charset="0"/>
              </a:rPr>
              <a:t>There are a few exceptions to the </a:t>
            </a:r>
            <a:r>
              <a:rPr lang="en-US" sz="1800" dirty="0" err="1">
                <a:latin typeface="Open Sans" panose="020B0604020202020204" charset="0"/>
                <a:ea typeface="Open Sans" panose="020B0604020202020204" charset="0"/>
                <a:cs typeface="Open Sans" panose="020B0604020202020204" charset="0"/>
              </a:rPr>
              <a:t>HazCom</a:t>
            </a:r>
            <a:r>
              <a:rPr lang="en-US" sz="1800" dirty="0">
                <a:latin typeface="Open Sans" panose="020B0604020202020204" charset="0"/>
                <a:ea typeface="Open Sans" panose="020B0604020202020204" charset="0"/>
                <a:cs typeface="Open Sans" panose="020B0604020202020204" charset="0"/>
              </a:rPr>
              <a:t> labeling requirements</a:t>
            </a:r>
            <a:r>
              <a:rPr lang="en-US" dirty="0">
                <a:latin typeface="Open Sans" panose="020B0604020202020204" charset="0"/>
                <a:ea typeface="Open Sans" panose="020B0604020202020204" charset="0"/>
                <a:cs typeface="Open Sans" panose="020B0604020202020204" charset="0"/>
              </a:rPr>
              <a:t>:</a:t>
            </a:r>
          </a:p>
        </p:txBody>
      </p:sp>
      <p:sp>
        <p:nvSpPr>
          <p:cNvPr id="5" name="Text Placeholder 2">
            <a:extLst>
              <a:ext uri="{FF2B5EF4-FFF2-40B4-BE49-F238E27FC236}">
                <a16:creationId xmlns:a16="http://schemas.microsoft.com/office/drawing/2014/main" id="{A94583FB-30B7-4311-80F5-AEF7D19CB726}"/>
              </a:ext>
            </a:extLst>
          </p:cNvPr>
          <p:cNvSpPr txBox="1">
            <a:spLocks/>
          </p:cNvSpPr>
          <p:nvPr/>
        </p:nvSpPr>
        <p:spPr>
          <a:xfrm>
            <a:off x="3471042" y="1787902"/>
            <a:ext cx="2201917" cy="2961897"/>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109538" marR="0" lvl="0" indent="-109538" algn="l" rtl="0">
              <a:lnSpc>
                <a:spcPct val="100000"/>
              </a:lnSpc>
              <a:spcBef>
                <a:spcPts val="60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1pPr>
            <a:lvl2pPr marL="231775" marR="0" lvl="1" indent="-109538" algn="l" rtl="0">
              <a:lnSpc>
                <a:spcPct val="100000"/>
              </a:lnSpc>
              <a:spcBef>
                <a:spcPts val="48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2pPr>
            <a:lvl3pPr marL="461963" marR="0" lvl="2" indent="-109538" algn="l" rtl="0">
              <a:lnSpc>
                <a:spcPct val="100000"/>
              </a:lnSpc>
              <a:spcBef>
                <a:spcPts val="48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3pPr>
            <a:lvl4pPr marL="682625" marR="0" lvl="3" indent="-109538" algn="l" rtl="0">
              <a:lnSpc>
                <a:spcPct val="100000"/>
              </a:lnSpc>
              <a:spcBef>
                <a:spcPts val="36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4pPr>
            <a:lvl5pPr marL="914400" marR="0" lvl="4" indent="-109538" algn="l" rtl="0">
              <a:lnSpc>
                <a:spcPct val="100000"/>
              </a:lnSpc>
              <a:spcBef>
                <a:spcPts val="36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5pPr>
            <a:lvl6pPr marR="0" lvl="5"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6pPr>
            <a:lvl7pPr marR="0" lvl="6"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7pPr>
            <a:lvl8pPr marR="0" lvl="7"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8pPr>
            <a:lvl9pPr marR="0" lvl="8"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9pPr>
          </a:lstStyle>
          <a:p>
            <a:r>
              <a:rPr lang="en-US" sz="1600" dirty="0"/>
              <a:t>Storage Areas</a:t>
            </a:r>
          </a:p>
          <a:p>
            <a:pPr lvl="1">
              <a:buClr>
                <a:srgbClr val="E1C200"/>
              </a:buClr>
            </a:pPr>
            <a:r>
              <a:rPr lang="en-US" dirty="0"/>
              <a:t>Forgoes individual labeling if all contents of all containers are the same</a:t>
            </a:r>
          </a:p>
          <a:p>
            <a:pPr lvl="1">
              <a:buClr>
                <a:srgbClr val="E1C200"/>
              </a:buClr>
            </a:pPr>
            <a:r>
              <a:rPr lang="en-US" dirty="0"/>
              <a:t>Must be visible at all times</a:t>
            </a:r>
          </a:p>
          <a:p>
            <a:pPr lvl="1">
              <a:buClr>
                <a:srgbClr val="E1C200"/>
              </a:buClr>
            </a:pPr>
            <a:r>
              <a:rPr lang="en-US" dirty="0"/>
              <a:t>Must contain the same information as an individual label</a:t>
            </a:r>
          </a:p>
          <a:p>
            <a:pPr marL="122237" lvl="1" indent="0">
              <a:buClr>
                <a:srgbClr val="E1C200"/>
              </a:buClr>
              <a:buNone/>
            </a:pPr>
            <a:endParaRPr lang="en-US" dirty="0"/>
          </a:p>
        </p:txBody>
      </p:sp>
      <p:sp>
        <p:nvSpPr>
          <p:cNvPr id="6" name="Text Placeholder 2">
            <a:extLst>
              <a:ext uri="{FF2B5EF4-FFF2-40B4-BE49-F238E27FC236}">
                <a16:creationId xmlns:a16="http://schemas.microsoft.com/office/drawing/2014/main" id="{40BBAB88-566A-4259-9026-24A7C031ECAC}"/>
              </a:ext>
            </a:extLst>
          </p:cNvPr>
          <p:cNvSpPr txBox="1">
            <a:spLocks/>
          </p:cNvSpPr>
          <p:nvPr/>
        </p:nvSpPr>
        <p:spPr>
          <a:xfrm>
            <a:off x="5969872" y="1787902"/>
            <a:ext cx="2201917" cy="2961897"/>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109538" marR="0" lvl="0" indent="-109538" algn="l" rtl="0">
              <a:lnSpc>
                <a:spcPct val="100000"/>
              </a:lnSpc>
              <a:spcBef>
                <a:spcPts val="60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1pPr>
            <a:lvl2pPr marL="231775" marR="0" lvl="1" indent="-109538" algn="l" rtl="0">
              <a:lnSpc>
                <a:spcPct val="100000"/>
              </a:lnSpc>
              <a:spcBef>
                <a:spcPts val="48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2pPr>
            <a:lvl3pPr marL="461963" marR="0" lvl="2" indent="-109538" algn="l" rtl="0">
              <a:lnSpc>
                <a:spcPct val="100000"/>
              </a:lnSpc>
              <a:spcBef>
                <a:spcPts val="48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3pPr>
            <a:lvl4pPr marL="682625" marR="0" lvl="3" indent="-109538" algn="l" rtl="0">
              <a:lnSpc>
                <a:spcPct val="100000"/>
              </a:lnSpc>
              <a:spcBef>
                <a:spcPts val="36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4pPr>
            <a:lvl5pPr marL="914400" marR="0" lvl="4" indent="-109538" algn="l" rtl="0">
              <a:lnSpc>
                <a:spcPct val="100000"/>
              </a:lnSpc>
              <a:spcBef>
                <a:spcPts val="360"/>
              </a:spcBef>
              <a:spcAft>
                <a:spcPts val="0"/>
              </a:spcAft>
              <a:buClr>
                <a:schemeClr val="bg2"/>
              </a:buClr>
              <a:buSzPct val="100000"/>
              <a:buFont typeface="Open Sans"/>
              <a:buChar char="▫"/>
              <a:defRPr sz="1400" b="0" i="0" u="none" strike="noStrike" cap="none">
                <a:solidFill>
                  <a:srgbClr val="021028"/>
                </a:solidFill>
                <a:latin typeface="Open Sans"/>
                <a:ea typeface="Open Sans"/>
                <a:cs typeface="Open Sans"/>
                <a:sym typeface="Open Sans"/>
              </a:defRPr>
            </a:lvl5pPr>
            <a:lvl6pPr marR="0" lvl="5"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6pPr>
            <a:lvl7pPr marR="0" lvl="6"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7pPr>
            <a:lvl8pPr marR="0" lvl="7"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8pPr>
            <a:lvl9pPr marR="0" lvl="8" algn="l" rtl="0">
              <a:lnSpc>
                <a:spcPct val="100000"/>
              </a:lnSpc>
              <a:spcBef>
                <a:spcPts val="360"/>
              </a:spcBef>
              <a:spcAft>
                <a:spcPts val="0"/>
              </a:spcAft>
              <a:buClr>
                <a:srgbClr val="FFA800"/>
              </a:buClr>
              <a:buSzPct val="100000"/>
              <a:buFont typeface="Open Sans"/>
              <a:buChar char="▫"/>
              <a:defRPr sz="1800" b="0" i="0" u="none" strike="noStrike" cap="none">
                <a:solidFill>
                  <a:srgbClr val="021028"/>
                </a:solidFill>
                <a:latin typeface="Open Sans"/>
                <a:ea typeface="Open Sans"/>
                <a:cs typeface="Open Sans"/>
                <a:sym typeface="Open Sans"/>
              </a:defRPr>
            </a:lvl9pPr>
          </a:lstStyle>
          <a:p>
            <a:r>
              <a:rPr lang="en-US" sz="1600" dirty="0"/>
              <a:t>Non-containers</a:t>
            </a:r>
          </a:p>
          <a:p>
            <a:pPr lvl="1">
              <a:buClr>
                <a:srgbClr val="E1C200"/>
              </a:buClr>
            </a:pPr>
            <a:r>
              <a:rPr lang="en-US" dirty="0"/>
              <a:t>Pipes, engines, and fuel tanks</a:t>
            </a:r>
          </a:p>
        </p:txBody>
      </p:sp>
    </p:spTree>
    <p:extLst>
      <p:ext uri="{BB962C8B-B14F-4D97-AF65-F5344CB8AC3E}">
        <p14:creationId xmlns:p14="http://schemas.microsoft.com/office/powerpoint/2010/main" val="1947195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66FF-ED62-4A52-B7AA-3E632056C728}"/>
              </a:ext>
            </a:extLst>
          </p:cNvPr>
          <p:cNvSpPr>
            <a:spLocks noGrp="1"/>
          </p:cNvSpPr>
          <p:nvPr>
            <p:ph type="title"/>
          </p:nvPr>
        </p:nvSpPr>
        <p:spPr/>
        <p:txBody>
          <a:bodyPr/>
          <a:lstStyle/>
          <a:p>
            <a:r>
              <a:rPr lang="en-US" dirty="0"/>
              <a:t>Communication Methods: Labeling</a:t>
            </a:r>
          </a:p>
        </p:txBody>
      </p:sp>
      <p:sp>
        <p:nvSpPr>
          <p:cNvPr id="3" name="Text Placeholder 2">
            <a:extLst>
              <a:ext uri="{FF2B5EF4-FFF2-40B4-BE49-F238E27FC236}">
                <a16:creationId xmlns:a16="http://schemas.microsoft.com/office/drawing/2014/main" id="{F66AEFAD-2646-4CE5-A514-D0B61FE65EA6}"/>
              </a:ext>
            </a:extLst>
          </p:cNvPr>
          <p:cNvSpPr>
            <a:spLocks noGrp="1"/>
          </p:cNvSpPr>
          <p:nvPr>
            <p:ph type="body" idx="1"/>
          </p:nvPr>
        </p:nvSpPr>
        <p:spPr/>
        <p:txBody>
          <a:bodyPr/>
          <a:lstStyle/>
          <a:p>
            <a:r>
              <a:rPr lang="en-US" dirty="0"/>
              <a:t> Other labeling systems</a:t>
            </a:r>
          </a:p>
          <a:p>
            <a:endParaRPr lang="en-US" dirty="0"/>
          </a:p>
          <a:p>
            <a:pPr marL="461963" lvl="1" indent="-230188"/>
            <a:r>
              <a:rPr lang="en-US" dirty="0"/>
              <a:t>NFPA</a:t>
            </a:r>
          </a:p>
          <a:p>
            <a:pPr marL="461963" lvl="1" indent="-230188"/>
            <a:endParaRPr lang="en-US" dirty="0"/>
          </a:p>
          <a:p>
            <a:pPr marL="461963" lvl="1" indent="-230188"/>
            <a:r>
              <a:rPr lang="en-US" dirty="0"/>
              <a:t>DOT</a:t>
            </a:r>
          </a:p>
        </p:txBody>
      </p:sp>
      <p:sp>
        <p:nvSpPr>
          <p:cNvPr id="4" name="Slide Number Placeholder 3">
            <a:extLst>
              <a:ext uri="{FF2B5EF4-FFF2-40B4-BE49-F238E27FC236}">
                <a16:creationId xmlns:a16="http://schemas.microsoft.com/office/drawing/2014/main" id="{482B9749-9C54-4475-BF03-EDDAC5E38F61}"/>
              </a:ext>
            </a:extLst>
          </p:cNvPr>
          <p:cNvSpPr>
            <a:spLocks noGrp="1"/>
          </p:cNvSpPr>
          <p:nvPr>
            <p:ph type="sldNum" idx="12"/>
          </p:nvPr>
        </p:nvSpPr>
        <p:spPr/>
        <p:txBody>
          <a:bodyPr/>
          <a:lstStyle/>
          <a:p>
            <a:pPr algn="ctr"/>
            <a:fld id="{00000000-1234-1234-1234-123412341234}" type="slidenum">
              <a:rPr lang="en" smtClean="0"/>
              <a:pPr algn="ctr"/>
              <a:t>14</a:t>
            </a:fld>
            <a:endParaRPr lang="en" dirty="0"/>
          </a:p>
        </p:txBody>
      </p:sp>
      <p:pic>
        <p:nvPicPr>
          <p:cNvPr id="1026" name="Picture 2" descr="Image result for nfpa diamond vector">
            <a:extLst>
              <a:ext uri="{FF2B5EF4-FFF2-40B4-BE49-F238E27FC236}">
                <a16:creationId xmlns:a16="http://schemas.microsoft.com/office/drawing/2014/main" id="{164D4C46-48D3-4A1C-A7D7-7CD7CF8D85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1120" y="502930"/>
            <a:ext cx="1979887" cy="197988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un transportation placard vector">
            <a:extLst>
              <a:ext uri="{FF2B5EF4-FFF2-40B4-BE49-F238E27FC236}">
                <a16:creationId xmlns:a16="http://schemas.microsoft.com/office/drawing/2014/main" id="{DB2EE88E-5C8F-4050-A465-9C42B0D120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1397" y="2758518"/>
            <a:ext cx="1959331" cy="1946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1633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E2D57-0BE6-4C7C-BC78-A4BACDAD632F}"/>
              </a:ext>
            </a:extLst>
          </p:cNvPr>
          <p:cNvSpPr>
            <a:spLocks noGrp="1"/>
          </p:cNvSpPr>
          <p:nvPr>
            <p:ph type="title"/>
          </p:nvPr>
        </p:nvSpPr>
        <p:spPr/>
        <p:txBody>
          <a:bodyPr/>
          <a:lstStyle/>
          <a:p>
            <a:r>
              <a:rPr lang="en-US" sz="1800" dirty="0"/>
              <a:t>Communication Methods: SDS</a:t>
            </a:r>
          </a:p>
        </p:txBody>
      </p:sp>
      <p:sp>
        <p:nvSpPr>
          <p:cNvPr id="3" name="Text Placeholder 2">
            <a:extLst>
              <a:ext uri="{FF2B5EF4-FFF2-40B4-BE49-F238E27FC236}">
                <a16:creationId xmlns:a16="http://schemas.microsoft.com/office/drawing/2014/main" id="{6C5D8466-D0C0-4275-AEF5-6DFA93A0F514}"/>
              </a:ext>
            </a:extLst>
          </p:cNvPr>
          <p:cNvSpPr>
            <a:spLocks noGrp="1"/>
          </p:cNvSpPr>
          <p:nvPr>
            <p:ph type="body" idx="1"/>
          </p:nvPr>
        </p:nvSpPr>
        <p:spPr/>
        <p:txBody>
          <a:bodyPr/>
          <a:lstStyle/>
          <a:p>
            <a:r>
              <a:rPr lang="en-US" dirty="0"/>
              <a:t> </a:t>
            </a:r>
            <a:r>
              <a:rPr lang="en-US" sz="1800" dirty="0"/>
              <a:t>Standard format of 16 sections</a:t>
            </a:r>
          </a:p>
          <a:p>
            <a:pPr marL="461963" lvl="1" indent="-230188"/>
            <a:r>
              <a:rPr lang="en-US" dirty="0"/>
              <a:t> </a:t>
            </a:r>
            <a:r>
              <a:rPr lang="en-US" sz="1600" dirty="0"/>
              <a:t>Always in the same order</a:t>
            </a:r>
          </a:p>
          <a:p>
            <a:pPr lvl="1"/>
            <a:endParaRPr lang="en-US" dirty="0"/>
          </a:p>
          <a:p>
            <a:pPr marL="115888" indent="-115888"/>
            <a:r>
              <a:rPr lang="en-US" sz="1800" dirty="0"/>
              <a:t>Must be readily available to all employees on their first day of employment.</a:t>
            </a:r>
          </a:p>
          <a:p>
            <a:pPr marL="115888" indent="-115888"/>
            <a:endParaRPr lang="en-US" sz="1800" dirty="0"/>
          </a:p>
          <a:p>
            <a:pPr marL="115888" indent="-115888"/>
            <a:r>
              <a:rPr lang="en-US" sz="1800" dirty="0"/>
              <a:t>Must be provided to employee within 24 hours of request</a:t>
            </a:r>
          </a:p>
        </p:txBody>
      </p:sp>
      <p:sp>
        <p:nvSpPr>
          <p:cNvPr id="4" name="Slide Number Placeholder 3">
            <a:extLst>
              <a:ext uri="{FF2B5EF4-FFF2-40B4-BE49-F238E27FC236}">
                <a16:creationId xmlns:a16="http://schemas.microsoft.com/office/drawing/2014/main" id="{C7E309EE-1916-42EA-B232-3ADE146BB2E6}"/>
              </a:ext>
            </a:extLst>
          </p:cNvPr>
          <p:cNvSpPr>
            <a:spLocks noGrp="1"/>
          </p:cNvSpPr>
          <p:nvPr>
            <p:ph type="sldNum" idx="12"/>
          </p:nvPr>
        </p:nvSpPr>
        <p:spPr/>
        <p:txBody>
          <a:bodyPr/>
          <a:lstStyle/>
          <a:p>
            <a:pPr algn="ctr"/>
            <a:fld id="{00000000-1234-1234-1234-123412341234}" type="slidenum">
              <a:rPr lang="en" smtClean="0"/>
              <a:pPr algn="ctr"/>
              <a:t>15</a:t>
            </a:fld>
            <a:endParaRPr lang="en" dirty="0"/>
          </a:p>
        </p:txBody>
      </p:sp>
      <p:sp>
        <p:nvSpPr>
          <p:cNvPr id="7" name="Rectangle 6">
            <a:extLst>
              <a:ext uri="{FF2B5EF4-FFF2-40B4-BE49-F238E27FC236}">
                <a16:creationId xmlns:a16="http://schemas.microsoft.com/office/drawing/2014/main" id="{059FCACB-A17C-4B19-B1BA-FA2FB4D60CA0}"/>
              </a:ext>
            </a:extLst>
          </p:cNvPr>
          <p:cNvSpPr/>
          <p:nvPr/>
        </p:nvSpPr>
        <p:spPr>
          <a:xfrm>
            <a:off x="6043613" y="1371600"/>
            <a:ext cx="2971800" cy="2286000"/>
          </a:xfrm>
          <a:prstGeom prst="rect">
            <a:avLst/>
          </a:prstGeom>
          <a:blipFill>
            <a:blip r:embed="rId3">
              <a:alphaModFix amt="55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0706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BB4AC-D275-49D2-8CB6-12C013888EFB}"/>
              </a:ext>
            </a:extLst>
          </p:cNvPr>
          <p:cNvSpPr>
            <a:spLocks noGrp="1"/>
          </p:cNvSpPr>
          <p:nvPr>
            <p:ph type="title"/>
          </p:nvPr>
        </p:nvSpPr>
        <p:spPr/>
        <p:txBody>
          <a:bodyPr/>
          <a:lstStyle/>
          <a:p>
            <a:r>
              <a:rPr lang="en-US" sz="1800" dirty="0"/>
              <a:t>Communication Methods: SDS</a:t>
            </a:r>
          </a:p>
        </p:txBody>
      </p:sp>
      <p:sp>
        <p:nvSpPr>
          <p:cNvPr id="3" name="Content Placeholder 2">
            <a:extLst>
              <a:ext uri="{FF2B5EF4-FFF2-40B4-BE49-F238E27FC236}">
                <a16:creationId xmlns:a16="http://schemas.microsoft.com/office/drawing/2014/main" id="{54316403-020E-4BDA-B2B7-A9EF89A3821A}"/>
              </a:ext>
            </a:extLst>
          </p:cNvPr>
          <p:cNvSpPr>
            <a:spLocks noGrp="1"/>
          </p:cNvSpPr>
          <p:nvPr>
            <p:ph sz="half" idx="1"/>
          </p:nvPr>
        </p:nvSpPr>
        <p:spPr/>
        <p:txBody>
          <a:bodyPr/>
          <a:lstStyle/>
          <a:p>
            <a:pPr marL="342900" indent="-342900">
              <a:buFont typeface="+mj-lt"/>
              <a:buAutoNum type="arabicPeriod"/>
            </a:pPr>
            <a:r>
              <a:rPr lang="en-US" dirty="0"/>
              <a:t>Product Identifier</a:t>
            </a:r>
          </a:p>
          <a:p>
            <a:pPr marL="342900" indent="-342900">
              <a:buFont typeface="+mj-lt"/>
              <a:buAutoNum type="arabicPeriod"/>
            </a:pPr>
            <a:r>
              <a:rPr lang="en-US" dirty="0"/>
              <a:t>Hazard Identification</a:t>
            </a:r>
          </a:p>
          <a:p>
            <a:pPr marL="342900" indent="-342900">
              <a:buFont typeface="+mj-lt"/>
              <a:buAutoNum type="arabicPeriod"/>
            </a:pPr>
            <a:r>
              <a:rPr lang="en-US" dirty="0"/>
              <a:t>Composition</a:t>
            </a:r>
          </a:p>
          <a:p>
            <a:pPr marL="342900" indent="-342900">
              <a:buFont typeface="+mj-lt"/>
              <a:buAutoNum type="arabicPeriod"/>
            </a:pPr>
            <a:r>
              <a:rPr lang="en-US" dirty="0"/>
              <a:t>First Aid Measures</a:t>
            </a:r>
          </a:p>
          <a:p>
            <a:pPr marL="342900" indent="-342900">
              <a:buFont typeface="+mj-lt"/>
              <a:buAutoNum type="arabicPeriod"/>
            </a:pPr>
            <a:r>
              <a:rPr lang="en-US" dirty="0"/>
              <a:t>Fire-fighting Measures</a:t>
            </a:r>
          </a:p>
          <a:p>
            <a:pPr marL="342900" indent="-342900">
              <a:buFont typeface="+mj-lt"/>
              <a:buAutoNum type="arabicPeriod"/>
            </a:pPr>
            <a:r>
              <a:rPr lang="en-US" dirty="0"/>
              <a:t>Accidental Release Measures</a:t>
            </a:r>
          </a:p>
          <a:p>
            <a:pPr marL="342900" indent="-342900">
              <a:buFont typeface="+mj-lt"/>
              <a:buAutoNum type="arabicPeriod"/>
            </a:pPr>
            <a:r>
              <a:rPr lang="en-US" dirty="0"/>
              <a:t>Storage and Handling</a:t>
            </a:r>
          </a:p>
          <a:p>
            <a:pPr marL="342900" indent="-342900">
              <a:buFont typeface="+mj-lt"/>
              <a:buAutoNum type="arabicPeriod"/>
            </a:pPr>
            <a:r>
              <a:rPr lang="en-US" dirty="0"/>
              <a:t>Exposure Controls (PPE)</a:t>
            </a:r>
          </a:p>
        </p:txBody>
      </p:sp>
      <p:sp>
        <p:nvSpPr>
          <p:cNvPr id="4" name="Content Placeholder 3">
            <a:extLst>
              <a:ext uri="{FF2B5EF4-FFF2-40B4-BE49-F238E27FC236}">
                <a16:creationId xmlns:a16="http://schemas.microsoft.com/office/drawing/2014/main" id="{A96E4ABA-123A-42A0-B590-65B30E9A5F0C}"/>
              </a:ext>
            </a:extLst>
          </p:cNvPr>
          <p:cNvSpPr>
            <a:spLocks noGrp="1"/>
          </p:cNvSpPr>
          <p:nvPr>
            <p:ph sz="half" idx="2"/>
          </p:nvPr>
        </p:nvSpPr>
        <p:spPr>
          <a:xfrm>
            <a:off x="4495800" y="1200151"/>
            <a:ext cx="4191000" cy="3394472"/>
          </a:xfrm>
        </p:spPr>
        <p:txBody>
          <a:bodyPr/>
          <a:lstStyle/>
          <a:p>
            <a:pPr marL="461963" indent="-461963">
              <a:buFont typeface="+mj-lt"/>
              <a:buAutoNum type="arabicPeriod" startAt="9"/>
            </a:pPr>
            <a:r>
              <a:rPr lang="en-US" dirty="0"/>
              <a:t>Physical and Chemical Properties</a:t>
            </a:r>
          </a:p>
          <a:p>
            <a:pPr marL="461963" indent="-461963">
              <a:buFont typeface="+mj-lt"/>
              <a:buAutoNum type="arabicPeriod" startAt="9"/>
            </a:pPr>
            <a:r>
              <a:rPr lang="en-US" dirty="0"/>
              <a:t>Stability and Reactivity</a:t>
            </a:r>
          </a:p>
          <a:p>
            <a:pPr marL="461963" indent="-461963">
              <a:buFont typeface="+mj-lt"/>
              <a:buAutoNum type="arabicPeriod" startAt="9"/>
            </a:pPr>
            <a:r>
              <a:rPr lang="en-US" dirty="0"/>
              <a:t>Toxicological Information</a:t>
            </a:r>
          </a:p>
          <a:p>
            <a:pPr marL="461963" indent="-461963">
              <a:buFont typeface="+mj-lt"/>
              <a:buAutoNum type="arabicPeriod" startAt="9"/>
            </a:pPr>
            <a:r>
              <a:rPr lang="en-US" dirty="0"/>
              <a:t>Ecological Information</a:t>
            </a:r>
          </a:p>
          <a:p>
            <a:pPr marL="461963" indent="-461963">
              <a:buFont typeface="+mj-lt"/>
              <a:buAutoNum type="arabicPeriod" startAt="9"/>
            </a:pPr>
            <a:r>
              <a:rPr lang="en-US" dirty="0"/>
              <a:t>Disposal</a:t>
            </a:r>
          </a:p>
          <a:p>
            <a:pPr marL="461963" indent="-461963">
              <a:buFont typeface="+mj-lt"/>
              <a:buAutoNum type="arabicPeriod" startAt="9"/>
            </a:pPr>
            <a:r>
              <a:rPr lang="en-US" dirty="0"/>
              <a:t>Transportation</a:t>
            </a:r>
          </a:p>
          <a:p>
            <a:pPr marL="461963" indent="-461963">
              <a:buFont typeface="+mj-lt"/>
              <a:buAutoNum type="arabicPeriod" startAt="9"/>
            </a:pPr>
            <a:r>
              <a:rPr lang="en-US" dirty="0"/>
              <a:t>Regulatory Information</a:t>
            </a:r>
          </a:p>
          <a:p>
            <a:pPr marL="461963" indent="-461963">
              <a:buFont typeface="+mj-lt"/>
              <a:buAutoNum type="arabicPeriod" startAt="9"/>
            </a:pPr>
            <a:r>
              <a:rPr lang="en-US" dirty="0"/>
              <a:t>Other Information</a:t>
            </a:r>
          </a:p>
          <a:p>
            <a:pPr marL="342900" indent="-342900">
              <a:buFont typeface="+mj-lt"/>
              <a:buAutoNum type="arabicPeriod" startAt="9"/>
            </a:pPr>
            <a:endParaRPr lang="en-US" dirty="0"/>
          </a:p>
        </p:txBody>
      </p:sp>
    </p:spTree>
    <p:extLst>
      <p:ext uri="{BB962C8B-B14F-4D97-AF65-F5344CB8AC3E}">
        <p14:creationId xmlns:p14="http://schemas.microsoft.com/office/powerpoint/2010/main" val="2824958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80B9F-5AC5-424F-BE50-0DA86E50CB8B}"/>
              </a:ext>
            </a:extLst>
          </p:cNvPr>
          <p:cNvSpPr>
            <a:spLocks noGrp="1"/>
          </p:cNvSpPr>
          <p:nvPr>
            <p:ph type="title"/>
          </p:nvPr>
        </p:nvSpPr>
        <p:spPr/>
        <p:txBody>
          <a:bodyPr/>
          <a:lstStyle/>
          <a:p>
            <a:r>
              <a:rPr lang="en-US" dirty="0"/>
              <a:t>Exemptions</a:t>
            </a:r>
          </a:p>
        </p:txBody>
      </p:sp>
      <p:sp>
        <p:nvSpPr>
          <p:cNvPr id="3" name="Text Placeholder 2">
            <a:extLst>
              <a:ext uri="{FF2B5EF4-FFF2-40B4-BE49-F238E27FC236}">
                <a16:creationId xmlns:a16="http://schemas.microsoft.com/office/drawing/2014/main" id="{D2AC380F-46F0-462A-98D8-81D55937FE3A}"/>
              </a:ext>
            </a:extLst>
          </p:cNvPr>
          <p:cNvSpPr>
            <a:spLocks noGrp="1"/>
          </p:cNvSpPr>
          <p:nvPr>
            <p:ph type="body" idx="1"/>
          </p:nvPr>
        </p:nvSpPr>
        <p:spPr/>
        <p:txBody>
          <a:bodyPr/>
          <a:lstStyle/>
          <a:p>
            <a:r>
              <a:rPr lang="en-US" dirty="0"/>
              <a:t> Non-hazardous materials</a:t>
            </a:r>
          </a:p>
          <a:p>
            <a:endParaRPr lang="en-US" dirty="0"/>
          </a:p>
          <a:p>
            <a:r>
              <a:rPr lang="en-US" dirty="0"/>
              <a:t>Household Consumer Products</a:t>
            </a:r>
          </a:p>
          <a:p>
            <a:pPr marL="228600" lvl="1"/>
            <a:r>
              <a:rPr lang="en-US" dirty="0"/>
              <a:t>Based on exposure</a:t>
            </a:r>
          </a:p>
        </p:txBody>
      </p:sp>
      <p:sp>
        <p:nvSpPr>
          <p:cNvPr id="4" name="Slide Number Placeholder 3">
            <a:extLst>
              <a:ext uri="{FF2B5EF4-FFF2-40B4-BE49-F238E27FC236}">
                <a16:creationId xmlns:a16="http://schemas.microsoft.com/office/drawing/2014/main" id="{1454EF6C-FE5C-42B0-86A5-37AB56963759}"/>
              </a:ext>
            </a:extLst>
          </p:cNvPr>
          <p:cNvSpPr>
            <a:spLocks noGrp="1"/>
          </p:cNvSpPr>
          <p:nvPr>
            <p:ph type="sldNum" idx="12"/>
          </p:nvPr>
        </p:nvSpPr>
        <p:spPr/>
        <p:txBody>
          <a:bodyPr/>
          <a:lstStyle/>
          <a:p>
            <a:pPr algn="ctr"/>
            <a:fld id="{00000000-1234-1234-1234-123412341234}" type="slidenum">
              <a:rPr lang="en" smtClean="0"/>
              <a:pPr algn="ctr"/>
              <a:t>17</a:t>
            </a:fld>
            <a:endParaRPr lang="en" dirty="0"/>
          </a:p>
        </p:txBody>
      </p:sp>
      <p:pic>
        <p:nvPicPr>
          <p:cNvPr id="1026" name="Picture 2" descr="Image result for household products image">
            <a:extLst>
              <a:ext uri="{FF2B5EF4-FFF2-40B4-BE49-F238E27FC236}">
                <a16:creationId xmlns:a16="http://schemas.microsoft.com/office/drawing/2014/main" id="{D1995FBC-6DF5-4A4F-B758-A6CF21395D9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9547"/>
          <a:stretch/>
        </p:blipFill>
        <p:spPr bwMode="auto">
          <a:xfrm>
            <a:off x="4728609" y="1492874"/>
            <a:ext cx="4296638" cy="2790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538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017FD-9E80-47EF-A523-A1ED7A8DED22}"/>
              </a:ext>
            </a:extLst>
          </p:cNvPr>
          <p:cNvSpPr>
            <a:spLocks noGrp="1"/>
          </p:cNvSpPr>
          <p:nvPr>
            <p:ph type="title"/>
          </p:nvPr>
        </p:nvSpPr>
        <p:spPr>
          <a:xfrm>
            <a:off x="433767" y="693649"/>
            <a:ext cx="5315392" cy="413256"/>
          </a:xfrm>
        </p:spPr>
        <p:txBody>
          <a:bodyPr/>
          <a:lstStyle/>
          <a:p>
            <a:r>
              <a:rPr lang="en-US" dirty="0"/>
              <a:t>Communication Methods: Written Program</a:t>
            </a:r>
          </a:p>
        </p:txBody>
      </p:sp>
      <p:sp>
        <p:nvSpPr>
          <p:cNvPr id="3" name="Text Placeholder 2">
            <a:extLst>
              <a:ext uri="{FF2B5EF4-FFF2-40B4-BE49-F238E27FC236}">
                <a16:creationId xmlns:a16="http://schemas.microsoft.com/office/drawing/2014/main" id="{F0C2DDB1-1BE8-4579-B267-00DE2EE3E814}"/>
              </a:ext>
            </a:extLst>
          </p:cNvPr>
          <p:cNvSpPr>
            <a:spLocks noGrp="1"/>
          </p:cNvSpPr>
          <p:nvPr>
            <p:ph type="body" idx="1"/>
          </p:nvPr>
        </p:nvSpPr>
        <p:spPr/>
        <p:txBody>
          <a:bodyPr/>
          <a:lstStyle/>
          <a:p>
            <a:r>
              <a:rPr lang="en-US" dirty="0"/>
              <a:t> </a:t>
            </a:r>
            <a:r>
              <a:rPr lang="en-US" sz="1800" dirty="0"/>
              <a:t>Must include</a:t>
            </a:r>
          </a:p>
          <a:p>
            <a:pPr marL="461963" lvl="1" indent="-230188"/>
            <a:r>
              <a:rPr lang="en-US" sz="1600" dirty="0"/>
              <a:t>Labeling requirements</a:t>
            </a:r>
          </a:p>
          <a:p>
            <a:pPr marL="461963" lvl="1" indent="-230188"/>
            <a:r>
              <a:rPr lang="en-US" sz="1600" dirty="0"/>
              <a:t>SDS program</a:t>
            </a:r>
          </a:p>
          <a:p>
            <a:pPr marL="461963" lvl="1" indent="-230188"/>
            <a:r>
              <a:rPr lang="en-US" sz="1600" dirty="0"/>
              <a:t>Guidelines for employee training </a:t>
            </a:r>
          </a:p>
          <a:p>
            <a:pPr marL="231775" lvl="1">
              <a:buNone/>
            </a:pPr>
            <a:endParaRPr lang="en-US" sz="1600" dirty="0"/>
          </a:p>
          <a:p>
            <a:pPr marL="115888" indent="-115888"/>
            <a:r>
              <a:rPr lang="en-US" sz="1800" dirty="0"/>
              <a:t>Also Recommended</a:t>
            </a:r>
          </a:p>
          <a:p>
            <a:pPr marL="461963" lvl="1" indent="-230188"/>
            <a:r>
              <a:rPr lang="en-US" sz="1600" dirty="0"/>
              <a:t>Roles and responsibilities</a:t>
            </a:r>
          </a:p>
          <a:p>
            <a:pPr marL="461963" lvl="1" indent="-230188"/>
            <a:r>
              <a:rPr lang="en-US" sz="1600" dirty="0"/>
              <a:t>Contractor/Concessionaire integration</a:t>
            </a:r>
          </a:p>
          <a:p>
            <a:pPr marL="461963" lvl="1" indent="-230188"/>
            <a:r>
              <a:rPr lang="en-US" sz="1600" dirty="0"/>
              <a:t>Documentation and storage</a:t>
            </a:r>
          </a:p>
          <a:p>
            <a:pPr marL="461963" lvl="1" indent="-230188"/>
            <a:r>
              <a:rPr lang="en-US" sz="1600" dirty="0"/>
              <a:t>Chemical Inventory</a:t>
            </a:r>
          </a:p>
          <a:p>
            <a:pPr>
              <a:buNone/>
            </a:pPr>
            <a:endParaRPr lang="en-US" sz="1800" dirty="0"/>
          </a:p>
          <a:p>
            <a:pPr marL="115888" lvl="1" indent="-115888"/>
            <a:endParaRPr lang="en-US" sz="2200" dirty="0"/>
          </a:p>
          <a:p>
            <a:pPr marL="231775" lvl="1">
              <a:buNone/>
            </a:pPr>
            <a:endParaRPr lang="en-US" sz="1600" dirty="0"/>
          </a:p>
        </p:txBody>
      </p:sp>
      <p:sp>
        <p:nvSpPr>
          <p:cNvPr id="4" name="Slide Number Placeholder 3">
            <a:extLst>
              <a:ext uri="{FF2B5EF4-FFF2-40B4-BE49-F238E27FC236}">
                <a16:creationId xmlns:a16="http://schemas.microsoft.com/office/drawing/2014/main" id="{2CDF7637-1D0C-404E-9BCD-51D8271DD1C5}"/>
              </a:ext>
            </a:extLst>
          </p:cNvPr>
          <p:cNvSpPr>
            <a:spLocks noGrp="1"/>
          </p:cNvSpPr>
          <p:nvPr>
            <p:ph type="sldNum" idx="12"/>
          </p:nvPr>
        </p:nvSpPr>
        <p:spPr/>
        <p:txBody>
          <a:bodyPr/>
          <a:lstStyle/>
          <a:p>
            <a:pPr algn="ctr"/>
            <a:fld id="{00000000-1234-1234-1234-123412341234}" type="slidenum">
              <a:rPr lang="en" smtClean="0"/>
              <a:pPr algn="ctr"/>
              <a:t>18</a:t>
            </a:fld>
            <a:endParaRPr lang="en" dirty="0"/>
          </a:p>
        </p:txBody>
      </p:sp>
      <p:sp>
        <p:nvSpPr>
          <p:cNvPr id="5" name="Rectangle 4">
            <a:extLst>
              <a:ext uri="{FF2B5EF4-FFF2-40B4-BE49-F238E27FC236}">
                <a16:creationId xmlns:a16="http://schemas.microsoft.com/office/drawing/2014/main" id="{840037E4-51EE-4ACF-B97A-8A910D950CA3}"/>
              </a:ext>
            </a:extLst>
          </p:cNvPr>
          <p:cNvSpPr/>
          <p:nvPr/>
        </p:nvSpPr>
        <p:spPr>
          <a:xfrm>
            <a:off x="6116022" y="1219213"/>
            <a:ext cx="2838203" cy="2705074"/>
          </a:xfrm>
          <a:prstGeom prst="rect">
            <a:avLst/>
          </a:prstGeom>
          <a:blipFill dpi="0" rotWithShape="1">
            <a:blip r:embed="rId3">
              <a:alphaModFix amt="5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45217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0D648-433D-4BA9-A988-5A726165D085}"/>
              </a:ext>
            </a:extLst>
          </p:cNvPr>
          <p:cNvSpPr>
            <a:spLocks noGrp="1"/>
          </p:cNvSpPr>
          <p:nvPr>
            <p:ph type="title"/>
          </p:nvPr>
        </p:nvSpPr>
        <p:spPr/>
        <p:txBody>
          <a:bodyPr/>
          <a:lstStyle/>
          <a:p>
            <a:r>
              <a:rPr lang="en-US" dirty="0"/>
              <a:t>Communication Methods:</a:t>
            </a:r>
            <a:br>
              <a:rPr lang="en-US" dirty="0"/>
            </a:br>
            <a:r>
              <a:rPr lang="en-US" dirty="0"/>
              <a:t>Written Program</a:t>
            </a:r>
          </a:p>
        </p:txBody>
      </p:sp>
      <p:sp>
        <p:nvSpPr>
          <p:cNvPr id="3" name="Text Placeholder 2">
            <a:extLst>
              <a:ext uri="{FF2B5EF4-FFF2-40B4-BE49-F238E27FC236}">
                <a16:creationId xmlns:a16="http://schemas.microsoft.com/office/drawing/2014/main" id="{2FAB3219-FC19-41D1-A374-CDB4651D59E1}"/>
              </a:ext>
            </a:extLst>
          </p:cNvPr>
          <p:cNvSpPr>
            <a:spLocks noGrp="1"/>
          </p:cNvSpPr>
          <p:nvPr>
            <p:ph type="body" idx="1"/>
          </p:nvPr>
        </p:nvSpPr>
        <p:spPr/>
        <p:txBody>
          <a:bodyPr/>
          <a:lstStyle/>
          <a:p>
            <a:pPr marL="115888" indent="-115888"/>
            <a:r>
              <a:rPr lang="en-US" dirty="0"/>
              <a:t> </a:t>
            </a:r>
            <a:r>
              <a:rPr lang="en-US" sz="1600" dirty="0" err="1"/>
              <a:t>HazCom</a:t>
            </a:r>
            <a:r>
              <a:rPr lang="en-US" sz="1600" dirty="0"/>
              <a:t> plans should be updated:</a:t>
            </a:r>
          </a:p>
          <a:p>
            <a:pPr marL="346075" lvl="1" indent="-230188"/>
            <a:r>
              <a:rPr lang="en-US" sz="1400" dirty="0"/>
              <a:t>Each time regulations change</a:t>
            </a:r>
          </a:p>
          <a:p>
            <a:pPr marL="346075" lvl="1" indent="-230188"/>
            <a:r>
              <a:rPr lang="en-US" sz="1400" dirty="0"/>
              <a:t>Each time staff or roles change</a:t>
            </a:r>
          </a:p>
          <a:p>
            <a:pPr marL="346075" lvl="1" indent="-230188"/>
            <a:r>
              <a:rPr lang="en-US" sz="1400" dirty="0"/>
              <a:t>Each time the training program changes</a:t>
            </a:r>
          </a:p>
          <a:p>
            <a:pPr marL="346075" lvl="1" indent="-230188"/>
            <a:r>
              <a:rPr lang="en-US" sz="1400" dirty="0"/>
              <a:t>Each time new chemicals are introduced</a:t>
            </a:r>
          </a:p>
          <a:p>
            <a:pPr marL="346075" lvl="1" indent="-230188"/>
            <a:endParaRPr lang="en-US" sz="1400" dirty="0"/>
          </a:p>
          <a:p>
            <a:pPr marL="115888" indent="-115888"/>
            <a:r>
              <a:rPr lang="en-US" sz="1600" dirty="0"/>
              <a:t>The Regional Environmental Program Manager maintains a template that parks can use to create their written program</a:t>
            </a:r>
          </a:p>
        </p:txBody>
      </p:sp>
      <p:sp>
        <p:nvSpPr>
          <p:cNvPr id="4" name="Slide Number Placeholder 3">
            <a:extLst>
              <a:ext uri="{FF2B5EF4-FFF2-40B4-BE49-F238E27FC236}">
                <a16:creationId xmlns:a16="http://schemas.microsoft.com/office/drawing/2014/main" id="{69ADD0E6-7C4C-417A-A3B7-3618CDC4B8F6}"/>
              </a:ext>
            </a:extLst>
          </p:cNvPr>
          <p:cNvSpPr>
            <a:spLocks noGrp="1"/>
          </p:cNvSpPr>
          <p:nvPr>
            <p:ph type="sldNum" idx="12"/>
          </p:nvPr>
        </p:nvSpPr>
        <p:spPr/>
        <p:txBody>
          <a:bodyPr/>
          <a:lstStyle/>
          <a:p>
            <a:pPr algn="ctr"/>
            <a:fld id="{00000000-1234-1234-1234-123412341234}" type="slidenum">
              <a:rPr lang="en" smtClean="0"/>
              <a:pPr algn="ctr"/>
              <a:t>19</a:t>
            </a:fld>
            <a:endParaRPr lang="en" dirty="0"/>
          </a:p>
        </p:txBody>
      </p:sp>
      <p:pic>
        <p:nvPicPr>
          <p:cNvPr id="5" name="Picture 4">
            <a:extLst>
              <a:ext uri="{FF2B5EF4-FFF2-40B4-BE49-F238E27FC236}">
                <a16:creationId xmlns:a16="http://schemas.microsoft.com/office/drawing/2014/main" id="{0DDBAD7D-C03A-4D05-BC6D-4B2508C7AB1E}"/>
              </a:ext>
            </a:extLst>
          </p:cNvPr>
          <p:cNvPicPr>
            <a:picLocks noChangeAspect="1"/>
          </p:cNvPicPr>
          <p:nvPr/>
        </p:nvPicPr>
        <p:blipFill>
          <a:blip r:embed="rId3"/>
          <a:stretch>
            <a:fillRect/>
          </a:stretch>
        </p:blipFill>
        <p:spPr>
          <a:xfrm>
            <a:off x="5103697" y="409902"/>
            <a:ext cx="3514785" cy="4449969"/>
          </a:xfrm>
          <a:prstGeom prst="rect">
            <a:avLst/>
          </a:prstGeom>
        </p:spPr>
      </p:pic>
    </p:spTree>
    <p:extLst>
      <p:ext uri="{BB962C8B-B14F-4D97-AF65-F5344CB8AC3E}">
        <p14:creationId xmlns:p14="http://schemas.microsoft.com/office/powerpoint/2010/main" val="3093815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38012-722F-43D0-BECB-48E1C09C896B}"/>
              </a:ext>
            </a:extLst>
          </p:cNvPr>
          <p:cNvSpPr>
            <a:spLocks noGrp="1"/>
          </p:cNvSpPr>
          <p:nvPr>
            <p:ph type="title"/>
          </p:nvPr>
        </p:nvSpPr>
        <p:spPr/>
        <p:txBody>
          <a:bodyPr/>
          <a:lstStyle/>
          <a:p>
            <a:r>
              <a:rPr lang="en-US" dirty="0"/>
              <a:t>Purpose of Hazard Communication</a:t>
            </a:r>
          </a:p>
        </p:txBody>
      </p:sp>
      <p:sp>
        <p:nvSpPr>
          <p:cNvPr id="5" name="Text Placeholder 4">
            <a:extLst>
              <a:ext uri="{FF2B5EF4-FFF2-40B4-BE49-F238E27FC236}">
                <a16:creationId xmlns:a16="http://schemas.microsoft.com/office/drawing/2014/main" id="{95BC4454-DC8E-4977-840E-CC35D0902EE0}"/>
              </a:ext>
            </a:extLst>
          </p:cNvPr>
          <p:cNvSpPr>
            <a:spLocks noGrp="1"/>
          </p:cNvSpPr>
          <p:nvPr>
            <p:ph type="body" sz="quarter" idx="11"/>
          </p:nvPr>
        </p:nvSpPr>
        <p:spPr>
          <a:xfrm>
            <a:off x="457200" y="1289050"/>
            <a:ext cx="8229600" cy="3460750"/>
          </a:xfrm>
        </p:spPr>
        <p:txBody>
          <a:bodyPr/>
          <a:lstStyle/>
          <a:p>
            <a:pPr marL="0" indent="0" algn="ctr">
              <a:buNone/>
            </a:pPr>
            <a:endParaRPr lang="en-US" dirty="0">
              <a:solidFill>
                <a:schemeClr val="tx1"/>
              </a:solidFill>
            </a:endParaRPr>
          </a:p>
          <a:p>
            <a:pPr marL="0" indent="0" algn="ctr">
              <a:buNone/>
            </a:pPr>
            <a:endParaRPr lang="en-US" dirty="0">
              <a:solidFill>
                <a:schemeClr val="tx1"/>
              </a:solidFill>
            </a:endParaRPr>
          </a:p>
          <a:p>
            <a:pPr marL="0" indent="0" algn="ctr">
              <a:buNone/>
            </a:pPr>
            <a:r>
              <a:rPr lang="en-US" sz="2400" dirty="0">
                <a:solidFill>
                  <a:schemeClr val="tx1"/>
                </a:solidFill>
              </a:rPr>
              <a:t>To ensure that the hazards of all chemicals produced or imported are classified, and that the information concerning their hazards is transmitted to employers and employees.</a:t>
            </a:r>
          </a:p>
          <a:p>
            <a:endParaRPr lang="en-US" dirty="0"/>
          </a:p>
        </p:txBody>
      </p:sp>
    </p:spTree>
    <p:extLst>
      <p:ext uri="{BB962C8B-B14F-4D97-AF65-F5344CB8AC3E}">
        <p14:creationId xmlns:p14="http://schemas.microsoft.com/office/powerpoint/2010/main" val="41073712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D60CC-EF5E-4F7B-9F65-7CA8013BA0AE}"/>
              </a:ext>
            </a:extLst>
          </p:cNvPr>
          <p:cNvSpPr>
            <a:spLocks noGrp="1"/>
          </p:cNvSpPr>
          <p:nvPr>
            <p:ph type="title"/>
          </p:nvPr>
        </p:nvSpPr>
        <p:spPr>
          <a:xfrm>
            <a:off x="433767" y="693649"/>
            <a:ext cx="5231309" cy="413256"/>
          </a:xfrm>
        </p:spPr>
        <p:txBody>
          <a:bodyPr/>
          <a:lstStyle/>
          <a:p>
            <a:r>
              <a:rPr lang="en-US" sz="1600" dirty="0"/>
              <a:t>Communication Methods: Chemical Inventory</a:t>
            </a:r>
          </a:p>
        </p:txBody>
      </p:sp>
      <p:sp>
        <p:nvSpPr>
          <p:cNvPr id="3" name="Text Placeholder 2">
            <a:extLst>
              <a:ext uri="{FF2B5EF4-FFF2-40B4-BE49-F238E27FC236}">
                <a16:creationId xmlns:a16="http://schemas.microsoft.com/office/drawing/2014/main" id="{4330C197-5994-4B09-8372-CC47ADF4AD80}"/>
              </a:ext>
            </a:extLst>
          </p:cNvPr>
          <p:cNvSpPr>
            <a:spLocks noGrp="1"/>
          </p:cNvSpPr>
          <p:nvPr>
            <p:ph type="body" idx="1"/>
          </p:nvPr>
        </p:nvSpPr>
        <p:spPr/>
        <p:txBody>
          <a:bodyPr/>
          <a:lstStyle/>
          <a:p>
            <a:pPr marL="231775" indent="-231775"/>
            <a:r>
              <a:rPr lang="en-US" sz="1600" dirty="0"/>
              <a:t>Often included as an appendix to the written program, but may also be the Table of Contents in a complete SDS binder </a:t>
            </a:r>
          </a:p>
          <a:p>
            <a:pPr marL="231775" indent="-231775">
              <a:buNone/>
            </a:pPr>
            <a:r>
              <a:rPr lang="en-US" sz="1600" dirty="0"/>
              <a:t> </a:t>
            </a:r>
          </a:p>
          <a:p>
            <a:pPr marL="231775" indent="-231775"/>
            <a:r>
              <a:rPr lang="en-US" sz="1600" dirty="0"/>
              <a:t>Lists every chemical at the Park</a:t>
            </a:r>
          </a:p>
          <a:p>
            <a:pPr marL="346075" lvl="1" indent="-230188"/>
            <a:r>
              <a:rPr lang="en-US" sz="1400" dirty="0"/>
              <a:t>Same product identifier as the SDS</a:t>
            </a:r>
          </a:p>
          <a:p>
            <a:pPr marL="346075" lvl="1" indent="-230188"/>
            <a:r>
              <a:rPr lang="en-US" sz="1400" dirty="0"/>
              <a:t>Container size and type</a:t>
            </a:r>
          </a:p>
          <a:p>
            <a:pPr marL="346075" lvl="1" indent="-230188"/>
            <a:r>
              <a:rPr lang="en-US" sz="1400" dirty="0"/>
              <a:t>Quantity</a:t>
            </a:r>
          </a:p>
          <a:p>
            <a:pPr marL="346075" lvl="1" indent="-230188"/>
            <a:r>
              <a:rPr lang="en-US" sz="1400" dirty="0"/>
              <a:t>Location</a:t>
            </a:r>
            <a:endParaRPr lang="en-US" dirty="0"/>
          </a:p>
        </p:txBody>
      </p:sp>
      <p:sp>
        <p:nvSpPr>
          <p:cNvPr id="4" name="Slide Number Placeholder 3">
            <a:extLst>
              <a:ext uri="{FF2B5EF4-FFF2-40B4-BE49-F238E27FC236}">
                <a16:creationId xmlns:a16="http://schemas.microsoft.com/office/drawing/2014/main" id="{8C3DFD41-EA78-44CD-B5C2-8843B8650DDC}"/>
              </a:ext>
            </a:extLst>
          </p:cNvPr>
          <p:cNvSpPr>
            <a:spLocks noGrp="1"/>
          </p:cNvSpPr>
          <p:nvPr>
            <p:ph type="sldNum" idx="12"/>
          </p:nvPr>
        </p:nvSpPr>
        <p:spPr/>
        <p:txBody>
          <a:bodyPr/>
          <a:lstStyle/>
          <a:p>
            <a:pPr algn="ctr"/>
            <a:fld id="{00000000-1234-1234-1234-123412341234}" type="slidenum">
              <a:rPr lang="en" smtClean="0"/>
              <a:pPr algn="ctr"/>
              <a:t>20</a:t>
            </a:fld>
            <a:endParaRPr lang="en" dirty="0"/>
          </a:p>
        </p:txBody>
      </p:sp>
      <p:sp>
        <p:nvSpPr>
          <p:cNvPr id="5" name="Rectangle 4">
            <a:extLst>
              <a:ext uri="{FF2B5EF4-FFF2-40B4-BE49-F238E27FC236}">
                <a16:creationId xmlns:a16="http://schemas.microsoft.com/office/drawing/2014/main" id="{4D05F97A-9D9C-4412-8C9D-FAE4D5673843}"/>
              </a:ext>
            </a:extLst>
          </p:cNvPr>
          <p:cNvSpPr/>
          <p:nvPr/>
        </p:nvSpPr>
        <p:spPr>
          <a:xfrm>
            <a:off x="6043613" y="1371600"/>
            <a:ext cx="2971800" cy="2286000"/>
          </a:xfrm>
          <a:prstGeom prst="rect">
            <a:avLst/>
          </a:prstGeom>
          <a:blipFill>
            <a:blip r:embed="rId3">
              <a:alphaModFix amt="55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177307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E6E87-9725-4C8D-A0C4-7AD3F551691E}"/>
              </a:ext>
            </a:extLst>
          </p:cNvPr>
          <p:cNvSpPr>
            <a:spLocks noGrp="1"/>
          </p:cNvSpPr>
          <p:nvPr>
            <p:ph type="title"/>
          </p:nvPr>
        </p:nvSpPr>
        <p:spPr/>
        <p:txBody>
          <a:bodyPr/>
          <a:lstStyle/>
          <a:p>
            <a:r>
              <a:rPr lang="en-US" dirty="0"/>
              <a:t>Communication Methods: Training</a:t>
            </a:r>
          </a:p>
        </p:txBody>
      </p:sp>
      <p:sp>
        <p:nvSpPr>
          <p:cNvPr id="3" name="Text Placeholder 2">
            <a:extLst>
              <a:ext uri="{FF2B5EF4-FFF2-40B4-BE49-F238E27FC236}">
                <a16:creationId xmlns:a16="http://schemas.microsoft.com/office/drawing/2014/main" id="{3F66F49C-EFEC-4456-B88A-344B9EE6EAB2}"/>
              </a:ext>
            </a:extLst>
          </p:cNvPr>
          <p:cNvSpPr>
            <a:spLocks noGrp="1"/>
          </p:cNvSpPr>
          <p:nvPr>
            <p:ph type="body" idx="1"/>
          </p:nvPr>
        </p:nvSpPr>
        <p:spPr/>
        <p:txBody>
          <a:bodyPr/>
          <a:lstStyle/>
          <a:p>
            <a:pPr marL="461963" indent="-230188"/>
            <a:r>
              <a:rPr lang="en-US" sz="1600" dirty="0"/>
              <a:t>A </a:t>
            </a:r>
            <a:r>
              <a:rPr lang="en-US" sz="1600" dirty="0" err="1"/>
              <a:t>HazCom</a:t>
            </a:r>
            <a:r>
              <a:rPr lang="en-US" sz="1600" dirty="0"/>
              <a:t> Program is only as good as the training that goes with it</a:t>
            </a:r>
          </a:p>
          <a:p>
            <a:pPr marL="461963" indent="-230188"/>
            <a:endParaRPr lang="en-US" sz="1600" dirty="0"/>
          </a:p>
          <a:p>
            <a:pPr marL="461963" indent="-230188"/>
            <a:r>
              <a:rPr lang="en-US" sz="1600" dirty="0"/>
              <a:t>Documentation is key!</a:t>
            </a:r>
          </a:p>
        </p:txBody>
      </p:sp>
      <p:sp>
        <p:nvSpPr>
          <p:cNvPr id="4" name="Slide Number Placeholder 3">
            <a:extLst>
              <a:ext uri="{FF2B5EF4-FFF2-40B4-BE49-F238E27FC236}">
                <a16:creationId xmlns:a16="http://schemas.microsoft.com/office/drawing/2014/main" id="{2B63318B-DF54-450D-9D36-063DB9E22470}"/>
              </a:ext>
            </a:extLst>
          </p:cNvPr>
          <p:cNvSpPr>
            <a:spLocks noGrp="1"/>
          </p:cNvSpPr>
          <p:nvPr>
            <p:ph type="sldNum" idx="12"/>
          </p:nvPr>
        </p:nvSpPr>
        <p:spPr/>
        <p:txBody>
          <a:bodyPr/>
          <a:lstStyle/>
          <a:p>
            <a:pPr algn="ctr"/>
            <a:fld id="{00000000-1234-1234-1234-123412341234}" type="slidenum">
              <a:rPr lang="en" smtClean="0"/>
              <a:pPr algn="ctr"/>
              <a:t>21</a:t>
            </a:fld>
            <a:endParaRPr lang="en" dirty="0"/>
          </a:p>
        </p:txBody>
      </p:sp>
    </p:spTree>
    <p:extLst>
      <p:ext uri="{BB962C8B-B14F-4D97-AF65-F5344CB8AC3E}">
        <p14:creationId xmlns:p14="http://schemas.microsoft.com/office/powerpoint/2010/main" val="4058020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B1B10-BAD2-4659-83F5-B29CEC8F5568}"/>
              </a:ext>
            </a:extLst>
          </p:cNvPr>
          <p:cNvSpPr>
            <a:spLocks noGrp="1"/>
          </p:cNvSpPr>
          <p:nvPr>
            <p:ph type="title"/>
          </p:nvPr>
        </p:nvSpPr>
        <p:spPr/>
        <p:txBody>
          <a:bodyPr/>
          <a:lstStyle/>
          <a:p>
            <a:r>
              <a:rPr lang="en-US" dirty="0"/>
              <a:t>Communication Methods: Training</a:t>
            </a:r>
          </a:p>
        </p:txBody>
      </p:sp>
      <p:sp>
        <p:nvSpPr>
          <p:cNvPr id="3" name="Text Placeholder 2">
            <a:extLst>
              <a:ext uri="{FF2B5EF4-FFF2-40B4-BE49-F238E27FC236}">
                <a16:creationId xmlns:a16="http://schemas.microsoft.com/office/drawing/2014/main" id="{3D5A3666-154D-4040-9524-F3024B02E6FA}"/>
              </a:ext>
            </a:extLst>
          </p:cNvPr>
          <p:cNvSpPr>
            <a:spLocks noGrp="1"/>
          </p:cNvSpPr>
          <p:nvPr>
            <p:ph type="body" idx="1"/>
          </p:nvPr>
        </p:nvSpPr>
        <p:spPr/>
        <p:txBody>
          <a:bodyPr/>
          <a:lstStyle/>
          <a:p>
            <a:pPr marL="231775" indent="-231775"/>
            <a:r>
              <a:rPr lang="en-US" sz="1600" dirty="0"/>
              <a:t>General and specific hazards</a:t>
            </a:r>
          </a:p>
          <a:p>
            <a:pPr marL="231775" indent="-231775"/>
            <a:endParaRPr lang="en-US" sz="1600" dirty="0"/>
          </a:p>
          <a:p>
            <a:pPr marL="231775" indent="-231775"/>
            <a:r>
              <a:rPr lang="en-US" sz="1600" dirty="0"/>
              <a:t>Methods to protect employees:</a:t>
            </a:r>
          </a:p>
          <a:p>
            <a:pPr marL="461963" lvl="1" indent="-231775"/>
            <a:r>
              <a:rPr lang="en-US" sz="1400" dirty="0"/>
              <a:t>Use of PPE</a:t>
            </a:r>
          </a:p>
          <a:p>
            <a:pPr marL="461963" lvl="1" indent="-231775"/>
            <a:r>
              <a:rPr lang="en-US" sz="1400" dirty="0"/>
              <a:t>Storage/handling practices</a:t>
            </a:r>
          </a:p>
          <a:p>
            <a:pPr marL="461963" lvl="1" indent="-231775"/>
            <a:r>
              <a:rPr lang="en-US" sz="1400" dirty="0"/>
              <a:t>Emergency procedures</a:t>
            </a:r>
          </a:p>
          <a:p>
            <a:pPr marL="231775" lvl="1" indent="-231775"/>
            <a:endParaRPr lang="en-US" sz="1600" dirty="0"/>
          </a:p>
          <a:p>
            <a:pPr marL="231775" indent="-231775"/>
            <a:r>
              <a:rPr lang="en-US" sz="1600" dirty="0"/>
              <a:t>Details of the Program</a:t>
            </a:r>
          </a:p>
          <a:p>
            <a:pPr marL="461963" lvl="1" indent="-231775"/>
            <a:r>
              <a:rPr lang="en-US" sz="1400" dirty="0"/>
              <a:t>Location</a:t>
            </a:r>
          </a:p>
          <a:p>
            <a:pPr marL="461963" lvl="1" indent="-231775"/>
            <a:r>
              <a:rPr lang="en-US" sz="1400" dirty="0"/>
              <a:t>Labeling system</a:t>
            </a:r>
          </a:p>
          <a:p>
            <a:pPr marL="461963" lvl="1" indent="-231775"/>
            <a:r>
              <a:rPr lang="en-US" sz="1400" dirty="0"/>
              <a:t>SDS </a:t>
            </a:r>
          </a:p>
          <a:p>
            <a:pPr marL="231775" indent="-231775"/>
            <a:endParaRPr lang="en-US" sz="1600" dirty="0"/>
          </a:p>
          <a:p>
            <a:pPr marL="231775" indent="-231775"/>
            <a:endParaRPr lang="en-US" sz="1600" dirty="0"/>
          </a:p>
        </p:txBody>
      </p:sp>
      <p:sp>
        <p:nvSpPr>
          <p:cNvPr id="4" name="Slide Number Placeholder 3">
            <a:extLst>
              <a:ext uri="{FF2B5EF4-FFF2-40B4-BE49-F238E27FC236}">
                <a16:creationId xmlns:a16="http://schemas.microsoft.com/office/drawing/2014/main" id="{7CCB031E-9BF1-4B51-8B0A-C4F892DC03BB}"/>
              </a:ext>
            </a:extLst>
          </p:cNvPr>
          <p:cNvSpPr>
            <a:spLocks noGrp="1"/>
          </p:cNvSpPr>
          <p:nvPr>
            <p:ph type="sldNum" idx="12"/>
          </p:nvPr>
        </p:nvSpPr>
        <p:spPr/>
        <p:txBody>
          <a:bodyPr/>
          <a:lstStyle/>
          <a:p>
            <a:pPr algn="ctr"/>
            <a:fld id="{00000000-1234-1234-1234-123412341234}" type="slidenum">
              <a:rPr lang="en" smtClean="0"/>
              <a:pPr algn="ctr"/>
              <a:t>22</a:t>
            </a:fld>
            <a:endParaRPr lang="en" dirty="0"/>
          </a:p>
        </p:txBody>
      </p:sp>
      <p:sp>
        <p:nvSpPr>
          <p:cNvPr id="5" name="Rectangle 4">
            <a:extLst>
              <a:ext uri="{FF2B5EF4-FFF2-40B4-BE49-F238E27FC236}">
                <a16:creationId xmlns:a16="http://schemas.microsoft.com/office/drawing/2014/main" id="{556446E5-9676-4116-ABA0-73CE9C580A0B}"/>
              </a:ext>
            </a:extLst>
          </p:cNvPr>
          <p:cNvSpPr/>
          <p:nvPr/>
        </p:nvSpPr>
        <p:spPr>
          <a:xfrm>
            <a:off x="4572000" y="0"/>
            <a:ext cx="4572000" cy="5143500"/>
          </a:xfrm>
          <a:prstGeom prst="rect">
            <a:avLst/>
          </a:prstGeom>
          <a:blipFill dpi="0" rotWithShape="1">
            <a:blip r:embed="rId3">
              <a:alphaModFix amt="36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4433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B1B10-BAD2-4659-83F5-B29CEC8F5568}"/>
              </a:ext>
            </a:extLst>
          </p:cNvPr>
          <p:cNvSpPr>
            <a:spLocks noGrp="1"/>
          </p:cNvSpPr>
          <p:nvPr>
            <p:ph type="title"/>
          </p:nvPr>
        </p:nvSpPr>
        <p:spPr/>
        <p:txBody>
          <a:bodyPr/>
          <a:lstStyle/>
          <a:p>
            <a:r>
              <a:rPr lang="en-US" dirty="0"/>
              <a:t>Communication Methods: Training</a:t>
            </a:r>
          </a:p>
        </p:txBody>
      </p:sp>
      <p:sp>
        <p:nvSpPr>
          <p:cNvPr id="3" name="Text Placeholder 2">
            <a:extLst>
              <a:ext uri="{FF2B5EF4-FFF2-40B4-BE49-F238E27FC236}">
                <a16:creationId xmlns:a16="http://schemas.microsoft.com/office/drawing/2014/main" id="{3D5A3666-154D-4040-9524-F3024B02E6FA}"/>
              </a:ext>
            </a:extLst>
          </p:cNvPr>
          <p:cNvSpPr>
            <a:spLocks noGrp="1"/>
          </p:cNvSpPr>
          <p:nvPr>
            <p:ph type="body" idx="1"/>
          </p:nvPr>
        </p:nvSpPr>
        <p:spPr/>
        <p:txBody>
          <a:bodyPr/>
          <a:lstStyle/>
          <a:p>
            <a:r>
              <a:rPr lang="en-US" dirty="0"/>
              <a:t> Training should be held</a:t>
            </a:r>
          </a:p>
          <a:p>
            <a:pPr marL="461963" lvl="1" indent="-230188">
              <a:lnSpc>
                <a:spcPct val="200000"/>
              </a:lnSpc>
            </a:pPr>
            <a:r>
              <a:rPr lang="en-US" sz="1600" dirty="0"/>
              <a:t>At initial assignment</a:t>
            </a:r>
          </a:p>
          <a:p>
            <a:pPr marL="461963" lvl="1" indent="-230188">
              <a:lnSpc>
                <a:spcPct val="200000"/>
              </a:lnSpc>
            </a:pPr>
            <a:r>
              <a:rPr lang="en-US" sz="1600" dirty="0"/>
              <a:t>When roles change</a:t>
            </a:r>
          </a:p>
          <a:p>
            <a:pPr marL="461963" lvl="1" indent="-230188">
              <a:lnSpc>
                <a:spcPct val="200000"/>
              </a:lnSpc>
            </a:pPr>
            <a:r>
              <a:rPr lang="en-US" sz="1600" dirty="0"/>
              <a:t>When hazards change</a:t>
            </a:r>
          </a:p>
          <a:p>
            <a:pPr marL="461963" lvl="1" indent="-230188">
              <a:lnSpc>
                <a:spcPct val="200000"/>
              </a:lnSpc>
            </a:pPr>
            <a:r>
              <a:rPr lang="en-US" sz="1600" dirty="0"/>
              <a:t>When the program changes</a:t>
            </a:r>
          </a:p>
          <a:p>
            <a:pPr marL="461963" lvl="1" indent="-230188">
              <a:lnSpc>
                <a:spcPct val="200000"/>
              </a:lnSpc>
            </a:pPr>
            <a:r>
              <a:rPr lang="en-US" sz="1600" dirty="0"/>
              <a:t>Annually (recommended)</a:t>
            </a:r>
          </a:p>
        </p:txBody>
      </p:sp>
      <p:sp>
        <p:nvSpPr>
          <p:cNvPr id="4" name="Slide Number Placeholder 3">
            <a:extLst>
              <a:ext uri="{FF2B5EF4-FFF2-40B4-BE49-F238E27FC236}">
                <a16:creationId xmlns:a16="http://schemas.microsoft.com/office/drawing/2014/main" id="{7CCB031E-9BF1-4B51-8B0A-C4F892DC03BB}"/>
              </a:ext>
            </a:extLst>
          </p:cNvPr>
          <p:cNvSpPr>
            <a:spLocks noGrp="1"/>
          </p:cNvSpPr>
          <p:nvPr>
            <p:ph type="sldNum" idx="12"/>
          </p:nvPr>
        </p:nvSpPr>
        <p:spPr/>
        <p:txBody>
          <a:bodyPr/>
          <a:lstStyle/>
          <a:p>
            <a:pPr algn="ctr"/>
            <a:fld id="{00000000-1234-1234-1234-123412341234}" type="slidenum">
              <a:rPr lang="en" smtClean="0"/>
              <a:pPr algn="ctr"/>
              <a:t>23</a:t>
            </a:fld>
            <a:endParaRPr lang="en" dirty="0"/>
          </a:p>
        </p:txBody>
      </p:sp>
      <p:sp>
        <p:nvSpPr>
          <p:cNvPr id="6" name="Rectangle 5">
            <a:extLst>
              <a:ext uri="{FF2B5EF4-FFF2-40B4-BE49-F238E27FC236}">
                <a16:creationId xmlns:a16="http://schemas.microsoft.com/office/drawing/2014/main" id="{3AD00A5D-FA41-4F59-B5FB-47876A4F0FEF}"/>
              </a:ext>
            </a:extLst>
          </p:cNvPr>
          <p:cNvSpPr/>
          <p:nvPr/>
        </p:nvSpPr>
        <p:spPr>
          <a:xfrm>
            <a:off x="4572000" y="0"/>
            <a:ext cx="4572000" cy="5143500"/>
          </a:xfrm>
          <a:prstGeom prst="rect">
            <a:avLst/>
          </a:prstGeom>
          <a:blipFill dpi="0" rotWithShape="1">
            <a:blip r:embed="rId3">
              <a:alphaModFix amt="44000"/>
              <a:extLst>
                <a:ext uri="{28A0092B-C50C-407E-A947-70E740481C1C}">
                  <a14:useLocalDpi xmlns:a14="http://schemas.microsoft.com/office/drawing/2010/main" val="0"/>
                </a:ext>
              </a:extLst>
            </a:blip>
            <a:srcRect/>
            <a:stretch>
              <a:fillRect l="-36813" r="-1750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2190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D5DD1-DBE3-4DF5-83B3-B10B4041A1FB}"/>
              </a:ext>
            </a:extLst>
          </p:cNvPr>
          <p:cNvSpPr>
            <a:spLocks noGrp="1"/>
          </p:cNvSpPr>
          <p:nvPr>
            <p:ph type="title"/>
          </p:nvPr>
        </p:nvSpPr>
        <p:spPr/>
        <p:txBody>
          <a:bodyPr/>
          <a:lstStyle/>
          <a:p>
            <a:r>
              <a:rPr lang="en-US" dirty="0"/>
              <a:t>Responsibilities</a:t>
            </a:r>
          </a:p>
        </p:txBody>
      </p:sp>
      <p:sp>
        <p:nvSpPr>
          <p:cNvPr id="3" name="Text Placeholder 2">
            <a:extLst>
              <a:ext uri="{FF2B5EF4-FFF2-40B4-BE49-F238E27FC236}">
                <a16:creationId xmlns:a16="http://schemas.microsoft.com/office/drawing/2014/main" id="{DB3138CD-5881-4AF0-A031-C97535D4092D}"/>
              </a:ext>
            </a:extLst>
          </p:cNvPr>
          <p:cNvSpPr>
            <a:spLocks noGrp="1"/>
          </p:cNvSpPr>
          <p:nvPr>
            <p:ph type="body" idx="1"/>
          </p:nvPr>
        </p:nvSpPr>
        <p:spPr/>
        <p:txBody>
          <a:bodyPr/>
          <a:lstStyle/>
          <a:p>
            <a:r>
              <a:rPr lang="en-US" dirty="0"/>
              <a:t> </a:t>
            </a:r>
            <a:r>
              <a:rPr lang="en-US" sz="1600" dirty="0"/>
              <a:t>Program Coordinator</a:t>
            </a:r>
          </a:p>
          <a:p>
            <a:pPr marL="461963" lvl="1" indent="-230188"/>
            <a:r>
              <a:rPr lang="en-US" sz="1400" dirty="0"/>
              <a:t>Write and maintain the written program</a:t>
            </a:r>
          </a:p>
          <a:p>
            <a:pPr marL="461963" lvl="1" indent="-230188"/>
            <a:r>
              <a:rPr lang="en-US" sz="1400" dirty="0"/>
              <a:t>Establish training program and keep documentation</a:t>
            </a:r>
          </a:p>
          <a:p>
            <a:pPr marL="461963" lvl="1" indent="-230188"/>
            <a:r>
              <a:rPr lang="en-US" sz="1400" dirty="0"/>
              <a:t>Keep chemical inventory updated</a:t>
            </a:r>
          </a:p>
          <a:p>
            <a:pPr marL="461963" lvl="1" indent="-230188"/>
            <a:r>
              <a:rPr lang="en-US" sz="1400" dirty="0"/>
              <a:t>Maintain old MSDSs/SDSs for 30 years</a:t>
            </a:r>
            <a:endParaRPr lang="en-US" sz="2000" dirty="0"/>
          </a:p>
          <a:p>
            <a:pPr lvl="1"/>
            <a:endParaRPr lang="en-US" sz="1600" dirty="0"/>
          </a:p>
          <a:p>
            <a:r>
              <a:rPr lang="en-US" sz="1600" dirty="0"/>
              <a:t> Supervisor </a:t>
            </a:r>
          </a:p>
          <a:p>
            <a:pPr marL="461963" lvl="1" indent="-230188"/>
            <a:r>
              <a:rPr lang="en-US" sz="1400" dirty="0"/>
              <a:t>Informs coordinator and H&amp;S manager of job requirements and hazard exposure of their staff</a:t>
            </a:r>
          </a:p>
          <a:p>
            <a:pPr marL="461963" lvl="1" indent="-230188"/>
            <a:r>
              <a:rPr lang="en-US" sz="1400" dirty="0"/>
              <a:t>Enforces compliance</a:t>
            </a:r>
          </a:p>
          <a:p>
            <a:pPr marL="461963" indent="-230188"/>
            <a:endParaRPr lang="en-US" sz="1000" dirty="0"/>
          </a:p>
          <a:p>
            <a:pPr marL="115888" indent="-115888"/>
            <a:r>
              <a:rPr lang="en-US" sz="1600" dirty="0"/>
              <a:t>Employee</a:t>
            </a:r>
          </a:p>
          <a:p>
            <a:pPr marL="461963" lvl="1" indent="-230188">
              <a:defRPr/>
            </a:pPr>
            <a:r>
              <a:rPr lang="en-US" sz="1400" dirty="0">
                <a:solidFill>
                  <a:schemeClr val="bg1"/>
                </a:solidFill>
              </a:rPr>
              <a:t>Use proper PPE as necessary</a:t>
            </a:r>
          </a:p>
          <a:p>
            <a:pPr marL="461963" lvl="1" indent="-230188" eaLnBrk="1" hangingPunct="1">
              <a:defRPr/>
            </a:pPr>
            <a:r>
              <a:rPr lang="en-US" sz="1400" dirty="0">
                <a:solidFill>
                  <a:schemeClr val="bg1"/>
                </a:solidFill>
              </a:rPr>
              <a:t>Know location of emergency equipment</a:t>
            </a:r>
          </a:p>
          <a:p>
            <a:pPr marL="461963" lvl="1" indent="-230188">
              <a:defRPr/>
            </a:pPr>
            <a:r>
              <a:rPr lang="en-US" sz="1400" dirty="0">
                <a:solidFill>
                  <a:schemeClr val="bg1"/>
                </a:solidFill>
              </a:rPr>
              <a:t>Inform supervisor of potential hazardous situations/events</a:t>
            </a:r>
          </a:p>
          <a:p>
            <a:pPr marL="461963" lvl="1" indent="-230188" eaLnBrk="1" hangingPunct="1">
              <a:defRPr/>
            </a:pPr>
            <a:endParaRPr lang="en-US" sz="1400" dirty="0">
              <a:solidFill>
                <a:schemeClr val="bg1"/>
              </a:solidFill>
            </a:endParaRPr>
          </a:p>
          <a:p>
            <a:pPr marL="115888" indent="-115888"/>
            <a:endParaRPr lang="en-US" sz="1600" dirty="0"/>
          </a:p>
        </p:txBody>
      </p:sp>
      <p:sp>
        <p:nvSpPr>
          <p:cNvPr id="4" name="Slide Number Placeholder 3">
            <a:extLst>
              <a:ext uri="{FF2B5EF4-FFF2-40B4-BE49-F238E27FC236}">
                <a16:creationId xmlns:a16="http://schemas.microsoft.com/office/drawing/2014/main" id="{2A425EEA-028A-4893-81AB-A09E9EE2F41A}"/>
              </a:ext>
            </a:extLst>
          </p:cNvPr>
          <p:cNvSpPr>
            <a:spLocks noGrp="1"/>
          </p:cNvSpPr>
          <p:nvPr>
            <p:ph type="sldNum" idx="12"/>
          </p:nvPr>
        </p:nvSpPr>
        <p:spPr/>
        <p:txBody>
          <a:bodyPr/>
          <a:lstStyle/>
          <a:p>
            <a:pPr algn="ctr"/>
            <a:fld id="{00000000-1234-1234-1234-123412341234}" type="slidenum">
              <a:rPr lang="en" smtClean="0"/>
              <a:pPr algn="ctr"/>
              <a:t>24</a:t>
            </a:fld>
            <a:endParaRPr lang="en" dirty="0"/>
          </a:p>
        </p:txBody>
      </p:sp>
    </p:spTree>
    <p:extLst>
      <p:ext uri="{BB962C8B-B14F-4D97-AF65-F5344CB8AC3E}">
        <p14:creationId xmlns:p14="http://schemas.microsoft.com/office/powerpoint/2010/main" val="2401753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9C053-3E5A-45EE-A47E-653FE1913930}"/>
              </a:ext>
            </a:extLst>
          </p:cNvPr>
          <p:cNvSpPr>
            <a:spLocks noGrp="1"/>
          </p:cNvSpPr>
          <p:nvPr>
            <p:ph type="title"/>
          </p:nvPr>
        </p:nvSpPr>
        <p:spPr/>
        <p:txBody>
          <a:bodyPr/>
          <a:lstStyle/>
          <a:p>
            <a:r>
              <a:rPr lang="en-US" dirty="0"/>
              <a:t>Training Your Staff</a:t>
            </a:r>
          </a:p>
        </p:txBody>
      </p:sp>
      <p:sp>
        <p:nvSpPr>
          <p:cNvPr id="3" name="Text Placeholder 2">
            <a:extLst>
              <a:ext uri="{FF2B5EF4-FFF2-40B4-BE49-F238E27FC236}">
                <a16:creationId xmlns:a16="http://schemas.microsoft.com/office/drawing/2014/main" id="{C59EB592-11CD-470E-A3EA-3B1030E4CD6D}"/>
              </a:ext>
            </a:extLst>
          </p:cNvPr>
          <p:cNvSpPr>
            <a:spLocks noGrp="1"/>
          </p:cNvSpPr>
          <p:nvPr>
            <p:ph type="body" idx="1"/>
          </p:nvPr>
        </p:nvSpPr>
        <p:spPr/>
        <p:txBody>
          <a:bodyPr/>
          <a:lstStyle/>
          <a:p>
            <a:pPr marL="231775" indent="-231775"/>
            <a:r>
              <a:rPr lang="en-US" dirty="0"/>
              <a:t>Discuss the components of the </a:t>
            </a:r>
            <a:r>
              <a:rPr lang="en-US" dirty="0" err="1"/>
              <a:t>HazCom</a:t>
            </a:r>
            <a:r>
              <a:rPr lang="en-US" dirty="0"/>
              <a:t> Program at your Park</a:t>
            </a:r>
          </a:p>
          <a:p>
            <a:pPr marL="231775" indent="-231775"/>
            <a:endParaRPr lang="en-US" dirty="0"/>
          </a:p>
          <a:p>
            <a:pPr marL="231775" indent="-231775"/>
            <a:r>
              <a:rPr lang="en-US" dirty="0"/>
              <a:t>Document your training</a:t>
            </a:r>
          </a:p>
          <a:p>
            <a:pPr marL="231775" indent="-231775"/>
            <a:endParaRPr lang="en-US" dirty="0"/>
          </a:p>
          <a:p>
            <a:pPr marL="231775" indent="-231775"/>
            <a:endParaRPr lang="en-US" dirty="0"/>
          </a:p>
        </p:txBody>
      </p:sp>
      <p:sp>
        <p:nvSpPr>
          <p:cNvPr id="4" name="Slide Number Placeholder 3">
            <a:extLst>
              <a:ext uri="{FF2B5EF4-FFF2-40B4-BE49-F238E27FC236}">
                <a16:creationId xmlns:a16="http://schemas.microsoft.com/office/drawing/2014/main" id="{65B65F54-CF6B-4716-A76A-B922231FFE0D}"/>
              </a:ext>
            </a:extLst>
          </p:cNvPr>
          <p:cNvSpPr>
            <a:spLocks noGrp="1"/>
          </p:cNvSpPr>
          <p:nvPr>
            <p:ph type="sldNum" idx="12"/>
          </p:nvPr>
        </p:nvSpPr>
        <p:spPr/>
        <p:txBody>
          <a:bodyPr/>
          <a:lstStyle/>
          <a:p>
            <a:pPr algn="ctr"/>
            <a:fld id="{00000000-1234-1234-1234-123412341234}" type="slidenum">
              <a:rPr lang="en" smtClean="0"/>
              <a:pPr algn="ctr"/>
              <a:t>25</a:t>
            </a:fld>
            <a:endParaRPr lang="en" dirty="0"/>
          </a:p>
        </p:txBody>
      </p:sp>
      <p:sp>
        <p:nvSpPr>
          <p:cNvPr id="5" name="Rectangle 4">
            <a:extLst>
              <a:ext uri="{FF2B5EF4-FFF2-40B4-BE49-F238E27FC236}">
                <a16:creationId xmlns:a16="http://schemas.microsoft.com/office/drawing/2014/main" id="{D5BE7B5B-33A4-4A4D-8C5C-D998E789B028}"/>
              </a:ext>
            </a:extLst>
          </p:cNvPr>
          <p:cNvSpPr/>
          <p:nvPr/>
        </p:nvSpPr>
        <p:spPr>
          <a:xfrm>
            <a:off x="4582511" y="0"/>
            <a:ext cx="4561490" cy="5143500"/>
          </a:xfrm>
          <a:prstGeom prst="rect">
            <a:avLst/>
          </a:prstGeom>
          <a:blipFill dpi="0" rotWithShape="1">
            <a:blip r:embed="rId3">
              <a:alphaModFix amt="44000"/>
              <a:extLst>
                <a:ext uri="{28A0092B-C50C-407E-A947-70E740481C1C}">
                  <a14:useLocalDpi xmlns:a14="http://schemas.microsoft.com/office/drawing/2010/main" val="0"/>
                </a:ext>
              </a:extLst>
            </a:blip>
            <a:srcRect/>
            <a:stretch>
              <a:fillRect l="-35481" r="-43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115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9C053-3E5A-45EE-A47E-653FE1913930}"/>
              </a:ext>
            </a:extLst>
          </p:cNvPr>
          <p:cNvSpPr>
            <a:spLocks noGrp="1"/>
          </p:cNvSpPr>
          <p:nvPr>
            <p:ph type="title"/>
          </p:nvPr>
        </p:nvSpPr>
        <p:spPr/>
        <p:txBody>
          <a:bodyPr/>
          <a:lstStyle/>
          <a:p>
            <a:r>
              <a:rPr lang="en-US" dirty="0" err="1"/>
              <a:t>HazCom</a:t>
            </a:r>
            <a:r>
              <a:rPr lang="en-US" dirty="0"/>
              <a:t> at XXXX</a:t>
            </a:r>
          </a:p>
        </p:txBody>
      </p:sp>
      <p:sp>
        <p:nvSpPr>
          <p:cNvPr id="3" name="Text Placeholder 2">
            <a:extLst>
              <a:ext uri="{FF2B5EF4-FFF2-40B4-BE49-F238E27FC236}">
                <a16:creationId xmlns:a16="http://schemas.microsoft.com/office/drawing/2014/main" id="{C59EB592-11CD-470E-A3EA-3B1030E4CD6D}"/>
              </a:ext>
            </a:extLst>
          </p:cNvPr>
          <p:cNvSpPr>
            <a:spLocks noGrp="1"/>
          </p:cNvSpPr>
          <p:nvPr>
            <p:ph type="body" idx="1"/>
          </p:nvPr>
        </p:nvSpPr>
        <p:spPr/>
        <p:txBody>
          <a:bodyPr/>
          <a:lstStyle/>
          <a:p>
            <a:pPr marL="231775" indent="-231775"/>
            <a:r>
              <a:rPr lang="en-US" sz="1600" dirty="0"/>
              <a:t>Program Storage Location</a:t>
            </a:r>
          </a:p>
          <a:p>
            <a:pPr marL="231775" indent="-231775"/>
            <a:r>
              <a:rPr lang="en-US" sz="1600" dirty="0"/>
              <a:t>Site-specific Procedures</a:t>
            </a:r>
          </a:p>
          <a:p>
            <a:pPr marL="231775" indent="-231775"/>
            <a:r>
              <a:rPr lang="en-US" sz="1600" dirty="0"/>
              <a:t>Chemical Hazards at [XXXX]</a:t>
            </a:r>
          </a:p>
          <a:p>
            <a:pPr marL="231775" indent="-231775"/>
            <a:r>
              <a:rPr lang="en-US" sz="1600" dirty="0"/>
              <a:t>Specific Storage and Handling Practices</a:t>
            </a:r>
          </a:p>
          <a:p>
            <a:pPr marL="231775" indent="-231775"/>
            <a:r>
              <a:rPr lang="en-US" sz="1600" dirty="0"/>
              <a:t>Spill Response</a:t>
            </a:r>
          </a:p>
          <a:p>
            <a:pPr marL="461963" lvl="1" indent="-231775"/>
            <a:r>
              <a:rPr lang="en-US" sz="1600" dirty="0"/>
              <a:t>Review the procedure</a:t>
            </a:r>
          </a:p>
          <a:p>
            <a:pPr marL="231775" indent="-231775"/>
            <a:r>
              <a:rPr lang="en-US" sz="1600" dirty="0"/>
              <a:t>Labeling</a:t>
            </a:r>
          </a:p>
          <a:p>
            <a:pPr marL="461963" lvl="1" indent="-234950"/>
            <a:r>
              <a:rPr lang="en-US" sz="1600" dirty="0"/>
              <a:t>Update</a:t>
            </a:r>
          </a:p>
          <a:p>
            <a:pPr marL="461963" lvl="1" indent="-234950"/>
            <a:r>
              <a:rPr lang="en-US" sz="1600" dirty="0"/>
              <a:t>Responsibilities</a:t>
            </a:r>
          </a:p>
          <a:p>
            <a:pPr marL="461963" lvl="1" indent="-234950"/>
            <a:r>
              <a:rPr lang="en-US" sz="1600" dirty="0"/>
              <a:t>Location of SDS and Chemical Inventory</a:t>
            </a:r>
          </a:p>
        </p:txBody>
      </p:sp>
      <p:sp>
        <p:nvSpPr>
          <p:cNvPr id="4" name="Slide Number Placeholder 3">
            <a:extLst>
              <a:ext uri="{FF2B5EF4-FFF2-40B4-BE49-F238E27FC236}">
                <a16:creationId xmlns:a16="http://schemas.microsoft.com/office/drawing/2014/main" id="{65B65F54-CF6B-4716-A76A-B922231FFE0D}"/>
              </a:ext>
            </a:extLst>
          </p:cNvPr>
          <p:cNvSpPr>
            <a:spLocks noGrp="1"/>
          </p:cNvSpPr>
          <p:nvPr>
            <p:ph type="sldNum" idx="12"/>
          </p:nvPr>
        </p:nvSpPr>
        <p:spPr/>
        <p:txBody>
          <a:bodyPr/>
          <a:lstStyle/>
          <a:p>
            <a:pPr algn="ctr"/>
            <a:fld id="{00000000-1234-1234-1234-123412341234}" type="slidenum">
              <a:rPr lang="en" smtClean="0"/>
              <a:pPr algn="ctr"/>
              <a:t>26</a:t>
            </a:fld>
            <a:endParaRPr lang="en" dirty="0"/>
          </a:p>
        </p:txBody>
      </p:sp>
      <p:sp>
        <p:nvSpPr>
          <p:cNvPr id="5" name="Rectangle 4">
            <a:extLst>
              <a:ext uri="{FF2B5EF4-FFF2-40B4-BE49-F238E27FC236}">
                <a16:creationId xmlns:a16="http://schemas.microsoft.com/office/drawing/2014/main" id="{D5BE7B5B-33A4-4A4D-8C5C-D998E789B028}"/>
              </a:ext>
            </a:extLst>
          </p:cNvPr>
          <p:cNvSpPr/>
          <p:nvPr/>
        </p:nvSpPr>
        <p:spPr>
          <a:xfrm>
            <a:off x="4582511" y="0"/>
            <a:ext cx="4561490" cy="5143500"/>
          </a:xfrm>
          <a:prstGeom prst="rect">
            <a:avLst/>
          </a:prstGeom>
          <a:blipFill dpi="0" rotWithShape="1">
            <a:blip r:embed="rId3">
              <a:alphaModFix amt="44000"/>
              <a:extLst>
                <a:ext uri="{28A0092B-C50C-407E-A947-70E740481C1C}">
                  <a14:useLocalDpi xmlns:a14="http://schemas.microsoft.com/office/drawing/2010/main" val="0"/>
                </a:ext>
              </a:extLst>
            </a:blip>
            <a:srcRect/>
            <a:stretch>
              <a:fillRect l="-35481" r="-43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6838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B1B10-BAD2-4659-83F5-B29CEC8F5568}"/>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7CCB031E-9BF1-4B51-8B0A-C4F892DC03BB}"/>
              </a:ext>
            </a:extLst>
          </p:cNvPr>
          <p:cNvSpPr>
            <a:spLocks noGrp="1"/>
          </p:cNvSpPr>
          <p:nvPr>
            <p:ph type="sldNum" idx="12"/>
          </p:nvPr>
        </p:nvSpPr>
        <p:spPr/>
        <p:txBody>
          <a:bodyPr/>
          <a:lstStyle/>
          <a:p>
            <a:pPr algn="ctr"/>
            <a:fld id="{00000000-1234-1234-1234-123412341234}" type="slidenum">
              <a:rPr lang="en" smtClean="0"/>
              <a:pPr algn="ctr"/>
              <a:t>27</a:t>
            </a:fld>
            <a:endParaRPr lang="en" dirty="0"/>
          </a:p>
        </p:txBody>
      </p:sp>
      <p:sp>
        <p:nvSpPr>
          <p:cNvPr id="6" name="Rectangle 5">
            <a:extLst>
              <a:ext uri="{FF2B5EF4-FFF2-40B4-BE49-F238E27FC236}">
                <a16:creationId xmlns:a16="http://schemas.microsoft.com/office/drawing/2014/main" id="{3AD00A5D-FA41-4F59-B5FB-47876A4F0FEF}"/>
              </a:ext>
            </a:extLst>
          </p:cNvPr>
          <p:cNvSpPr/>
          <p:nvPr/>
        </p:nvSpPr>
        <p:spPr>
          <a:xfrm>
            <a:off x="4572000" y="0"/>
            <a:ext cx="4572000" cy="5143500"/>
          </a:xfrm>
          <a:prstGeom prst="rect">
            <a:avLst/>
          </a:prstGeom>
          <a:blipFill dpi="0" rotWithShape="1">
            <a:blip r:embed="rId3">
              <a:alphaModFix amt="44000"/>
              <a:extLst>
                <a:ext uri="{28A0092B-C50C-407E-A947-70E740481C1C}">
                  <a14:useLocalDpi xmlns:a14="http://schemas.microsoft.com/office/drawing/2010/main" val="0"/>
                </a:ext>
              </a:extLst>
            </a:blip>
            <a:srcRect/>
            <a:stretch>
              <a:fillRect l="-36813" r="-1750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0424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45000-F0EC-426F-A3B1-6F4AD1F8EB45}"/>
              </a:ext>
            </a:extLst>
          </p:cNvPr>
          <p:cNvSpPr>
            <a:spLocks noGrp="1"/>
          </p:cNvSpPr>
          <p:nvPr>
            <p:ph type="title"/>
          </p:nvPr>
        </p:nvSpPr>
        <p:spPr/>
        <p:txBody>
          <a:bodyPr/>
          <a:lstStyle/>
          <a:p>
            <a:r>
              <a:rPr lang="en-US" dirty="0"/>
              <a:t>Hazard Communication</a:t>
            </a:r>
          </a:p>
        </p:txBody>
      </p:sp>
      <p:sp>
        <p:nvSpPr>
          <p:cNvPr id="3" name="Text Placeholder 2">
            <a:extLst>
              <a:ext uri="{FF2B5EF4-FFF2-40B4-BE49-F238E27FC236}">
                <a16:creationId xmlns:a16="http://schemas.microsoft.com/office/drawing/2014/main" id="{F845D562-BC05-461D-ADAC-2F1D44EE22AF}"/>
              </a:ext>
            </a:extLst>
          </p:cNvPr>
          <p:cNvSpPr>
            <a:spLocks noGrp="1"/>
          </p:cNvSpPr>
          <p:nvPr>
            <p:ph type="body" idx="1"/>
          </p:nvPr>
        </p:nvSpPr>
        <p:spPr/>
        <p:txBody>
          <a:bodyPr/>
          <a:lstStyle/>
          <a:p>
            <a:r>
              <a:rPr lang="en-US" dirty="0"/>
              <a:t>2</a:t>
            </a:r>
            <a:r>
              <a:rPr lang="en-US" baseline="30000" dirty="0"/>
              <a:t>nd</a:t>
            </a:r>
            <a:r>
              <a:rPr lang="en-US" dirty="0"/>
              <a:t> most cited OSHA violation</a:t>
            </a:r>
          </a:p>
          <a:p>
            <a:pPr marL="347663" lvl="1" indent="-119063"/>
            <a:endParaRPr lang="en-US" sz="1600" dirty="0"/>
          </a:p>
          <a:p>
            <a:pPr marL="347663" lvl="1" indent="-119063"/>
            <a:r>
              <a:rPr lang="en-US" sz="1600" dirty="0"/>
              <a:t>Written program</a:t>
            </a:r>
          </a:p>
          <a:p>
            <a:pPr marL="347663" lvl="1" indent="-119063"/>
            <a:endParaRPr lang="en-US" sz="1600" dirty="0"/>
          </a:p>
          <a:p>
            <a:pPr marL="347663" lvl="1" indent="-119063"/>
            <a:r>
              <a:rPr lang="en-US" sz="1600" dirty="0"/>
              <a:t>Labeled containers</a:t>
            </a:r>
          </a:p>
          <a:p>
            <a:pPr marL="347663" lvl="1" indent="-119063"/>
            <a:endParaRPr lang="en-US" sz="1600" dirty="0"/>
          </a:p>
          <a:p>
            <a:pPr marL="347663" lvl="1" indent="-119063"/>
            <a:r>
              <a:rPr lang="en-US" sz="1600" dirty="0"/>
              <a:t>SDS</a:t>
            </a:r>
          </a:p>
          <a:p>
            <a:pPr marL="347663" lvl="1" indent="-119063"/>
            <a:endParaRPr lang="en-US" sz="1600" dirty="0"/>
          </a:p>
          <a:p>
            <a:pPr marL="347663" lvl="1" indent="-119063"/>
            <a:r>
              <a:rPr lang="en-US" sz="1600" dirty="0"/>
              <a:t>Training </a:t>
            </a:r>
          </a:p>
          <a:p>
            <a:pPr marL="347663" lvl="1" indent="-119063"/>
            <a:endParaRPr lang="en-US" sz="1600" dirty="0"/>
          </a:p>
          <a:p>
            <a:pPr marL="347663" lvl="1" indent="-119063"/>
            <a:r>
              <a:rPr lang="en-US" sz="1600" dirty="0"/>
              <a:t>Chemical inventory</a:t>
            </a:r>
          </a:p>
        </p:txBody>
      </p:sp>
      <p:sp>
        <p:nvSpPr>
          <p:cNvPr id="4" name="Slide Number Placeholder 3">
            <a:extLst>
              <a:ext uri="{FF2B5EF4-FFF2-40B4-BE49-F238E27FC236}">
                <a16:creationId xmlns:a16="http://schemas.microsoft.com/office/drawing/2014/main" id="{CD7229C5-3767-48A6-8885-4F65C0F1BFA6}"/>
              </a:ext>
            </a:extLst>
          </p:cNvPr>
          <p:cNvSpPr>
            <a:spLocks noGrp="1"/>
          </p:cNvSpPr>
          <p:nvPr>
            <p:ph type="sldNum" idx="12"/>
          </p:nvPr>
        </p:nvSpPr>
        <p:spPr/>
        <p:txBody>
          <a:bodyPr/>
          <a:lstStyle/>
          <a:p>
            <a:pPr algn="ctr"/>
            <a:fld id="{00000000-1234-1234-1234-123412341234}" type="slidenum">
              <a:rPr lang="en" smtClean="0"/>
              <a:pPr algn="ctr"/>
              <a:t>3</a:t>
            </a:fld>
            <a:endParaRPr lang="en" dirty="0"/>
          </a:p>
        </p:txBody>
      </p:sp>
      <p:graphicFrame>
        <p:nvGraphicFramePr>
          <p:cNvPr id="7" name="Chart 6">
            <a:extLst>
              <a:ext uri="{FF2B5EF4-FFF2-40B4-BE49-F238E27FC236}">
                <a16:creationId xmlns:a16="http://schemas.microsoft.com/office/drawing/2014/main" id="{C4E308E6-EC1A-4182-AD20-1AE9F8841417}"/>
              </a:ext>
            </a:extLst>
          </p:cNvPr>
          <p:cNvGraphicFramePr/>
          <p:nvPr>
            <p:extLst>
              <p:ext uri="{D42A27DB-BD31-4B8C-83A1-F6EECF244321}">
                <p14:modId xmlns:p14="http://schemas.microsoft.com/office/powerpoint/2010/main" val="937850257"/>
              </p:ext>
            </p:extLst>
          </p:nvPr>
        </p:nvGraphicFramePr>
        <p:xfrm>
          <a:off x="4740965" y="539750"/>
          <a:ext cx="4234069"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D598BBF4-3A6E-4135-825F-97A0C008751F}"/>
              </a:ext>
            </a:extLst>
          </p:cNvPr>
          <p:cNvSpPr/>
          <p:nvPr/>
        </p:nvSpPr>
        <p:spPr>
          <a:xfrm>
            <a:off x="5822730" y="1870841"/>
            <a:ext cx="118872" cy="11887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855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C7E17-55C9-4D7F-853A-C252AAE161D1}"/>
              </a:ext>
            </a:extLst>
          </p:cNvPr>
          <p:cNvSpPr>
            <a:spLocks noGrp="1"/>
          </p:cNvSpPr>
          <p:nvPr>
            <p:ph type="title"/>
          </p:nvPr>
        </p:nvSpPr>
        <p:spPr/>
        <p:txBody>
          <a:bodyPr/>
          <a:lstStyle/>
          <a:p>
            <a:r>
              <a:rPr lang="en-US" dirty="0" err="1"/>
              <a:t>HazCom</a:t>
            </a:r>
            <a:r>
              <a:rPr lang="en-US" dirty="0"/>
              <a:t> Standard</a:t>
            </a:r>
          </a:p>
        </p:txBody>
      </p:sp>
      <p:sp>
        <p:nvSpPr>
          <p:cNvPr id="3" name="Text Placeholder 2">
            <a:extLst>
              <a:ext uri="{FF2B5EF4-FFF2-40B4-BE49-F238E27FC236}">
                <a16:creationId xmlns:a16="http://schemas.microsoft.com/office/drawing/2014/main" id="{31749168-AAE7-4F56-A72A-9BAFCA2716B0}"/>
              </a:ext>
            </a:extLst>
          </p:cNvPr>
          <p:cNvSpPr>
            <a:spLocks noGrp="1"/>
          </p:cNvSpPr>
          <p:nvPr>
            <p:ph type="body" idx="1"/>
          </p:nvPr>
        </p:nvSpPr>
        <p:spPr/>
        <p:txBody>
          <a:bodyPr/>
          <a:lstStyle/>
          <a:p>
            <a:pPr marL="285750" indent="-285750"/>
            <a:r>
              <a:rPr lang="en-US" dirty="0"/>
              <a:t>Also known as “Right to Know”, codified in 29 CFR 1910.1200</a:t>
            </a:r>
          </a:p>
          <a:p>
            <a:pPr marL="285750" indent="-285750"/>
            <a:endParaRPr lang="en-US" dirty="0"/>
          </a:p>
          <a:p>
            <a:pPr marL="285750" indent="-285750"/>
            <a:r>
              <a:rPr lang="en-US" dirty="0"/>
              <a:t>Revised to adopt the Globally Harmonized System (GHS) in 2012. </a:t>
            </a:r>
          </a:p>
          <a:p>
            <a:pPr marL="285750" indent="-285750"/>
            <a:endParaRPr lang="en-US" dirty="0"/>
          </a:p>
          <a:p>
            <a:pPr marL="285750" indent="-285750"/>
            <a:r>
              <a:rPr lang="en-US" dirty="0"/>
              <a:t>The standards for general industry and construction are identical</a:t>
            </a:r>
          </a:p>
          <a:p>
            <a:pPr marL="285750" indent="-285750"/>
            <a:endParaRPr lang="en-US" dirty="0"/>
          </a:p>
        </p:txBody>
      </p:sp>
      <p:sp>
        <p:nvSpPr>
          <p:cNvPr id="4" name="Slide Number Placeholder 3">
            <a:extLst>
              <a:ext uri="{FF2B5EF4-FFF2-40B4-BE49-F238E27FC236}">
                <a16:creationId xmlns:a16="http://schemas.microsoft.com/office/drawing/2014/main" id="{2090AB0B-7C66-4B71-9E77-1A67A0C6D6F5}"/>
              </a:ext>
            </a:extLst>
          </p:cNvPr>
          <p:cNvSpPr>
            <a:spLocks noGrp="1"/>
          </p:cNvSpPr>
          <p:nvPr>
            <p:ph type="sldNum" idx="12"/>
          </p:nvPr>
        </p:nvSpPr>
        <p:spPr/>
        <p:txBody>
          <a:bodyPr/>
          <a:lstStyle/>
          <a:p>
            <a:pPr algn="ctr"/>
            <a:fld id="{00000000-1234-1234-1234-123412341234}" type="slidenum">
              <a:rPr lang="en" smtClean="0"/>
              <a:pPr algn="ctr"/>
              <a:t>4</a:t>
            </a:fld>
            <a:endParaRPr lang="en" dirty="0"/>
          </a:p>
        </p:txBody>
      </p:sp>
      <p:sp>
        <p:nvSpPr>
          <p:cNvPr id="5" name="Rectangle 4">
            <a:extLst>
              <a:ext uri="{FF2B5EF4-FFF2-40B4-BE49-F238E27FC236}">
                <a16:creationId xmlns:a16="http://schemas.microsoft.com/office/drawing/2014/main" id="{31C70F01-D3E7-40B3-A4F9-1C3E717F2449}"/>
              </a:ext>
            </a:extLst>
          </p:cNvPr>
          <p:cNvSpPr>
            <a:spLocks noChangeAspect="1"/>
          </p:cNvSpPr>
          <p:nvPr/>
        </p:nvSpPr>
        <p:spPr>
          <a:xfrm>
            <a:off x="5906530" y="0"/>
            <a:ext cx="3237470" cy="5143500"/>
          </a:xfrm>
          <a:prstGeom prst="rect">
            <a:avLst/>
          </a:prstGeom>
          <a:blipFill dpi="0" rotWithShape="1">
            <a:blip r:embed="rId3">
              <a:alphaModFix amt="56000"/>
              <a:extLst>
                <a:ext uri="{28A0092B-C50C-407E-A947-70E740481C1C}">
                  <a14:useLocalDpi xmlns:a14="http://schemas.microsoft.com/office/drawing/2010/main" val="0"/>
                </a:ext>
              </a:extLst>
            </a:blip>
            <a:srcRect/>
            <a:stretch>
              <a:fillRect l="-45266" t="-31139" b="-135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0511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alpha val="54000"/>
          </a:schemeClr>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B32E3BE-260A-487B-B82C-4E2D26F2A2B1}"/>
              </a:ext>
            </a:extLst>
          </p:cNvPr>
          <p:cNvPicPr>
            <a:picLocks noChangeAspect="1"/>
          </p:cNvPicPr>
          <p:nvPr/>
        </p:nvPicPr>
        <p:blipFill rotWithShape="1">
          <a:blip r:embed="rId3">
            <a:grayscl/>
          </a:blip>
          <a:srcRect l="17447" r="22430"/>
          <a:stretch/>
        </p:blipFill>
        <p:spPr>
          <a:xfrm>
            <a:off x="4504098" y="2465"/>
            <a:ext cx="4644075" cy="5141035"/>
          </a:xfrm>
          <a:prstGeom prst="rect">
            <a:avLst/>
          </a:prstGeom>
        </p:spPr>
      </p:pic>
      <p:sp>
        <p:nvSpPr>
          <p:cNvPr id="2" name="Title 1">
            <a:extLst>
              <a:ext uri="{FF2B5EF4-FFF2-40B4-BE49-F238E27FC236}">
                <a16:creationId xmlns:a16="http://schemas.microsoft.com/office/drawing/2014/main" id="{5C1B0849-A817-420A-AB24-13D4640C6E3B}"/>
              </a:ext>
            </a:extLst>
          </p:cNvPr>
          <p:cNvSpPr>
            <a:spLocks noGrp="1"/>
          </p:cNvSpPr>
          <p:nvPr>
            <p:ph type="title"/>
          </p:nvPr>
        </p:nvSpPr>
        <p:spPr/>
        <p:txBody>
          <a:bodyPr/>
          <a:lstStyle/>
          <a:p>
            <a:r>
              <a:rPr lang="en-US" dirty="0"/>
              <a:t>Who does </a:t>
            </a:r>
            <a:r>
              <a:rPr lang="en-US" dirty="0" err="1"/>
              <a:t>HazCom</a:t>
            </a:r>
            <a:r>
              <a:rPr lang="en-US" dirty="0"/>
              <a:t> apply to?</a:t>
            </a:r>
          </a:p>
        </p:txBody>
      </p:sp>
      <p:sp>
        <p:nvSpPr>
          <p:cNvPr id="3" name="Text Placeholder 2">
            <a:extLst>
              <a:ext uri="{FF2B5EF4-FFF2-40B4-BE49-F238E27FC236}">
                <a16:creationId xmlns:a16="http://schemas.microsoft.com/office/drawing/2014/main" id="{C7BBE2D3-A45F-4C8F-9A64-AE128ACC9270}"/>
              </a:ext>
            </a:extLst>
          </p:cNvPr>
          <p:cNvSpPr>
            <a:spLocks noGrp="1"/>
          </p:cNvSpPr>
          <p:nvPr>
            <p:ph type="body" idx="1"/>
          </p:nvPr>
        </p:nvSpPr>
        <p:spPr/>
        <p:txBody>
          <a:bodyPr/>
          <a:lstStyle/>
          <a:p>
            <a:pPr marL="231775" indent="-231775"/>
            <a:r>
              <a:rPr lang="en-US" dirty="0"/>
              <a:t>The </a:t>
            </a:r>
            <a:r>
              <a:rPr lang="en-US" dirty="0" err="1"/>
              <a:t>HazCom</a:t>
            </a:r>
            <a:r>
              <a:rPr lang="en-US" dirty="0"/>
              <a:t> standard applies to any worker who may be exposed to hazardous chemicals under </a:t>
            </a:r>
            <a:r>
              <a:rPr lang="en-US" b="1" dirty="0">
                <a:solidFill>
                  <a:schemeClr val="accent1">
                    <a:lumMod val="60000"/>
                    <a:lumOff val="40000"/>
                  </a:schemeClr>
                </a:solidFill>
              </a:rPr>
              <a:t>normal operating conditions</a:t>
            </a:r>
            <a:r>
              <a:rPr lang="en-US" dirty="0"/>
              <a:t>, or in </a:t>
            </a:r>
            <a:r>
              <a:rPr lang="en-US" b="1" dirty="0">
                <a:solidFill>
                  <a:schemeClr val="accent1">
                    <a:lumMod val="60000"/>
                    <a:lumOff val="40000"/>
                  </a:schemeClr>
                </a:solidFill>
              </a:rPr>
              <a:t>foreseeable emergencies</a:t>
            </a:r>
            <a:r>
              <a:rPr lang="en-US" dirty="0"/>
              <a:t>.</a:t>
            </a:r>
          </a:p>
        </p:txBody>
      </p:sp>
      <p:sp>
        <p:nvSpPr>
          <p:cNvPr id="4" name="Slide Number Placeholder 3">
            <a:extLst>
              <a:ext uri="{FF2B5EF4-FFF2-40B4-BE49-F238E27FC236}">
                <a16:creationId xmlns:a16="http://schemas.microsoft.com/office/drawing/2014/main" id="{B1FBD523-4090-4199-952B-B0A4897DF1F1}"/>
              </a:ext>
            </a:extLst>
          </p:cNvPr>
          <p:cNvSpPr>
            <a:spLocks noGrp="1"/>
          </p:cNvSpPr>
          <p:nvPr>
            <p:ph type="sldNum" idx="12"/>
          </p:nvPr>
        </p:nvSpPr>
        <p:spPr/>
        <p:txBody>
          <a:bodyPr/>
          <a:lstStyle/>
          <a:p>
            <a:pPr algn="ctr"/>
            <a:fld id="{00000000-1234-1234-1234-123412341234}" type="slidenum">
              <a:rPr lang="en" smtClean="0"/>
              <a:pPr algn="ctr"/>
              <a:t>5</a:t>
            </a:fld>
            <a:endParaRPr lang="en" dirty="0"/>
          </a:p>
        </p:txBody>
      </p:sp>
    </p:spTree>
    <p:extLst>
      <p:ext uri="{BB962C8B-B14F-4D97-AF65-F5344CB8AC3E}">
        <p14:creationId xmlns:p14="http://schemas.microsoft.com/office/powerpoint/2010/main" val="2838801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25640-9C28-4BB4-B705-9F7BB413FB1D}"/>
              </a:ext>
            </a:extLst>
          </p:cNvPr>
          <p:cNvSpPr>
            <a:spLocks noGrp="1"/>
          </p:cNvSpPr>
          <p:nvPr>
            <p:ph type="title"/>
          </p:nvPr>
        </p:nvSpPr>
        <p:spPr/>
        <p:txBody>
          <a:bodyPr/>
          <a:lstStyle/>
          <a:p>
            <a:r>
              <a:rPr lang="en-US" dirty="0"/>
              <a:t>So What is a Hazardous Material?</a:t>
            </a:r>
          </a:p>
        </p:txBody>
      </p:sp>
      <p:sp>
        <p:nvSpPr>
          <p:cNvPr id="3" name="Content Placeholder 2">
            <a:extLst>
              <a:ext uri="{FF2B5EF4-FFF2-40B4-BE49-F238E27FC236}">
                <a16:creationId xmlns:a16="http://schemas.microsoft.com/office/drawing/2014/main" id="{A4D9267F-9018-4178-AF85-68A34686AB0C}"/>
              </a:ext>
            </a:extLst>
          </p:cNvPr>
          <p:cNvSpPr>
            <a:spLocks noGrp="1"/>
          </p:cNvSpPr>
          <p:nvPr>
            <p:ph sz="half" idx="1"/>
          </p:nvPr>
        </p:nvSpPr>
        <p:spPr/>
        <p:txBody>
          <a:bodyPr/>
          <a:lstStyle/>
          <a:p>
            <a:pPr marL="231775" indent="-231775"/>
            <a:r>
              <a:rPr lang="en-US" dirty="0"/>
              <a:t>Physical Hazards</a:t>
            </a:r>
          </a:p>
          <a:p>
            <a:pPr marL="457200" lvl="1" indent="-228600">
              <a:buClr>
                <a:srgbClr val="E1C200"/>
              </a:buClr>
              <a:defRPr/>
            </a:pPr>
            <a:r>
              <a:rPr lang="en-US" sz="1600" dirty="0"/>
              <a:t>Gas under pressure</a:t>
            </a:r>
          </a:p>
          <a:p>
            <a:pPr marL="457200" lvl="1" indent="-228600">
              <a:buClr>
                <a:srgbClr val="E1C200"/>
              </a:buClr>
              <a:defRPr/>
            </a:pPr>
            <a:r>
              <a:rPr lang="en-US" sz="1600" dirty="0"/>
              <a:t>Explosive</a:t>
            </a:r>
          </a:p>
          <a:p>
            <a:pPr marL="457200" lvl="1" indent="-228600">
              <a:buClr>
                <a:srgbClr val="E1C200"/>
              </a:buClr>
              <a:defRPr/>
            </a:pPr>
            <a:r>
              <a:rPr lang="en-US" sz="1600" dirty="0"/>
              <a:t>Flammable</a:t>
            </a:r>
          </a:p>
          <a:p>
            <a:pPr marL="457200" lvl="1" indent="-228600">
              <a:buClr>
                <a:srgbClr val="E1C200"/>
              </a:buClr>
              <a:defRPr/>
            </a:pPr>
            <a:r>
              <a:rPr lang="en-US" sz="1600" dirty="0"/>
              <a:t>Oxidizer</a:t>
            </a:r>
          </a:p>
          <a:p>
            <a:pPr marL="457200" lvl="1" indent="-228600">
              <a:buClr>
                <a:srgbClr val="E1C200"/>
              </a:buClr>
              <a:defRPr/>
            </a:pPr>
            <a:r>
              <a:rPr lang="en-US" sz="1600" dirty="0"/>
              <a:t>Pyrophoric</a:t>
            </a:r>
          </a:p>
          <a:p>
            <a:pPr marL="457200" lvl="1" indent="-228600">
              <a:buClr>
                <a:srgbClr val="E1C200"/>
              </a:buClr>
              <a:defRPr/>
            </a:pPr>
            <a:r>
              <a:rPr lang="en-US" sz="1600" dirty="0"/>
              <a:t>Self-reactive or self-heating</a:t>
            </a:r>
          </a:p>
          <a:p>
            <a:pPr marL="457200" lvl="1" indent="-228600">
              <a:buClr>
                <a:srgbClr val="E1C200"/>
              </a:buClr>
              <a:defRPr/>
            </a:pPr>
            <a:r>
              <a:rPr lang="en-US" sz="1600" dirty="0"/>
              <a:t>Organic peroxide</a:t>
            </a:r>
          </a:p>
          <a:p>
            <a:pPr marL="457200" lvl="1" indent="-228600">
              <a:buClr>
                <a:srgbClr val="E1C200"/>
              </a:buClr>
              <a:defRPr/>
            </a:pPr>
            <a:r>
              <a:rPr lang="en-US" sz="1600" dirty="0"/>
              <a:t>Corrosive to metal</a:t>
            </a:r>
          </a:p>
          <a:p>
            <a:pPr marL="457200" lvl="1" indent="-228600">
              <a:buClr>
                <a:srgbClr val="E1C200"/>
              </a:buClr>
              <a:defRPr/>
            </a:pPr>
            <a:r>
              <a:rPr lang="en-US" sz="1600" dirty="0"/>
              <a:t>Emits flammable gas when contact w/H</a:t>
            </a:r>
            <a:r>
              <a:rPr lang="en-US" sz="1600" baseline="-25000" dirty="0"/>
              <a:t>2</a:t>
            </a:r>
            <a:r>
              <a:rPr lang="en-US" sz="1600" dirty="0"/>
              <a:t>O</a:t>
            </a:r>
          </a:p>
          <a:p>
            <a:pPr lvl="1">
              <a:buNone/>
            </a:pPr>
            <a:endParaRPr lang="en-US" dirty="0"/>
          </a:p>
        </p:txBody>
      </p:sp>
      <p:sp>
        <p:nvSpPr>
          <p:cNvPr id="4" name="Content Placeholder 3">
            <a:extLst>
              <a:ext uri="{FF2B5EF4-FFF2-40B4-BE49-F238E27FC236}">
                <a16:creationId xmlns:a16="http://schemas.microsoft.com/office/drawing/2014/main" id="{B153DDEE-74BA-4430-A359-567DC604106C}"/>
              </a:ext>
            </a:extLst>
          </p:cNvPr>
          <p:cNvSpPr>
            <a:spLocks noGrp="1"/>
          </p:cNvSpPr>
          <p:nvPr>
            <p:ph sz="half" idx="2"/>
          </p:nvPr>
        </p:nvSpPr>
        <p:spPr/>
        <p:txBody>
          <a:bodyPr/>
          <a:lstStyle/>
          <a:p>
            <a:pPr marL="231775" indent="-231775"/>
            <a:r>
              <a:rPr lang="en-US" dirty="0"/>
              <a:t>Health Hazards</a:t>
            </a:r>
          </a:p>
          <a:p>
            <a:pPr marL="457200" lvl="1" indent="-228600" eaLnBrk="1" hangingPunct="1">
              <a:buClr>
                <a:srgbClr val="E1C200"/>
              </a:buClr>
              <a:defRPr/>
            </a:pPr>
            <a:r>
              <a:rPr lang="en-US" sz="1600" dirty="0"/>
              <a:t>Acute toxicity (all pathways)</a:t>
            </a:r>
          </a:p>
          <a:p>
            <a:pPr marL="457200" lvl="1" indent="-228600" eaLnBrk="1" hangingPunct="1">
              <a:buClr>
                <a:srgbClr val="E1C200"/>
              </a:buClr>
              <a:defRPr/>
            </a:pPr>
            <a:r>
              <a:rPr lang="en-US" sz="1600" dirty="0"/>
              <a:t>Skin corrosion/irritation</a:t>
            </a:r>
          </a:p>
          <a:p>
            <a:pPr marL="457200" lvl="1" indent="-228600" eaLnBrk="1" hangingPunct="1">
              <a:buClr>
                <a:srgbClr val="E1C200"/>
              </a:buClr>
              <a:defRPr/>
            </a:pPr>
            <a:r>
              <a:rPr lang="en-US" sz="1600" dirty="0"/>
              <a:t>Serious eye damage/irritation</a:t>
            </a:r>
          </a:p>
          <a:p>
            <a:pPr marL="457200" lvl="1" indent="-228600" eaLnBrk="1" hangingPunct="1">
              <a:buClr>
                <a:srgbClr val="E1C200"/>
              </a:buClr>
              <a:defRPr/>
            </a:pPr>
            <a:r>
              <a:rPr lang="en-US" sz="1600" dirty="0"/>
              <a:t>Respiratory/skin sensitization</a:t>
            </a:r>
          </a:p>
          <a:p>
            <a:pPr marL="457200" lvl="1" indent="-228600" eaLnBrk="1" hangingPunct="1">
              <a:buClr>
                <a:srgbClr val="E1C200"/>
              </a:buClr>
              <a:defRPr/>
            </a:pPr>
            <a:r>
              <a:rPr lang="en-US" sz="1600" dirty="0"/>
              <a:t>Mutagen</a:t>
            </a:r>
          </a:p>
          <a:p>
            <a:pPr marL="457200" lvl="1" indent="-228600" eaLnBrk="1" hangingPunct="1">
              <a:buClr>
                <a:srgbClr val="E1C200"/>
              </a:buClr>
              <a:defRPr/>
            </a:pPr>
            <a:r>
              <a:rPr lang="en-US" sz="1600" dirty="0"/>
              <a:t>Carcinogen</a:t>
            </a:r>
          </a:p>
          <a:p>
            <a:pPr marL="457200" lvl="1" indent="-228600" eaLnBrk="1" hangingPunct="1">
              <a:buClr>
                <a:srgbClr val="E1C200"/>
              </a:buClr>
              <a:defRPr/>
            </a:pPr>
            <a:r>
              <a:rPr lang="en-US" sz="1600" dirty="0"/>
              <a:t>Reproductive toxin</a:t>
            </a:r>
          </a:p>
          <a:p>
            <a:pPr marL="457200" lvl="1" indent="-228600" eaLnBrk="1" hangingPunct="1">
              <a:buClr>
                <a:srgbClr val="E1C200"/>
              </a:buClr>
              <a:defRPr/>
            </a:pPr>
            <a:r>
              <a:rPr lang="en-US" sz="1600" dirty="0"/>
              <a:t>Specific organ toxicity</a:t>
            </a:r>
          </a:p>
          <a:p>
            <a:pPr marL="457200" lvl="1" indent="-228600" eaLnBrk="1" hangingPunct="1">
              <a:buClr>
                <a:srgbClr val="E1C200"/>
              </a:buClr>
              <a:defRPr/>
            </a:pPr>
            <a:r>
              <a:rPr lang="en-US" sz="1600" dirty="0"/>
              <a:t>Aspiration toxicity</a:t>
            </a:r>
          </a:p>
          <a:p>
            <a:endParaRPr lang="en-US" dirty="0"/>
          </a:p>
        </p:txBody>
      </p:sp>
    </p:spTree>
    <p:extLst>
      <p:ext uri="{BB962C8B-B14F-4D97-AF65-F5344CB8AC3E}">
        <p14:creationId xmlns:p14="http://schemas.microsoft.com/office/powerpoint/2010/main" val="1357491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3C73F-EF9F-43F0-B127-F736240315C9}"/>
              </a:ext>
            </a:extLst>
          </p:cNvPr>
          <p:cNvSpPr>
            <a:spLocks noGrp="1"/>
          </p:cNvSpPr>
          <p:nvPr>
            <p:ph type="title"/>
          </p:nvPr>
        </p:nvSpPr>
        <p:spPr/>
        <p:txBody>
          <a:bodyPr/>
          <a:lstStyle/>
          <a:p>
            <a:r>
              <a:rPr lang="en-US" dirty="0"/>
              <a:t>Hazardous Materials</a:t>
            </a:r>
          </a:p>
        </p:txBody>
      </p:sp>
      <p:sp>
        <p:nvSpPr>
          <p:cNvPr id="3" name="Text Placeholder 2">
            <a:extLst>
              <a:ext uri="{FF2B5EF4-FFF2-40B4-BE49-F238E27FC236}">
                <a16:creationId xmlns:a16="http://schemas.microsoft.com/office/drawing/2014/main" id="{A6378B9E-2808-4185-8391-715B67B12CFC}"/>
              </a:ext>
            </a:extLst>
          </p:cNvPr>
          <p:cNvSpPr>
            <a:spLocks noGrp="1"/>
          </p:cNvSpPr>
          <p:nvPr>
            <p:ph type="body" idx="1"/>
          </p:nvPr>
        </p:nvSpPr>
        <p:spPr/>
        <p:txBody>
          <a:bodyPr/>
          <a:lstStyle/>
          <a:p>
            <a:r>
              <a:rPr lang="en-US" dirty="0"/>
              <a:t> Simple Asphyxiant</a:t>
            </a:r>
          </a:p>
          <a:p>
            <a:endParaRPr lang="en-US" dirty="0"/>
          </a:p>
          <a:p>
            <a:r>
              <a:rPr lang="en-US" dirty="0"/>
              <a:t> Combustible Dust</a:t>
            </a:r>
          </a:p>
          <a:p>
            <a:endParaRPr lang="en-US" dirty="0"/>
          </a:p>
          <a:p>
            <a:r>
              <a:rPr lang="en-US" dirty="0"/>
              <a:t> Pyrophoric Gas</a:t>
            </a:r>
          </a:p>
          <a:p>
            <a:endParaRPr lang="en-US" dirty="0"/>
          </a:p>
          <a:p>
            <a:pPr marL="168275" indent="-168275"/>
            <a:r>
              <a:rPr lang="en-US" dirty="0"/>
              <a:t>Hazards not otherwise classified</a:t>
            </a:r>
          </a:p>
        </p:txBody>
      </p:sp>
      <p:sp>
        <p:nvSpPr>
          <p:cNvPr id="4" name="Slide Number Placeholder 3">
            <a:extLst>
              <a:ext uri="{FF2B5EF4-FFF2-40B4-BE49-F238E27FC236}">
                <a16:creationId xmlns:a16="http://schemas.microsoft.com/office/drawing/2014/main" id="{4568155E-2AE2-4B3A-8197-12B0C9E004CB}"/>
              </a:ext>
            </a:extLst>
          </p:cNvPr>
          <p:cNvSpPr>
            <a:spLocks noGrp="1"/>
          </p:cNvSpPr>
          <p:nvPr>
            <p:ph type="sldNum" idx="12"/>
          </p:nvPr>
        </p:nvSpPr>
        <p:spPr/>
        <p:txBody>
          <a:bodyPr/>
          <a:lstStyle/>
          <a:p>
            <a:pPr algn="ctr"/>
            <a:fld id="{00000000-1234-1234-1234-123412341234}" type="slidenum">
              <a:rPr lang="en" smtClean="0"/>
              <a:pPr algn="ctr"/>
              <a:t>7</a:t>
            </a:fld>
            <a:endParaRPr lang="en" dirty="0"/>
          </a:p>
        </p:txBody>
      </p:sp>
      <p:pic>
        <p:nvPicPr>
          <p:cNvPr id="6" name="Online Media 5">
            <a:hlinkClick r:id="" action="ppaction://media"/>
            <a:extLst>
              <a:ext uri="{FF2B5EF4-FFF2-40B4-BE49-F238E27FC236}">
                <a16:creationId xmlns:a16="http://schemas.microsoft.com/office/drawing/2014/main" id="{DB7CB90D-DA7F-47D6-A934-DEF5878C1D29}"/>
              </a:ext>
            </a:extLst>
          </p:cNvPr>
          <p:cNvPicPr>
            <a:picLocks noRot="1" noChangeAspect="1"/>
          </p:cNvPicPr>
          <p:nvPr>
            <a:videoFile r:link="rId1"/>
          </p:nvPr>
        </p:nvPicPr>
        <p:blipFill>
          <a:blip r:embed="rId4"/>
          <a:stretch>
            <a:fillRect/>
          </a:stretch>
        </p:blipFill>
        <p:spPr>
          <a:xfrm>
            <a:off x="4876799" y="1125012"/>
            <a:ext cx="3993390" cy="2995043"/>
          </a:xfrm>
          <a:prstGeom prst="rect">
            <a:avLst/>
          </a:prstGeom>
        </p:spPr>
      </p:pic>
      <p:sp>
        <p:nvSpPr>
          <p:cNvPr id="7" name="TextBox 6">
            <a:extLst>
              <a:ext uri="{FF2B5EF4-FFF2-40B4-BE49-F238E27FC236}">
                <a16:creationId xmlns:a16="http://schemas.microsoft.com/office/drawing/2014/main" id="{BC9AA8D1-F92E-402D-95D2-9018472C03E0}"/>
              </a:ext>
            </a:extLst>
          </p:cNvPr>
          <p:cNvSpPr txBox="1"/>
          <p:nvPr/>
        </p:nvSpPr>
        <p:spPr>
          <a:xfrm>
            <a:off x="4876799" y="4309241"/>
            <a:ext cx="3993390" cy="276999"/>
          </a:xfrm>
          <a:prstGeom prst="rect">
            <a:avLst/>
          </a:prstGeom>
          <a:noFill/>
        </p:spPr>
        <p:txBody>
          <a:bodyPr wrap="square" rtlCol="0">
            <a:spAutoFit/>
          </a:bodyPr>
          <a:lstStyle/>
          <a:p>
            <a:pPr algn="ctr"/>
            <a:r>
              <a:rPr lang="en-US" sz="1200" dirty="0">
                <a:latin typeface="Open Sans" panose="020B0604020202020204" charset="0"/>
                <a:ea typeface="Open Sans" panose="020B0604020202020204" charset="0"/>
                <a:cs typeface="Open Sans" panose="020B0604020202020204" charset="0"/>
                <a:hlinkClick r:id="rId5"/>
              </a:rPr>
              <a:t>https://www.youtube.com/watch?v=fI-jlNqpCQ8</a:t>
            </a:r>
            <a:endParaRPr lang="en-US" sz="1200" dirty="0">
              <a:latin typeface="Open Sans" panose="020B0604020202020204" charset="0"/>
              <a:ea typeface="Open Sans" panose="020B0604020202020204" charset="0"/>
              <a:cs typeface="Open Sans" panose="020B0604020202020204" charset="0"/>
            </a:endParaRPr>
          </a:p>
        </p:txBody>
      </p:sp>
    </p:spTree>
    <p:extLst>
      <p:ext uri="{BB962C8B-B14F-4D97-AF65-F5344CB8AC3E}">
        <p14:creationId xmlns:p14="http://schemas.microsoft.com/office/powerpoint/2010/main" val="4204112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FD7FC-4F7F-462E-95BC-1B1919F92267}"/>
              </a:ext>
            </a:extLst>
          </p:cNvPr>
          <p:cNvSpPr>
            <a:spLocks noGrp="1"/>
          </p:cNvSpPr>
          <p:nvPr>
            <p:ph type="title"/>
          </p:nvPr>
        </p:nvSpPr>
        <p:spPr/>
        <p:txBody>
          <a:bodyPr/>
          <a:lstStyle/>
          <a:p>
            <a:r>
              <a:rPr lang="en-US" dirty="0"/>
              <a:t>Communication Methods</a:t>
            </a:r>
          </a:p>
        </p:txBody>
      </p:sp>
      <p:sp>
        <p:nvSpPr>
          <p:cNvPr id="3" name="Text Placeholder 2">
            <a:extLst>
              <a:ext uri="{FF2B5EF4-FFF2-40B4-BE49-F238E27FC236}">
                <a16:creationId xmlns:a16="http://schemas.microsoft.com/office/drawing/2014/main" id="{9D986AEF-7AD5-4F29-A87B-B65FF716EF65}"/>
              </a:ext>
            </a:extLst>
          </p:cNvPr>
          <p:cNvSpPr>
            <a:spLocks noGrp="1"/>
          </p:cNvSpPr>
          <p:nvPr>
            <p:ph type="body" idx="1"/>
          </p:nvPr>
        </p:nvSpPr>
        <p:spPr/>
        <p:txBody>
          <a:bodyPr/>
          <a:lstStyle/>
          <a:p>
            <a:r>
              <a:rPr lang="en-US" dirty="0"/>
              <a:t> Labels</a:t>
            </a:r>
          </a:p>
          <a:p>
            <a:endParaRPr lang="en-US" dirty="0"/>
          </a:p>
          <a:p>
            <a:r>
              <a:rPr lang="en-US" dirty="0"/>
              <a:t> SDS</a:t>
            </a:r>
          </a:p>
          <a:p>
            <a:endParaRPr lang="en-US" dirty="0"/>
          </a:p>
          <a:p>
            <a:r>
              <a:rPr lang="en-US" dirty="0"/>
              <a:t> Chemical Inventory</a:t>
            </a:r>
          </a:p>
          <a:p>
            <a:endParaRPr lang="en-US" dirty="0"/>
          </a:p>
          <a:p>
            <a:r>
              <a:rPr lang="en-US" dirty="0"/>
              <a:t> Written Program</a:t>
            </a:r>
          </a:p>
          <a:p>
            <a:endParaRPr lang="en-US" dirty="0"/>
          </a:p>
          <a:p>
            <a:r>
              <a:rPr lang="en-US" dirty="0"/>
              <a:t> Training</a:t>
            </a:r>
          </a:p>
        </p:txBody>
      </p:sp>
      <p:sp>
        <p:nvSpPr>
          <p:cNvPr id="4" name="Slide Number Placeholder 3">
            <a:extLst>
              <a:ext uri="{FF2B5EF4-FFF2-40B4-BE49-F238E27FC236}">
                <a16:creationId xmlns:a16="http://schemas.microsoft.com/office/drawing/2014/main" id="{A68E8424-1D71-452C-8A85-B7971D95878A}"/>
              </a:ext>
            </a:extLst>
          </p:cNvPr>
          <p:cNvSpPr>
            <a:spLocks noGrp="1"/>
          </p:cNvSpPr>
          <p:nvPr>
            <p:ph type="sldNum" idx="12"/>
          </p:nvPr>
        </p:nvSpPr>
        <p:spPr/>
        <p:txBody>
          <a:bodyPr/>
          <a:lstStyle/>
          <a:p>
            <a:pPr algn="ctr"/>
            <a:fld id="{00000000-1234-1234-1234-123412341234}" type="slidenum">
              <a:rPr lang="en" smtClean="0"/>
              <a:pPr algn="ctr"/>
              <a:t>8</a:t>
            </a:fld>
            <a:endParaRPr lang="en" dirty="0"/>
          </a:p>
        </p:txBody>
      </p:sp>
    </p:spTree>
    <p:extLst>
      <p:ext uri="{BB962C8B-B14F-4D97-AF65-F5344CB8AC3E}">
        <p14:creationId xmlns:p14="http://schemas.microsoft.com/office/powerpoint/2010/main" val="1696815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ECBB6-83CA-4BA4-915C-09A9A121526C}"/>
              </a:ext>
            </a:extLst>
          </p:cNvPr>
          <p:cNvSpPr>
            <a:spLocks noGrp="1"/>
          </p:cNvSpPr>
          <p:nvPr>
            <p:ph type="title"/>
          </p:nvPr>
        </p:nvSpPr>
        <p:spPr/>
        <p:txBody>
          <a:bodyPr/>
          <a:lstStyle/>
          <a:p>
            <a:r>
              <a:rPr lang="en-US" dirty="0"/>
              <a:t>Communication Methods</a:t>
            </a:r>
          </a:p>
        </p:txBody>
      </p:sp>
      <p:sp>
        <p:nvSpPr>
          <p:cNvPr id="7" name="Text Placeholder 6">
            <a:extLst>
              <a:ext uri="{FF2B5EF4-FFF2-40B4-BE49-F238E27FC236}">
                <a16:creationId xmlns:a16="http://schemas.microsoft.com/office/drawing/2014/main" id="{246BD331-2A18-4474-9EE3-982F5C81A345}"/>
              </a:ext>
            </a:extLst>
          </p:cNvPr>
          <p:cNvSpPr>
            <a:spLocks noGrp="1"/>
          </p:cNvSpPr>
          <p:nvPr>
            <p:ph type="body" idx="1"/>
          </p:nvPr>
        </p:nvSpPr>
        <p:spPr/>
        <p:txBody>
          <a:bodyPr/>
          <a:lstStyle/>
          <a:p>
            <a:r>
              <a:rPr lang="en-US" dirty="0"/>
              <a:t> Pictogram</a:t>
            </a:r>
          </a:p>
          <a:p>
            <a:pPr marL="461963" lvl="1" indent="-230188"/>
            <a:r>
              <a:rPr lang="en-US" sz="1400" dirty="0"/>
              <a:t>Symbol conveying specific information about chemical hazards</a:t>
            </a:r>
          </a:p>
          <a:p>
            <a:endParaRPr lang="en-US" sz="1000" dirty="0"/>
          </a:p>
          <a:p>
            <a:r>
              <a:rPr lang="en-US" dirty="0"/>
              <a:t>Signal word</a:t>
            </a:r>
          </a:p>
          <a:p>
            <a:pPr marL="461963" lvl="1" indent="-230188"/>
            <a:r>
              <a:rPr lang="en-US" sz="1400" dirty="0"/>
              <a:t>Indicates relative level of severity</a:t>
            </a:r>
          </a:p>
          <a:p>
            <a:pPr marL="682625" lvl="2" indent="-230188">
              <a:buClr>
                <a:schemeClr val="accent1"/>
              </a:buClr>
            </a:pPr>
            <a:r>
              <a:rPr lang="en-US" sz="1200" dirty="0"/>
              <a:t>Danger</a:t>
            </a:r>
          </a:p>
          <a:p>
            <a:pPr marL="682625" lvl="2" indent="-230188">
              <a:buClr>
                <a:schemeClr val="accent1"/>
              </a:buClr>
            </a:pPr>
            <a:r>
              <a:rPr lang="en-US" sz="1200" dirty="0"/>
              <a:t>Warning</a:t>
            </a:r>
          </a:p>
          <a:p>
            <a:pPr marL="682625" lvl="2" indent="-230188">
              <a:buClr>
                <a:schemeClr val="accent1"/>
              </a:buClr>
            </a:pPr>
            <a:endParaRPr lang="en-US" sz="1050" dirty="0"/>
          </a:p>
          <a:p>
            <a:r>
              <a:rPr lang="en-US" dirty="0"/>
              <a:t>Hazard statement</a:t>
            </a:r>
          </a:p>
          <a:p>
            <a:pPr marL="461963" lvl="1" indent="-230188"/>
            <a:r>
              <a:rPr lang="en-US" sz="1400" dirty="0"/>
              <a:t>Describes the nature of the hazard</a:t>
            </a:r>
          </a:p>
          <a:p>
            <a:endParaRPr lang="en-US" sz="1000" dirty="0"/>
          </a:p>
          <a:p>
            <a:r>
              <a:rPr lang="en-US" dirty="0"/>
              <a:t>Precautionary statement</a:t>
            </a:r>
          </a:p>
          <a:p>
            <a:pPr marL="461963" lvl="1" indent="-230188"/>
            <a:r>
              <a:rPr lang="en-US" sz="1400" dirty="0"/>
              <a:t>Recommended measures to minimize/prevent adverse effects </a:t>
            </a:r>
          </a:p>
          <a:p>
            <a:endParaRPr lang="en-US" sz="1200" dirty="0"/>
          </a:p>
        </p:txBody>
      </p:sp>
      <p:sp>
        <p:nvSpPr>
          <p:cNvPr id="4" name="Slide Number Placeholder 3">
            <a:extLst>
              <a:ext uri="{FF2B5EF4-FFF2-40B4-BE49-F238E27FC236}">
                <a16:creationId xmlns:a16="http://schemas.microsoft.com/office/drawing/2014/main" id="{89CED621-87EF-4022-9A29-7690A33A360B}"/>
              </a:ext>
            </a:extLst>
          </p:cNvPr>
          <p:cNvSpPr>
            <a:spLocks noGrp="1"/>
          </p:cNvSpPr>
          <p:nvPr>
            <p:ph type="sldNum" idx="12"/>
          </p:nvPr>
        </p:nvSpPr>
        <p:spPr/>
        <p:txBody>
          <a:bodyPr/>
          <a:lstStyle/>
          <a:p>
            <a:pPr algn="ctr"/>
            <a:fld id="{00000000-1234-1234-1234-123412341234}" type="slidenum">
              <a:rPr lang="en" smtClean="0"/>
              <a:pPr algn="ctr"/>
              <a:t>9</a:t>
            </a:fld>
            <a:endParaRPr lang="en" dirty="0"/>
          </a:p>
        </p:txBody>
      </p:sp>
      <p:sp>
        <p:nvSpPr>
          <p:cNvPr id="8" name="Rectangle 7">
            <a:extLst>
              <a:ext uri="{FF2B5EF4-FFF2-40B4-BE49-F238E27FC236}">
                <a16:creationId xmlns:a16="http://schemas.microsoft.com/office/drawing/2014/main" id="{00659253-A06C-4E89-8C24-33240A6BF03B}"/>
              </a:ext>
            </a:extLst>
          </p:cNvPr>
          <p:cNvSpPr>
            <a:spLocks noChangeAspect="1"/>
          </p:cNvSpPr>
          <p:nvPr/>
        </p:nvSpPr>
        <p:spPr>
          <a:xfrm>
            <a:off x="5044966" y="248912"/>
            <a:ext cx="3699642" cy="4612999"/>
          </a:xfrm>
          <a:prstGeom prst="rect">
            <a:avLst/>
          </a:prstGeom>
          <a:blipFill dpi="0" rotWithShape="1">
            <a:blip r:embed="rId3">
              <a:alphaModFix amt="46000"/>
              <a:extLst>
                <a:ext uri="{28A0092B-C50C-407E-A947-70E740481C1C}">
                  <a14:useLocalDpi xmlns:a14="http://schemas.microsoft.com/office/drawing/2010/main" val="0"/>
                </a:ext>
              </a:extLst>
            </a:blip>
            <a:srcRect/>
            <a:stretch>
              <a:fillRect t="-1165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9241425"/>
      </p:ext>
    </p:extLst>
  </p:cSld>
  <p:clrMapOvr>
    <a:masterClrMapping/>
  </p:clrMapOvr>
</p:sld>
</file>

<file path=ppt/theme/theme1.xml><?xml version="1.0" encoding="utf-8"?>
<a:theme xmlns:a="http://schemas.openxmlformats.org/drawingml/2006/main" name="Emilia template">
  <a:themeElements>
    <a:clrScheme name="NPS">
      <a:dk1>
        <a:srgbClr val="000000"/>
      </a:dk1>
      <a:lt1>
        <a:srgbClr val="FFFFFF"/>
      </a:lt1>
      <a:dk2>
        <a:srgbClr val="666666"/>
      </a:dk2>
      <a:lt2>
        <a:srgbClr val="CCCCCC"/>
      </a:lt2>
      <a:accent1>
        <a:srgbClr val="30471F"/>
      </a:accent1>
      <a:accent2>
        <a:srgbClr val="5C6E4E"/>
      </a:accent2>
      <a:accent3>
        <a:srgbClr val="8D9A84"/>
      </a:accent3>
      <a:accent4>
        <a:srgbClr val="B0B9AA"/>
      </a:accent4>
      <a:accent5>
        <a:srgbClr val="D6DAD2"/>
      </a:accent5>
      <a:accent6>
        <a:srgbClr val="EAECE8"/>
      </a:accent6>
      <a:hlink>
        <a:srgbClr val="1155CC"/>
      </a:hlink>
      <a:folHlink>
        <a:srgbClr val="1155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9129</TotalTime>
  <Words>5347</Words>
  <Application>Microsoft Office PowerPoint</Application>
  <PresentationFormat>On-screen Show (16:9)</PresentationFormat>
  <Paragraphs>380</Paragraphs>
  <Slides>27</Slides>
  <Notes>26</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Merriweather</vt:lpstr>
      <vt:lpstr>Open Sans</vt:lpstr>
      <vt:lpstr>Arial</vt:lpstr>
      <vt:lpstr>Emilia template</vt:lpstr>
      <vt:lpstr>Hazard Communication</vt:lpstr>
      <vt:lpstr>Purpose of Hazard Communication</vt:lpstr>
      <vt:lpstr>Hazard Communication</vt:lpstr>
      <vt:lpstr>HazCom Standard</vt:lpstr>
      <vt:lpstr>Who does HazCom apply to?</vt:lpstr>
      <vt:lpstr>So What is a Hazardous Material?</vt:lpstr>
      <vt:lpstr>Hazardous Materials</vt:lpstr>
      <vt:lpstr>Communication Methods</vt:lpstr>
      <vt:lpstr>Communication Methods</vt:lpstr>
      <vt:lpstr>Communication Methods: Labeling</vt:lpstr>
      <vt:lpstr>Secondary Container Labeling</vt:lpstr>
      <vt:lpstr>Example Labels</vt:lpstr>
      <vt:lpstr>Communication Methods: Labeling</vt:lpstr>
      <vt:lpstr>Communication Methods: Labeling</vt:lpstr>
      <vt:lpstr>Communication Methods: SDS</vt:lpstr>
      <vt:lpstr>Communication Methods: SDS</vt:lpstr>
      <vt:lpstr>Exemptions</vt:lpstr>
      <vt:lpstr>Communication Methods: Written Program</vt:lpstr>
      <vt:lpstr>Communication Methods: Written Program</vt:lpstr>
      <vt:lpstr>Communication Methods: Chemical Inventory</vt:lpstr>
      <vt:lpstr>Communication Methods: Training</vt:lpstr>
      <vt:lpstr>Communication Methods: Training</vt:lpstr>
      <vt:lpstr>Communication Methods: Training</vt:lpstr>
      <vt:lpstr>Responsibilities</vt:lpstr>
      <vt:lpstr>Training Your Staff</vt:lpstr>
      <vt:lpstr>HazCom at XXXX</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Mendez, Jessica</dc:creator>
  <cp:lastModifiedBy>Mendez, Jessica</cp:lastModifiedBy>
  <cp:revision>203</cp:revision>
  <dcterms:modified xsi:type="dcterms:W3CDTF">2020-03-09T17:05:57Z</dcterms:modified>
</cp:coreProperties>
</file>