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9" r:id="rId1"/>
    <p:sldMasterId id="2147483660" r:id="rId2"/>
  </p:sldMasterIdLst>
  <p:notesMasterIdLst>
    <p:notesMasterId r:id="rId30"/>
  </p:notesMasterIdLst>
  <p:sldIdLst>
    <p:sldId id="386" r:id="rId3"/>
    <p:sldId id="415" r:id="rId4"/>
    <p:sldId id="387" r:id="rId5"/>
    <p:sldId id="363" r:id="rId6"/>
    <p:sldId id="364" r:id="rId7"/>
    <p:sldId id="366" r:id="rId8"/>
    <p:sldId id="367" r:id="rId9"/>
    <p:sldId id="388" r:id="rId10"/>
    <p:sldId id="390" r:id="rId11"/>
    <p:sldId id="419" r:id="rId12"/>
    <p:sldId id="389" r:id="rId13"/>
    <p:sldId id="409" r:id="rId14"/>
    <p:sldId id="410" r:id="rId15"/>
    <p:sldId id="420" r:id="rId16"/>
    <p:sldId id="262" r:id="rId17"/>
    <p:sldId id="263" r:id="rId18"/>
    <p:sldId id="264" r:id="rId19"/>
    <p:sldId id="421" r:id="rId20"/>
    <p:sldId id="266" r:id="rId21"/>
    <p:sldId id="267" r:id="rId22"/>
    <p:sldId id="270" r:id="rId23"/>
    <p:sldId id="268" r:id="rId24"/>
    <p:sldId id="269" r:id="rId25"/>
    <p:sldId id="271" r:id="rId26"/>
    <p:sldId id="416" r:id="rId27"/>
    <p:sldId id="417" r:id="rId28"/>
    <p:sldId id="418" r:id="rId29"/>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99" autoAdjust="0"/>
    <p:restoredTop sz="86447" autoAdjust="0"/>
  </p:normalViewPr>
  <p:slideViewPr>
    <p:cSldViewPr>
      <p:cViewPr varScale="1">
        <p:scale>
          <a:sx n="63" d="100"/>
          <a:sy n="63" d="100"/>
        </p:scale>
        <p:origin x="558" y="84"/>
      </p:cViewPr>
      <p:guideLst>
        <p:guide orient="horz" pos="2160"/>
        <p:guide pos="2880"/>
      </p:guideLst>
    </p:cSldViewPr>
  </p:slideViewPr>
  <p:outlineViewPr>
    <p:cViewPr>
      <p:scale>
        <a:sx n="33" d="100"/>
        <a:sy n="33" d="100"/>
      </p:scale>
      <p:origin x="0" y="-11484"/>
    </p:cViewPr>
  </p:outlin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8" Type="http://schemas.openxmlformats.org/officeDocument/2006/relationships/slide" Target="slides/slide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91AEFB74-E857-40B1-A8A1-2B60F602AF12}" type="datetimeFigureOut">
              <a:rPr lang="en-US" smtClean="0"/>
              <a:t>2/4/2021</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4B865002-B05E-460F-AB85-9A54CDE448BB}" type="slidenum">
              <a:rPr lang="en-US" smtClean="0"/>
              <a:t>‹#›</a:t>
            </a:fld>
            <a:endParaRPr lang="en-US"/>
          </a:p>
        </p:txBody>
      </p:sp>
    </p:spTree>
    <p:extLst>
      <p:ext uri="{BB962C8B-B14F-4D97-AF65-F5344CB8AC3E}">
        <p14:creationId xmlns:p14="http://schemas.microsoft.com/office/powerpoint/2010/main" val="14294292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B865002-B05E-460F-AB85-9A54CDE448BB}" type="slidenum">
              <a:rPr lang="en-US" smtClean="0"/>
              <a:t>1</a:t>
            </a:fld>
            <a:endParaRPr lang="en-US"/>
          </a:p>
        </p:txBody>
      </p:sp>
    </p:spTree>
    <p:extLst>
      <p:ext uri="{BB962C8B-B14F-4D97-AF65-F5344CB8AC3E}">
        <p14:creationId xmlns:p14="http://schemas.microsoft.com/office/powerpoint/2010/main" val="40805706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Speaking of alterations and changes, the NPS is charged with maintaining a continuing relationship with NHL owners, monitoring NHLs, and advising owners on accepted preservation standards and techniques. NPS monitors and provides information about the health of landmarks so that owners, stewards, policy makers, and the public can take steps to preserve NHLs. In the past, this was accomplished by placing the resource within 1 of 4 categories: </a:t>
            </a:r>
            <a:r>
              <a:rPr lang="en-US" sz="1200" b="0" i="0" u="none" strike="noStrike" kern="1200" baseline="0" dirty="0">
                <a:solidFill>
                  <a:schemeClr val="tx1"/>
                </a:solidFill>
                <a:latin typeface="+mn-lt"/>
                <a:ea typeface="+mn-ea"/>
                <a:cs typeface="+mn-cs"/>
              </a:rPr>
              <a:t>Satisfactory, Watch, Threatened, and Emergency. I would like to note at this time that the program is currently reflecting on ways to improve the NHL condition monitoring program and it is our intent to develop a program that offers helpful and constructive feedback to stewards. </a:t>
            </a:r>
            <a:endParaRPr lang="en-US" sz="1200" kern="1200" dirty="0">
              <a:solidFill>
                <a:schemeClr val="tx1"/>
              </a:solidFill>
              <a:effectLst/>
              <a:latin typeface="+mn-lt"/>
              <a:ea typeface="+mn-ea"/>
              <a:cs typeface="+mn-cs"/>
            </a:endParaRPr>
          </a:p>
          <a:p>
            <a:endParaRPr lang="en-US" sz="1200" b="0" i="0" u="none" strike="noStrike" kern="1200" baseline="0" dirty="0">
              <a:solidFill>
                <a:schemeClr val="tx1"/>
              </a:solidFill>
              <a:latin typeface="+mn-lt"/>
              <a:ea typeface="+mn-ea"/>
              <a:cs typeface="+mn-cs"/>
            </a:endParaRP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Keeping what I said in mind, NPS placed the Pinehurst NHL district in the “threatened” category in 2013. Since that time NPS staff have not visited Pinehurst nor have had substantive communications with the community regarding the condition of the NHL District. Without information regarding the current condition, NPS cannot place the district in any condition category and considers the Pinehurst NHL district to be unevaluated and no longer in the threatened condition category. </a:t>
            </a:r>
          </a:p>
          <a:p>
            <a:endParaRPr lang="en-US" sz="1200" b="0" i="0" u="none" strike="noStrike"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B865002-B05E-460F-AB85-9A54CDE448BB}" type="slidenum">
              <a:rPr lang="en-US" smtClean="0"/>
              <a:t>10</a:t>
            </a:fld>
            <a:endParaRPr lang="en-US"/>
          </a:p>
        </p:txBody>
      </p:sp>
    </p:spTree>
    <p:extLst>
      <p:ext uri="{BB962C8B-B14F-4D97-AF65-F5344CB8AC3E}">
        <p14:creationId xmlns:p14="http://schemas.microsoft.com/office/powerpoint/2010/main" val="1536485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The NPS believes a comprehensive study, which can serve as a guidepost for those involved in future decision making will be a helpful tool to build a better relationship with members of the Pinehurst community and a better understanding of the Pinehurst NHL district. </a:t>
            </a: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NPS has asked Richard Grubb &amp; Associates to look at the district and document how it has changed since it was designated in 1996.  In a few minutes, Ellen Turco will go into more depth about the study that RGA will be preparing. </a:t>
            </a:r>
            <a:r>
              <a:rPr lang="en-US" dirty="0"/>
              <a:t> </a:t>
            </a:r>
          </a:p>
          <a:p>
            <a:endParaRPr lang="en-US" dirty="0"/>
          </a:p>
        </p:txBody>
      </p:sp>
      <p:sp>
        <p:nvSpPr>
          <p:cNvPr id="4" name="Slide Number Placeholder 3"/>
          <p:cNvSpPr>
            <a:spLocks noGrp="1"/>
          </p:cNvSpPr>
          <p:nvPr>
            <p:ph type="sldNum" sz="quarter" idx="10"/>
          </p:nvPr>
        </p:nvSpPr>
        <p:spPr/>
        <p:txBody>
          <a:bodyPr/>
          <a:lstStyle/>
          <a:p>
            <a:fld id="{4B865002-B05E-460F-AB85-9A54CDE448BB}" type="slidenum">
              <a:rPr lang="en-US" smtClean="0"/>
              <a:t>11</a:t>
            </a:fld>
            <a:endParaRPr lang="en-US"/>
          </a:p>
        </p:txBody>
      </p:sp>
    </p:spTree>
    <p:extLst>
      <p:ext uri="{BB962C8B-B14F-4D97-AF65-F5344CB8AC3E}">
        <p14:creationId xmlns:p14="http://schemas.microsoft.com/office/powerpoint/2010/main" val="31123794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have not had a chance to visit the project website, I encourage you to follow the link on this slide. As you can see, we are only at the beginning of the study and this will be the place where drafts are published for review and comment.</a:t>
            </a:r>
          </a:p>
        </p:txBody>
      </p:sp>
      <p:sp>
        <p:nvSpPr>
          <p:cNvPr id="4" name="Slide Number Placeholder 3"/>
          <p:cNvSpPr>
            <a:spLocks noGrp="1"/>
          </p:cNvSpPr>
          <p:nvPr>
            <p:ph type="sldNum" sz="quarter" idx="10"/>
          </p:nvPr>
        </p:nvSpPr>
        <p:spPr/>
        <p:txBody>
          <a:bodyPr/>
          <a:lstStyle/>
          <a:p>
            <a:fld id="{4B865002-B05E-460F-AB85-9A54CDE448BB}" type="slidenum">
              <a:rPr lang="en-US" smtClean="0"/>
              <a:t>12</a:t>
            </a:fld>
            <a:endParaRPr lang="en-US"/>
          </a:p>
        </p:txBody>
      </p:sp>
    </p:spTree>
    <p:extLst>
      <p:ext uri="{BB962C8B-B14F-4D97-AF65-F5344CB8AC3E}">
        <p14:creationId xmlns:p14="http://schemas.microsoft.com/office/powerpoint/2010/main" val="36099767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I turn the presentation over to Ellen Turco and RGA, I wanted to leave these preliminary questions to think about. On the project website, we encourage you to leave your comments for this phase under the open comment tab on the left side of the screen. We will be accepting comments on this step from today until March 15</a:t>
            </a:r>
            <a:r>
              <a:rPr lang="en-US" baseline="30000" dirty="0"/>
              <a:t>th</a:t>
            </a:r>
            <a:r>
              <a:rPr lang="en-US" dirty="0"/>
              <a:t>; but as you saw on the previous screen there will be other opportunities to comment.</a:t>
            </a:r>
          </a:p>
        </p:txBody>
      </p:sp>
      <p:sp>
        <p:nvSpPr>
          <p:cNvPr id="4" name="Slide Number Placeholder 3"/>
          <p:cNvSpPr>
            <a:spLocks noGrp="1"/>
          </p:cNvSpPr>
          <p:nvPr>
            <p:ph type="sldNum" sz="quarter" idx="10"/>
          </p:nvPr>
        </p:nvSpPr>
        <p:spPr/>
        <p:txBody>
          <a:bodyPr/>
          <a:lstStyle/>
          <a:p>
            <a:fld id="{4B865002-B05E-460F-AB85-9A54CDE448BB}" type="slidenum">
              <a:rPr lang="en-US" smtClean="0"/>
              <a:t>13</a:t>
            </a:fld>
            <a:endParaRPr lang="en-US"/>
          </a:p>
        </p:txBody>
      </p:sp>
    </p:spTree>
    <p:extLst>
      <p:ext uri="{BB962C8B-B14F-4D97-AF65-F5344CB8AC3E}">
        <p14:creationId xmlns:p14="http://schemas.microsoft.com/office/powerpoint/2010/main" val="17406619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Ellen Turco, MA</a:t>
            </a:r>
          </a:p>
          <a:p>
            <a:endParaRPr lang="en-US" dirty="0"/>
          </a:p>
          <a:p>
            <a:r>
              <a:rPr lang="en-US" dirty="0"/>
              <a:t>I am the principal senior historian at Richard Grubb and Associates in Wake Forest, NC</a:t>
            </a:r>
          </a:p>
          <a:p>
            <a:r>
              <a:rPr lang="en-US" dirty="0"/>
              <a:t>I am familiar with Pinehurst as I worked on two other large survey projects here including:</a:t>
            </a:r>
          </a:p>
          <a:p>
            <a:pPr marL="171450" indent="-171450">
              <a:buFont typeface="Arial" panose="020B0604020202020204" pitchFamily="34" charset="0"/>
              <a:buChar char="•"/>
            </a:pPr>
            <a:r>
              <a:rPr lang="en-US" dirty="0"/>
              <a:t>Village of Pinehurst Historic Resources Survey and Local Designation Report in 2006.  </a:t>
            </a:r>
          </a:p>
          <a:p>
            <a:pPr marL="171450" indent="-171450">
              <a:buFont typeface="Arial" panose="020B0604020202020204" pitchFamily="34" charset="0"/>
              <a:buChar char="•"/>
            </a:pPr>
            <a:r>
              <a:rPr lang="en-US" dirty="0"/>
              <a:t>2018 study of the local district boundaries. I think Ellen Rankin commented earlier about the difference between the locally zoned historic district and the NHL one, but I am happy to answer any questions about that during the question period. </a:t>
            </a:r>
          </a:p>
          <a:p>
            <a:endParaRPr lang="en-US" dirty="0"/>
          </a:p>
          <a:p>
            <a:r>
              <a:rPr lang="en-US" dirty="0"/>
              <a:t>The RGA team will complete four main tasks: research, field survey, reporting, and public engagement. </a:t>
            </a:r>
          </a:p>
          <a:p>
            <a:r>
              <a:rPr lang="en-US" dirty="0"/>
              <a:t>This meeting marks the beginning of the public engagement piece; and fieldwork is underway but not complete.</a:t>
            </a:r>
          </a:p>
          <a:p>
            <a:endParaRPr lang="en-US" dirty="0"/>
          </a:p>
          <a:p>
            <a:r>
              <a:rPr lang="en-US" dirty="0"/>
              <a:t>RGA is tasked with documenting the integrity and conditions of the NHL district.  We will do this by comparing the district as it is today, with how it appeared in 1996 when the NHL was created. We will do this at the micro (individual buildings) and macro levels (overall landscape and setting).  To a much lesser extent we will be looking at what the district looked like in historically, say in the early 1900s. 1996 is really our baseline because that is when the NHL district was created. The NHL nomination is on the project website that Ellen Rankin mentioned. </a:t>
            </a:r>
          </a:p>
          <a:p>
            <a:endParaRPr lang="en-US" dirty="0"/>
          </a:p>
          <a:p>
            <a:r>
              <a:rPr lang="en-US" dirty="0"/>
              <a:t>Our final report must not only assess the integrity of the buildings and landscape but do so with an eye to the historic themes and areas of significance identified in the 1996 NHL documentation: Entertainment/Recreation, Architecture, Social History, and Landscape Architecture. </a:t>
            </a:r>
          </a:p>
          <a:p>
            <a:endParaRPr lang="en-US" dirty="0"/>
          </a:p>
        </p:txBody>
      </p:sp>
      <p:sp>
        <p:nvSpPr>
          <p:cNvPr id="4" name="Slide Number Placeholder 3"/>
          <p:cNvSpPr>
            <a:spLocks noGrp="1"/>
          </p:cNvSpPr>
          <p:nvPr>
            <p:ph type="sldNum" sz="quarter" idx="5"/>
          </p:nvPr>
        </p:nvSpPr>
        <p:spPr/>
        <p:txBody>
          <a:bodyPr/>
          <a:lstStyle/>
          <a:p>
            <a:fld id="{90E56E3C-C8AC-481E-8EE0-384ADE3B047E}" type="slidenum">
              <a:rPr lang="en-US" smtClean="0"/>
              <a:t>14</a:t>
            </a:fld>
            <a:endParaRPr lang="en-US"/>
          </a:p>
        </p:txBody>
      </p:sp>
    </p:spTree>
    <p:extLst>
      <p:ext uri="{BB962C8B-B14F-4D97-AF65-F5344CB8AC3E}">
        <p14:creationId xmlns:p14="http://schemas.microsoft.com/office/powerpoint/2010/main" val="7390936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is a study of Integrity? </a:t>
            </a:r>
          </a:p>
          <a:p>
            <a:endParaRPr lang="en-US" dirty="0"/>
          </a:p>
          <a:p>
            <a:r>
              <a:rPr lang="en-US" dirty="0"/>
              <a:t>Integrity as defined by the National Park Service is: the ability of a property (building or district) to convey its  historic significance through its: location, design, setting, materials, workmanship and association with historical people or events.</a:t>
            </a:r>
          </a:p>
          <a:p>
            <a:endParaRPr lang="en-US" dirty="0"/>
          </a:p>
          <a:p>
            <a:r>
              <a:rPr lang="en-US" dirty="0"/>
              <a:t>A property can be in poor condition, but still effectively convey its significance, meaning that it would still have a high level of integrity.</a:t>
            </a:r>
          </a:p>
          <a:p>
            <a:endParaRPr lang="en-US" dirty="0"/>
          </a:p>
        </p:txBody>
      </p:sp>
      <p:sp>
        <p:nvSpPr>
          <p:cNvPr id="4" name="Slide Number Placeholder 3"/>
          <p:cNvSpPr>
            <a:spLocks noGrp="1"/>
          </p:cNvSpPr>
          <p:nvPr>
            <p:ph type="sldNum" sz="quarter" idx="5"/>
          </p:nvPr>
        </p:nvSpPr>
        <p:spPr/>
        <p:txBody>
          <a:bodyPr/>
          <a:lstStyle/>
          <a:p>
            <a:fld id="{90E56E3C-C8AC-481E-8EE0-384ADE3B047E}" type="slidenum">
              <a:rPr lang="en-US" smtClean="0"/>
              <a:t>15</a:t>
            </a:fld>
            <a:endParaRPr lang="en-US"/>
          </a:p>
        </p:txBody>
      </p:sp>
    </p:spTree>
    <p:extLst>
      <p:ext uri="{BB962C8B-B14F-4D97-AF65-F5344CB8AC3E}">
        <p14:creationId xmlns:p14="http://schemas.microsoft.com/office/powerpoint/2010/main" val="30211163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Boney Mill in Sampson County NC.  It is an example of a building with good integrity that is in poor condition.</a:t>
            </a:r>
          </a:p>
          <a:p>
            <a:endParaRPr lang="en-US" dirty="0"/>
          </a:p>
          <a:p>
            <a:r>
              <a:rPr lang="en-US" dirty="0"/>
              <a:t>The mill retains much of its original building materials such as, framing, siding, windows, roof and even its milling equipment.</a:t>
            </a:r>
          </a:p>
          <a:p>
            <a:endParaRPr lang="en-US" dirty="0"/>
          </a:p>
          <a:p>
            <a:r>
              <a:rPr lang="en-US" dirty="0"/>
              <a:t>However, floodwaters washed out the foundation and as you can see from the photo the building was shifted on its foundation, and at the time this picture was taken, was  in danger of collapse. </a:t>
            </a:r>
          </a:p>
        </p:txBody>
      </p:sp>
      <p:sp>
        <p:nvSpPr>
          <p:cNvPr id="4" name="Slide Number Placeholder 3"/>
          <p:cNvSpPr>
            <a:spLocks noGrp="1"/>
          </p:cNvSpPr>
          <p:nvPr>
            <p:ph type="sldNum" sz="quarter" idx="5"/>
          </p:nvPr>
        </p:nvSpPr>
        <p:spPr/>
        <p:txBody>
          <a:bodyPr/>
          <a:lstStyle/>
          <a:p>
            <a:fld id="{90E56E3C-C8AC-481E-8EE0-384ADE3B047E}" type="slidenum">
              <a:rPr lang="en-US" smtClean="0"/>
              <a:t>16</a:t>
            </a:fld>
            <a:endParaRPr lang="en-US"/>
          </a:p>
        </p:txBody>
      </p:sp>
    </p:spTree>
    <p:extLst>
      <p:ext uri="{BB962C8B-B14F-4D97-AF65-F5344CB8AC3E}">
        <p14:creationId xmlns:p14="http://schemas.microsoft.com/office/powerpoint/2010/main" val="30114808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is an example of a building in good condition/with poor integrity.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is  circa 1840 building in Lincoln County, NC.</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photos are of the same house, one documentary (left) and one recent (right).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photo on the right is an example of a building in good condition, but with poor integrity of historic building materials.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the photo on the left you can see that the brick on the lower story brick, 2nd story pilasters, and the wood siding has been concealed with vinyl siding; the chimney removed; windows replaced, and shutters added.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90E56E3C-C8AC-481E-8EE0-384ADE3B047E}" type="slidenum">
              <a:rPr lang="en-US" smtClean="0"/>
              <a:t>17</a:t>
            </a:fld>
            <a:endParaRPr lang="en-US"/>
          </a:p>
        </p:txBody>
      </p:sp>
    </p:spTree>
    <p:extLst>
      <p:ext uri="{BB962C8B-B14F-4D97-AF65-F5344CB8AC3E}">
        <p14:creationId xmlns:p14="http://schemas.microsoft.com/office/powerpoint/2010/main" val="8122025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Integrity can also be affected by additions which alter  the building’s overall shape or massing, as seen above on an example in Chapel Hill, NC, or if substantial changes are made to the yard or landscape if that was an important part of the building’s setting or design. Lot subdivisions can also impact the overall integrity of a property, such as estate that has been subdivided and is now surrounded by new construction on smaller parcels. </a:t>
            </a:r>
          </a:p>
          <a:p>
            <a:endParaRPr lang="en-US" dirty="0"/>
          </a:p>
        </p:txBody>
      </p:sp>
      <p:sp>
        <p:nvSpPr>
          <p:cNvPr id="4" name="Slide Number Placeholder 3"/>
          <p:cNvSpPr>
            <a:spLocks noGrp="1"/>
          </p:cNvSpPr>
          <p:nvPr>
            <p:ph type="sldNum" sz="quarter" idx="5"/>
          </p:nvPr>
        </p:nvSpPr>
        <p:spPr/>
        <p:txBody>
          <a:bodyPr/>
          <a:lstStyle/>
          <a:p>
            <a:fld id="{90E56E3C-C8AC-481E-8EE0-384ADE3B047E}" type="slidenum">
              <a:rPr lang="en-US" smtClean="0"/>
              <a:t>18</a:t>
            </a:fld>
            <a:endParaRPr lang="en-US"/>
          </a:p>
        </p:txBody>
      </p:sp>
    </p:spTree>
    <p:extLst>
      <p:ext uri="{BB962C8B-B14F-4D97-AF65-F5344CB8AC3E}">
        <p14:creationId xmlns:p14="http://schemas.microsoft.com/office/powerpoint/2010/main" val="13200048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Example  of micro level analyses. Comparing individual buildings with their appearance in 1996 with today and documenting changes. </a:t>
            </a:r>
          </a:p>
          <a:p>
            <a:r>
              <a:rPr lang="en-US" dirty="0"/>
              <a:t>60 E Village Green/25 Dogwood</a:t>
            </a:r>
          </a:p>
        </p:txBody>
      </p:sp>
      <p:sp>
        <p:nvSpPr>
          <p:cNvPr id="4" name="Slide Number Placeholder 3"/>
          <p:cNvSpPr>
            <a:spLocks noGrp="1"/>
          </p:cNvSpPr>
          <p:nvPr>
            <p:ph type="sldNum" sz="quarter" idx="5"/>
          </p:nvPr>
        </p:nvSpPr>
        <p:spPr/>
        <p:txBody>
          <a:bodyPr/>
          <a:lstStyle/>
          <a:p>
            <a:fld id="{90E56E3C-C8AC-481E-8EE0-384ADE3B047E}" type="slidenum">
              <a:rPr lang="en-US" smtClean="0"/>
              <a:t>19</a:t>
            </a:fld>
            <a:endParaRPr lang="en-US"/>
          </a:p>
        </p:txBody>
      </p:sp>
    </p:spTree>
    <p:extLst>
      <p:ext uri="{BB962C8B-B14F-4D97-AF65-F5344CB8AC3E}">
        <p14:creationId xmlns:p14="http://schemas.microsoft.com/office/powerpoint/2010/main" val="38616497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FIRST SLIDE</a:t>
            </a:r>
          </a:p>
          <a:p>
            <a:endParaRPr lang="en-US" dirty="0"/>
          </a:p>
          <a:p>
            <a:pPr marL="171450" indent="-171450">
              <a:buFont typeface="Arial" panose="020B0604020202020204" pitchFamily="34" charset="0"/>
              <a:buChar char="•"/>
            </a:pPr>
            <a:r>
              <a:rPr lang="en-US" dirty="0"/>
              <a:t>Welcome! + introduction of McAdams team</a:t>
            </a:r>
          </a:p>
          <a:p>
            <a:pPr marL="171450" indent="-171450">
              <a:buFont typeface="Arial" panose="020B0604020202020204" pitchFamily="34" charset="0"/>
              <a:buChar char="•"/>
            </a:pPr>
            <a:r>
              <a:rPr lang="en-US" dirty="0"/>
              <a:t>Basic outline of agenda for today</a:t>
            </a:r>
          </a:p>
          <a:p>
            <a:pPr marL="171450" indent="-171450">
              <a:buFont typeface="Arial" panose="020B0604020202020204" pitchFamily="34" charset="0"/>
              <a:buChar char="•"/>
            </a:pPr>
            <a:r>
              <a:rPr lang="en-US" dirty="0"/>
              <a:t>Before we get this meeting started, we did want to go over some of the basic Zoom functions that will be relevant today:</a:t>
            </a:r>
          </a:p>
          <a:p>
            <a:pPr marL="628650" lvl="1" indent="-171450">
              <a:buFont typeface="Arial" panose="020B0604020202020204" pitchFamily="34" charset="0"/>
              <a:buChar char="•"/>
            </a:pPr>
            <a:r>
              <a:rPr lang="en-US" dirty="0"/>
              <a:t>Muting (stay muted for duration of presentation – will have a chance to speak &amp; discuss during the )</a:t>
            </a:r>
          </a:p>
          <a:p>
            <a:pPr marL="628650" lvl="1" indent="-171450">
              <a:buFont typeface="Arial" panose="020B0604020202020204" pitchFamily="34" charset="0"/>
              <a:buChar char="•"/>
            </a:pPr>
            <a:r>
              <a:rPr lang="en-US" dirty="0"/>
              <a:t>Chat: If you have a question or comment, feel free to drop it in the chat! The staff will be monitoring the chat throughout the presentation. </a:t>
            </a:r>
          </a:p>
          <a:p>
            <a:pPr marL="171450" indent="-171450">
              <a:buFont typeface="Arial" panose="020B0604020202020204" pitchFamily="34" charset="0"/>
              <a:buChar char="•"/>
            </a:pPr>
            <a:r>
              <a:rPr lang="en-US" b="1" dirty="0"/>
              <a:t>Practice Activities:</a:t>
            </a:r>
          </a:p>
          <a:p>
            <a:pPr marL="628650" lvl="1" indent="-171450">
              <a:buFont typeface="Arial" panose="020B0604020202020204" pitchFamily="34" charset="0"/>
              <a:buChar char="•"/>
            </a:pPr>
            <a:r>
              <a:rPr lang="en-US" dirty="0"/>
              <a:t>CHAT: In the chat box, please drop one or two words that come to mind when you think of the Village of Pinehurst! </a:t>
            </a:r>
          </a:p>
        </p:txBody>
      </p:sp>
      <p:sp>
        <p:nvSpPr>
          <p:cNvPr id="4" name="Slide Number Placeholder 3"/>
          <p:cNvSpPr>
            <a:spLocks noGrp="1"/>
          </p:cNvSpPr>
          <p:nvPr>
            <p:ph type="sldNum" sz="quarter" idx="10"/>
          </p:nvPr>
        </p:nvSpPr>
        <p:spPr/>
        <p:txBody>
          <a:bodyPr/>
          <a:lstStyle/>
          <a:p>
            <a:fld id="{4B865002-B05E-460F-AB85-9A54CDE448BB}" type="slidenum">
              <a:rPr lang="en-US" smtClean="0"/>
              <a:t>2</a:t>
            </a:fld>
            <a:endParaRPr lang="en-US"/>
          </a:p>
        </p:txBody>
      </p:sp>
    </p:spTree>
    <p:extLst>
      <p:ext uri="{BB962C8B-B14F-4D97-AF65-F5344CB8AC3E}">
        <p14:creationId xmlns:p14="http://schemas.microsoft.com/office/powerpoint/2010/main" val="18445411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Village Chapel/Carolina Hotel</a:t>
            </a:r>
          </a:p>
          <a:p>
            <a:endParaRPr lang="en-US" dirty="0"/>
          </a:p>
          <a:p>
            <a:r>
              <a:rPr lang="en-US" dirty="0"/>
              <a:t>For the district’s larger building we will also be looking at any changes that may have occurred, but the surrounding landscape may be  more of a factor. </a:t>
            </a:r>
          </a:p>
          <a:p>
            <a:endParaRPr lang="en-US" dirty="0"/>
          </a:p>
        </p:txBody>
      </p:sp>
      <p:sp>
        <p:nvSpPr>
          <p:cNvPr id="4" name="Slide Number Placeholder 3"/>
          <p:cNvSpPr>
            <a:spLocks noGrp="1"/>
          </p:cNvSpPr>
          <p:nvPr>
            <p:ph type="sldNum" sz="quarter" idx="5"/>
          </p:nvPr>
        </p:nvSpPr>
        <p:spPr/>
        <p:txBody>
          <a:bodyPr/>
          <a:lstStyle/>
          <a:p>
            <a:fld id="{90E56E3C-C8AC-481E-8EE0-384ADE3B047E}" type="slidenum">
              <a:rPr lang="en-US" smtClean="0"/>
              <a:t>20</a:t>
            </a:fld>
            <a:endParaRPr lang="en-US"/>
          </a:p>
        </p:txBody>
      </p:sp>
    </p:spTree>
    <p:extLst>
      <p:ext uri="{BB962C8B-B14F-4D97-AF65-F5344CB8AC3E}">
        <p14:creationId xmlns:p14="http://schemas.microsoft.com/office/powerpoint/2010/main" val="14998481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Of the community’s landscape  the NL nomination says </a:t>
            </a:r>
            <a:r>
              <a:rPr lang="en-US" i="1" dirty="0"/>
              <a:t>“The Village of Pinehurst today is a lush resort paradise, green in all seasons and filled with the buildings of its birth and development during the last years of the nineteenth century and first several decades of the twentieth century. The core of wooded village green, hotels, shops, churches, and late nineteenth-early twentieth century cottages spreads outward along curving and concentric roads to include the larger estates of the 1910s and 1920s. Throughout, mature landscaping envelopes the various parts into a unified whole.”</a:t>
            </a:r>
          </a:p>
          <a:p>
            <a:endParaRPr lang="en-US" dirty="0"/>
          </a:p>
          <a:p>
            <a:r>
              <a:rPr lang="en-US" dirty="0"/>
              <a:t>The NHL nomination  calls out the following features as import to the historic character  of Pinehurst:</a:t>
            </a:r>
          </a:p>
          <a:p>
            <a:pPr marL="171450" indent="-171450">
              <a:buFont typeface="Arial" panose="020B0604020202020204" pitchFamily="34" charset="0"/>
              <a:buChar char="•"/>
            </a:pPr>
            <a:r>
              <a:rPr lang="en-US" dirty="0"/>
              <a:t>The Donald Ross designed  No 2 and No 4 golf courses</a:t>
            </a:r>
          </a:p>
          <a:p>
            <a:endParaRPr lang="en-US" dirty="0"/>
          </a:p>
        </p:txBody>
      </p:sp>
      <p:sp>
        <p:nvSpPr>
          <p:cNvPr id="4" name="Slide Number Placeholder 3"/>
          <p:cNvSpPr>
            <a:spLocks noGrp="1"/>
          </p:cNvSpPr>
          <p:nvPr>
            <p:ph type="sldNum" sz="quarter" idx="5"/>
          </p:nvPr>
        </p:nvSpPr>
        <p:spPr/>
        <p:txBody>
          <a:bodyPr/>
          <a:lstStyle/>
          <a:p>
            <a:fld id="{90E56E3C-C8AC-481E-8EE0-384ADE3B047E}" type="slidenum">
              <a:rPr lang="en-US" smtClean="0"/>
              <a:t>21</a:t>
            </a:fld>
            <a:endParaRPr lang="en-US"/>
          </a:p>
        </p:txBody>
      </p:sp>
    </p:spTree>
    <p:extLst>
      <p:ext uri="{BB962C8B-B14F-4D97-AF65-F5344CB8AC3E}">
        <p14:creationId xmlns:p14="http://schemas.microsoft.com/office/powerpoint/2010/main" val="21967100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a:p>
            <a:r>
              <a:rPr lang="en-US" dirty="0"/>
              <a:t>Circulation/transportation patterns both vehicular and pedestrian; alleys and clay paths. </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90E56E3C-C8AC-481E-8EE0-384ADE3B047E}" type="slidenum">
              <a:rPr lang="en-US" smtClean="0"/>
              <a:t>22</a:t>
            </a:fld>
            <a:endParaRPr lang="en-US"/>
          </a:p>
        </p:txBody>
      </p:sp>
    </p:spTree>
    <p:extLst>
      <p:ext uri="{BB962C8B-B14F-4D97-AF65-F5344CB8AC3E}">
        <p14:creationId xmlns:p14="http://schemas.microsoft.com/office/powerpoint/2010/main" val="27424138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1895 Olmsted Plan/Village Green</a:t>
            </a:r>
          </a:p>
          <a:p>
            <a:endParaRPr lang="en-US" dirty="0"/>
          </a:p>
          <a:p>
            <a:endParaRPr lang="en-US" dirty="0"/>
          </a:p>
          <a:p>
            <a:r>
              <a:rPr lang="en-US" dirty="0"/>
              <a:t>The landscape and plantings as designed by the Massachusetts  firm of Olmstead, Olmstead and Elliot, and Warren H. Manning. </a:t>
            </a:r>
          </a:p>
          <a:p>
            <a:endParaRPr lang="en-US" dirty="0"/>
          </a:p>
        </p:txBody>
      </p:sp>
      <p:sp>
        <p:nvSpPr>
          <p:cNvPr id="4" name="Slide Number Placeholder 3"/>
          <p:cNvSpPr>
            <a:spLocks noGrp="1"/>
          </p:cNvSpPr>
          <p:nvPr>
            <p:ph type="sldNum" sz="quarter" idx="5"/>
          </p:nvPr>
        </p:nvSpPr>
        <p:spPr/>
        <p:txBody>
          <a:bodyPr/>
          <a:lstStyle/>
          <a:p>
            <a:fld id="{90E56E3C-C8AC-481E-8EE0-384ADE3B047E}" type="slidenum">
              <a:rPr lang="en-US" smtClean="0"/>
              <a:t>23</a:t>
            </a:fld>
            <a:endParaRPr lang="en-US"/>
          </a:p>
        </p:txBody>
      </p:sp>
    </p:spTree>
    <p:extLst>
      <p:ext uri="{BB962C8B-B14F-4D97-AF65-F5344CB8AC3E}">
        <p14:creationId xmlns:p14="http://schemas.microsoft.com/office/powerpoint/2010/main" val="40631509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0E56E3C-C8AC-481E-8EE0-384ADE3B047E}" type="slidenum">
              <a:rPr lang="en-US" smtClean="0"/>
              <a:t>24</a:t>
            </a:fld>
            <a:endParaRPr lang="en-US"/>
          </a:p>
        </p:txBody>
      </p:sp>
    </p:spTree>
    <p:extLst>
      <p:ext uri="{BB962C8B-B14F-4D97-AF65-F5344CB8AC3E}">
        <p14:creationId xmlns:p14="http://schemas.microsoft.com/office/powerpoint/2010/main" val="115673043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PUBLIC INPUT PART 1 - CONCEPTBOARD</a:t>
            </a:r>
          </a:p>
          <a:p>
            <a:endParaRPr lang="en-US" b="1" dirty="0"/>
          </a:p>
          <a:p>
            <a:pPr marL="171450" indent="-171450">
              <a:buFont typeface="Arial" panose="020B0604020202020204" pitchFamily="34" charset="0"/>
              <a:buChar char="•"/>
            </a:pPr>
            <a:r>
              <a:rPr lang="en-US" b="0" dirty="0"/>
              <a:t>For the public input portion of this presentation, we will be using an online program called </a:t>
            </a:r>
            <a:r>
              <a:rPr lang="en-US" b="0" dirty="0" err="1"/>
              <a:t>Conceptboard</a:t>
            </a:r>
            <a:r>
              <a:rPr lang="en-US" b="0" dirty="0"/>
              <a:t>. It is easy to use and doesn’t require any downloads &amp; it allows us to collect a greater volume of feedback!</a:t>
            </a:r>
          </a:p>
          <a:p>
            <a:pPr marL="171450" indent="-171450">
              <a:buFont typeface="Arial" panose="020B0604020202020204" pitchFamily="34" charset="0"/>
              <a:buChar char="•"/>
            </a:pPr>
            <a:endParaRPr lang="en-US" b="0" dirty="0"/>
          </a:p>
          <a:p>
            <a:pPr marL="171450" indent="-171450">
              <a:buFont typeface="Arial" panose="020B0604020202020204" pitchFamily="34" charset="0"/>
              <a:buChar char="•"/>
            </a:pPr>
            <a:r>
              <a:rPr lang="en-US" b="0" dirty="0"/>
              <a:t>To access the program - go to link on the bottom of the screen – we are also dropping it in the chat, so that you can click on it and easily access the board!</a:t>
            </a:r>
          </a:p>
          <a:p>
            <a:pPr marL="171450" indent="-171450">
              <a:buFont typeface="Arial" panose="020B0604020202020204" pitchFamily="34" charset="0"/>
              <a:buChar char="•"/>
            </a:pPr>
            <a:r>
              <a:rPr lang="en-US" b="0" dirty="0"/>
              <a:t>When you click on the link, it will bring you to the </a:t>
            </a:r>
            <a:r>
              <a:rPr lang="en-US" b="0" dirty="0" err="1"/>
              <a:t>conceptboard</a:t>
            </a:r>
            <a:r>
              <a:rPr lang="en-US" b="0" dirty="0"/>
              <a:t> website.</a:t>
            </a:r>
          </a:p>
          <a:p>
            <a:pPr marL="628650" lvl="1" indent="-171450">
              <a:buFont typeface="Arial" panose="020B0604020202020204" pitchFamily="34" charset="0"/>
              <a:buChar char="•"/>
            </a:pPr>
            <a:r>
              <a:rPr lang="en-US" b="0" dirty="0"/>
              <a:t>Select “Guest Access” and then enter your name on the following screen. Click “access as guest” and then you will be brought to the board which contains the main questions that we want to explore in today’s meeting.</a:t>
            </a:r>
          </a:p>
          <a:p>
            <a:pPr marL="628650" lvl="1" indent="-171450">
              <a:buFont typeface="Arial" panose="020B0604020202020204" pitchFamily="34" charset="0"/>
              <a:buChar char="•"/>
            </a:pPr>
            <a:r>
              <a:rPr lang="en-US" b="0" dirty="0"/>
              <a:t>Please use the “sticky note” function – which we have shown here on the slide – to place your feedback under the respective question. Simply select your sticky note, click to place it on the board, and then click on the sticky note to stop typing. When you are done with the comment, click anywhere outside of the sticky note, and you are ready to add more!</a:t>
            </a:r>
          </a:p>
          <a:p>
            <a:pPr marL="628650" lvl="1" indent="-171450">
              <a:buFont typeface="Arial" panose="020B0604020202020204" pitchFamily="34" charset="0"/>
              <a:buChar char="•"/>
            </a:pPr>
            <a:r>
              <a:rPr lang="en-US" b="0" dirty="0"/>
              <a:t>Feel free to add as many sticky notes as you want – they can be as brief or as a long as you want!</a:t>
            </a:r>
          </a:p>
          <a:p>
            <a:pPr marL="171450" indent="-171450">
              <a:buFont typeface="Arial" panose="020B0604020202020204" pitchFamily="34" charset="0"/>
              <a:buChar char="•"/>
            </a:pPr>
            <a:endParaRPr lang="en-US" b="1" dirty="0"/>
          </a:p>
          <a:p>
            <a:pPr marL="171450" indent="-171450">
              <a:buFont typeface="Arial" panose="020B0604020202020204" pitchFamily="34" charset="0"/>
              <a:buChar char="•"/>
            </a:pPr>
            <a:r>
              <a:rPr lang="en-US" b="0" dirty="0"/>
              <a:t>We will break here to give you 5 minutes to get on the </a:t>
            </a:r>
            <a:r>
              <a:rPr lang="en-US" b="0" dirty="0" err="1"/>
              <a:t>Conceptboard</a:t>
            </a:r>
            <a:r>
              <a:rPr lang="en-US" b="0" dirty="0"/>
              <a:t> and put your initial thoughts &amp; then we will meet back here to discuss. Please do not close out of your Zoom window – it can be in the background while you work on </a:t>
            </a:r>
            <a:r>
              <a:rPr lang="en-US" b="0" dirty="0" err="1"/>
              <a:t>Conceptboard</a:t>
            </a:r>
            <a:r>
              <a:rPr lang="en-US" b="0" dirty="0"/>
              <a:t>.</a:t>
            </a:r>
          </a:p>
          <a:p>
            <a:endParaRPr lang="en-US" dirty="0"/>
          </a:p>
          <a:p>
            <a:endParaRPr lang="en-US" dirty="0"/>
          </a:p>
        </p:txBody>
      </p:sp>
      <p:sp>
        <p:nvSpPr>
          <p:cNvPr id="4" name="Slide Number Placeholder 3"/>
          <p:cNvSpPr>
            <a:spLocks noGrp="1"/>
          </p:cNvSpPr>
          <p:nvPr>
            <p:ph type="sldNum" sz="quarter" idx="5"/>
          </p:nvPr>
        </p:nvSpPr>
        <p:spPr/>
        <p:txBody>
          <a:bodyPr/>
          <a:lstStyle/>
          <a:p>
            <a:fld id="{4B865002-B05E-460F-AB85-9A54CDE448BB}" type="slidenum">
              <a:rPr lang="en-US" smtClean="0"/>
              <a:t>25</a:t>
            </a:fld>
            <a:endParaRPr lang="en-US"/>
          </a:p>
        </p:txBody>
      </p:sp>
    </p:spTree>
    <p:extLst>
      <p:ext uri="{BB962C8B-B14F-4D97-AF65-F5344CB8AC3E}">
        <p14:creationId xmlns:p14="http://schemas.microsoft.com/office/powerpoint/2010/main" val="319898032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PUBLIC INPUT PART 2 - DISCUSSION</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Alright, thank you for your comments on the </a:t>
            </a:r>
            <a:r>
              <a:rPr lang="en-US" dirty="0" err="1"/>
              <a:t>Conceptboard</a:t>
            </a:r>
            <a:r>
              <a:rPr lang="en-US" dirty="0"/>
              <a:t> – feel free to continue adding comments during the rest of this meeting or immediately afterwards as well. Now we want to pivot to more of an open-forum for discussion. </a:t>
            </a:r>
            <a:r>
              <a:rPr lang="en-US" b="1" dirty="0"/>
              <a:t>Please, if you would like to speak, use the “RAISE HAND” feature to get our attention and we will call on you – so that the Zoom doesn’t get too crazy!</a:t>
            </a:r>
          </a:p>
          <a:p>
            <a:endParaRPr lang="en-US" dirty="0"/>
          </a:p>
          <a:p>
            <a:r>
              <a:rPr lang="en-US" dirty="0"/>
              <a:t>So, looking at the board I’m seeing lots of comments about XXX…</a:t>
            </a:r>
          </a:p>
          <a:p>
            <a:pPr marL="171450" indent="-171450">
              <a:buFont typeface="Arial" panose="020B0604020202020204" pitchFamily="34" charset="0"/>
              <a:buChar char="•"/>
            </a:pPr>
            <a:r>
              <a:rPr lang="en-US" dirty="0"/>
              <a:t>Are any of these comments jumping out at you?</a:t>
            </a:r>
          </a:p>
          <a:p>
            <a:pPr marL="171450" indent="-171450">
              <a:buFont typeface="Arial" panose="020B0604020202020204" pitchFamily="34" charset="0"/>
              <a:buChar char="•"/>
            </a:pPr>
            <a:r>
              <a:rPr lang="en-US" dirty="0"/>
              <a:t>Remember, as we discuss, you can continue to add feedback on the </a:t>
            </a:r>
            <a:r>
              <a:rPr lang="en-US" dirty="0" err="1"/>
              <a:t>Conceptboard</a:t>
            </a:r>
            <a:r>
              <a:rPr lang="en-US" dirty="0"/>
              <a:t> or in the chat, if you don’t feel comfortable speaking up! </a:t>
            </a:r>
          </a:p>
          <a:p>
            <a:endParaRPr lang="en-US" dirty="0"/>
          </a:p>
        </p:txBody>
      </p:sp>
      <p:sp>
        <p:nvSpPr>
          <p:cNvPr id="4" name="Slide Number Placeholder 3"/>
          <p:cNvSpPr>
            <a:spLocks noGrp="1"/>
          </p:cNvSpPr>
          <p:nvPr>
            <p:ph type="sldNum" sz="quarter" idx="10"/>
          </p:nvPr>
        </p:nvSpPr>
        <p:spPr/>
        <p:txBody>
          <a:bodyPr/>
          <a:lstStyle/>
          <a:p>
            <a:fld id="{4B865002-B05E-460F-AB85-9A54CDE448BB}" type="slidenum">
              <a:rPr lang="en-US" smtClean="0"/>
              <a:t>26</a:t>
            </a:fld>
            <a:endParaRPr lang="en-US"/>
          </a:p>
        </p:txBody>
      </p:sp>
    </p:spTree>
    <p:extLst>
      <p:ext uri="{BB962C8B-B14F-4D97-AF65-F5344CB8AC3E}">
        <p14:creationId xmlns:p14="http://schemas.microsoft.com/office/powerpoint/2010/main" val="17406619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**FINAL SLIDE**</a:t>
            </a:r>
          </a:p>
          <a:p>
            <a:endParaRPr lang="en-US" dirty="0"/>
          </a:p>
          <a:p>
            <a:r>
              <a:rPr lang="en-US" dirty="0"/>
              <a:t>**Drop link to project website in chat: </a:t>
            </a:r>
          </a:p>
          <a:p>
            <a:r>
              <a:rPr kumimoji="0" lang="en-US" sz="1200" b="1" i="0" u="none" strike="noStrike" kern="0" cap="none" spc="0" normalizeH="0" baseline="0" noProof="0" dirty="0">
                <a:ln>
                  <a:noFill/>
                </a:ln>
                <a:solidFill>
                  <a:srgbClr val="000000"/>
                </a:solidFill>
                <a:effectLst/>
                <a:uLnTx/>
                <a:uFillTx/>
                <a:latin typeface="+mj-lt"/>
                <a:ea typeface="+mn-ea"/>
                <a:cs typeface="+mn-cs"/>
              </a:rPr>
              <a:t>https://parkplanning.nps.gov/Pinehurst</a:t>
            </a:r>
            <a:endParaRPr lang="en-US" dirty="0"/>
          </a:p>
          <a:p>
            <a:endParaRPr lang="en-US" dirty="0"/>
          </a:p>
          <a:p>
            <a:r>
              <a:rPr kumimoji="0" lang="en-US" sz="1200" b="1" i="0" u="none" strike="noStrike" kern="0" cap="none" spc="0" normalizeH="0" baseline="0" noProof="0" dirty="0">
                <a:ln>
                  <a:noFill/>
                </a:ln>
                <a:solidFill>
                  <a:srgbClr val="000000"/>
                </a:solidFill>
                <a:effectLst/>
                <a:uLnTx/>
                <a:uFillTx/>
                <a:latin typeface="+mj-lt"/>
                <a:ea typeface="+mn-ea"/>
                <a:cs typeface="+mn-cs"/>
              </a:rPr>
              <a:t>Thank you all for joining us today! </a:t>
            </a:r>
          </a:p>
          <a:p>
            <a:r>
              <a:rPr kumimoji="0" lang="en-US" sz="1200" b="0" i="0" u="none" strike="noStrike" kern="0" cap="none" spc="0" normalizeH="0" baseline="0" noProof="0" dirty="0">
                <a:ln>
                  <a:noFill/>
                </a:ln>
                <a:solidFill>
                  <a:srgbClr val="000000"/>
                </a:solidFill>
                <a:effectLst/>
                <a:uLnTx/>
                <a:uFillTx/>
                <a:latin typeface="+mj-lt"/>
                <a:ea typeface="+mn-ea"/>
                <a:cs typeface="+mn-cs"/>
              </a:rPr>
              <a:t>We have dropped the project website link in the chat – please add any further comments or feedback that you have there! This website will also have information when the next public meeting is held, which will be in a few months after the Integrity and Condition Study is completed – we will share preliminary findings at that time. Hopefully, we are able to connect with you all in person at that time, COVID situation pending. Regardless, the website will have all information about meeting dates, times, and locations. </a:t>
            </a:r>
          </a:p>
          <a:p>
            <a:endParaRPr kumimoji="0" lang="en-US" sz="1200" b="0" i="0" u="none" strike="noStrike" kern="0" cap="none" spc="0" normalizeH="0" baseline="0" noProof="0" dirty="0">
              <a:ln>
                <a:noFill/>
              </a:ln>
              <a:solidFill>
                <a:srgbClr val="000000"/>
              </a:solidFill>
              <a:effectLst/>
              <a:uLnTx/>
              <a:uFillTx/>
              <a:latin typeface="+mj-lt"/>
              <a:ea typeface="+mn-ea"/>
              <a:cs typeface="+mn-cs"/>
            </a:endParaRPr>
          </a:p>
          <a:p>
            <a:r>
              <a:rPr kumimoji="0" lang="en-US" sz="1200" b="0" i="0" u="none" strike="noStrike" kern="0" cap="none" spc="0" normalizeH="0" baseline="0" noProof="0" dirty="0">
                <a:ln>
                  <a:noFill/>
                </a:ln>
                <a:solidFill>
                  <a:srgbClr val="000000"/>
                </a:solidFill>
                <a:effectLst/>
                <a:uLnTx/>
                <a:uFillTx/>
                <a:latin typeface="+mj-lt"/>
                <a:ea typeface="+mn-ea"/>
                <a:cs typeface="+mn-cs"/>
              </a:rPr>
              <a:t>The email to contact the NHL program is listed on this slide – please feel free to contact us with any questions you may have!</a:t>
            </a:r>
          </a:p>
          <a:p>
            <a:endParaRPr kumimoji="0" lang="en-US" sz="1200" b="0" i="0" u="none" strike="noStrike" kern="0" cap="none" spc="0" normalizeH="0" baseline="0" noProof="0" dirty="0">
              <a:ln>
                <a:noFill/>
              </a:ln>
              <a:solidFill>
                <a:srgbClr val="000000"/>
              </a:solidFill>
              <a:effectLst/>
              <a:uLnTx/>
              <a:uFillTx/>
              <a:latin typeface="+mj-lt"/>
              <a:ea typeface="+mn-ea"/>
              <a:cs typeface="+mn-cs"/>
            </a:endParaRPr>
          </a:p>
          <a:p>
            <a:r>
              <a:rPr kumimoji="0" lang="en-US" sz="1200" b="0" i="0" u="none" strike="noStrike" kern="0" cap="none" spc="0" normalizeH="0" baseline="0" noProof="0" dirty="0">
                <a:ln>
                  <a:noFill/>
                </a:ln>
                <a:solidFill>
                  <a:srgbClr val="000000"/>
                </a:solidFill>
                <a:effectLst/>
                <a:uLnTx/>
                <a:uFillTx/>
                <a:latin typeface="+mj-lt"/>
                <a:ea typeface="+mn-ea"/>
                <a:cs typeface="+mn-cs"/>
              </a:rPr>
              <a:t>Have a good evening everyone!</a:t>
            </a:r>
            <a:endParaRPr lang="en-US" b="0" dirty="0"/>
          </a:p>
          <a:p>
            <a:endParaRPr kumimoji="0" lang="en-US" sz="1200" b="1" i="0" u="none" strike="noStrike" kern="0" cap="none" spc="0" normalizeH="0" baseline="0" noProof="0" dirty="0">
              <a:ln>
                <a:noFill/>
              </a:ln>
              <a:solidFill>
                <a:srgbClr val="000000"/>
              </a:solidFill>
              <a:effectLst/>
              <a:uLnTx/>
              <a:uFillTx/>
              <a:latin typeface="+mj-lt"/>
              <a:ea typeface="+mn-ea"/>
              <a:cs typeface="+mn-cs"/>
            </a:endParaRPr>
          </a:p>
          <a:p>
            <a:endParaRPr lang="en-US" dirty="0"/>
          </a:p>
        </p:txBody>
      </p:sp>
      <p:sp>
        <p:nvSpPr>
          <p:cNvPr id="4" name="Slide Number Placeholder 3"/>
          <p:cNvSpPr>
            <a:spLocks noGrp="1"/>
          </p:cNvSpPr>
          <p:nvPr>
            <p:ph type="sldNum" sz="quarter" idx="5"/>
          </p:nvPr>
        </p:nvSpPr>
        <p:spPr/>
        <p:txBody>
          <a:bodyPr/>
          <a:lstStyle/>
          <a:p>
            <a:fld id="{4B865002-B05E-460F-AB85-9A54CDE448BB}" type="slidenum">
              <a:rPr lang="en-US" smtClean="0"/>
              <a:t>27</a:t>
            </a:fld>
            <a:endParaRPr lang="en-US"/>
          </a:p>
        </p:txBody>
      </p:sp>
    </p:spTree>
    <p:extLst>
      <p:ext uri="{BB962C8B-B14F-4D97-AF65-F5344CB8AC3E}">
        <p14:creationId xmlns:p14="http://schemas.microsoft.com/office/powerpoint/2010/main" val="23523084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Thank you to everyone for attending todays virtual public meeting</a:t>
            </a:r>
            <a:r>
              <a:rPr lang="en-US" sz="1200" kern="1200" baseline="0" dirty="0">
                <a:solidFill>
                  <a:schemeClr val="tx1"/>
                </a:solidFill>
                <a:effectLst/>
                <a:latin typeface="+mn-lt"/>
                <a:ea typeface="+mn-ea"/>
                <a:cs typeface="+mn-cs"/>
              </a:rPr>
              <a:t>. I’m Ellen Rankin and I work with the National Historic Landmarks Program. Today I’ll give a brief overview of the NHL program and the process for the Pinehurst NHL District Integrity and Condition Study. Afterwards I will turn the presentation over to Ellen Turco, the Consultant hired by the NPS for this Study. Last we will open up the meeting for a question and comment period which will be moderated by McAdams.</a:t>
            </a:r>
          </a:p>
          <a:p>
            <a:endParaRPr lang="en-US" dirty="0"/>
          </a:p>
        </p:txBody>
      </p:sp>
      <p:sp>
        <p:nvSpPr>
          <p:cNvPr id="4" name="Slide Number Placeholder 3"/>
          <p:cNvSpPr>
            <a:spLocks noGrp="1"/>
          </p:cNvSpPr>
          <p:nvPr>
            <p:ph type="sldNum" sz="quarter" idx="10"/>
          </p:nvPr>
        </p:nvSpPr>
        <p:spPr/>
        <p:txBody>
          <a:bodyPr/>
          <a:lstStyle/>
          <a:p>
            <a:fld id="{4B865002-B05E-460F-AB85-9A54CDE448BB}" type="slidenum">
              <a:rPr lang="en-US" smtClean="0"/>
              <a:t>3</a:t>
            </a:fld>
            <a:endParaRPr lang="en-US"/>
          </a:p>
        </p:txBody>
      </p:sp>
    </p:spTree>
    <p:extLst>
      <p:ext uri="{BB962C8B-B14F-4D97-AF65-F5344CB8AC3E}">
        <p14:creationId xmlns:p14="http://schemas.microsoft.com/office/powerpoint/2010/main" val="35916942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baseline="0" dirty="0">
                <a:solidFill>
                  <a:schemeClr val="tx1"/>
                </a:solidFill>
                <a:effectLst/>
                <a:latin typeface="+mn-lt"/>
                <a:ea typeface="+mn-ea"/>
                <a:cs typeface="+mn-cs"/>
              </a:rPr>
              <a:t>First of all, I wanted to give a brief overview of the National Historic Landmarks (or NHL) program as well a clarify some misconceptions of what NHL designation entails. </a:t>
            </a:r>
          </a:p>
          <a:p>
            <a:pPr lvl="0"/>
            <a:endParaRPr lang="en-US" sz="12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So</a:t>
            </a:r>
            <a:r>
              <a:rPr lang="en-US" sz="1200" kern="1200" baseline="0" dirty="0">
                <a:solidFill>
                  <a:schemeClr val="tx1"/>
                </a:solidFill>
                <a:effectLst/>
                <a:latin typeface="+mn-lt"/>
                <a:ea typeface="+mn-ea"/>
                <a:cs typeface="+mn-cs"/>
              </a:rPr>
              <a:t> y</a:t>
            </a:r>
            <a:r>
              <a:rPr lang="en-US" sz="1200" kern="1200" dirty="0">
                <a:solidFill>
                  <a:schemeClr val="tx1"/>
                </a:solidFill>
                <a:effectLst/>
                <a:latin typeface="+mn-lt"/>
                <a:ea typeface="+mn-ea"/>
                <a:cs typeface="+mn-cs"/>
              </a:rPr>
              <a:t>ou’ve probably seen a bronze plaque, like those on the screen, on a historic building, but what exactly do those</a:t>
            </a:r>
            <a:r>
              <a:rPr lang="en-US" sz="1200" kern="1200" baseline="0" dirty="0">
                <a:solidFill>
                  <a:schemeClr val="tx1"/>
                </a:solidFill>
                <a:effectLst/>
                <a:latin typeface="+mn-lt"/>
                <a:ea typeface="+mn-ea"/>
                <a:cs typeface="+mn-cs"/>
              </a:rPr>
              <a:t> plaques </a:t>
            </a:r>
            <a:r>
              <a:rPr lang="en-US" sz="1200" kern="1200" dirty="0">
                <a:solidFill>
                  <a:schemeClr val="tx1"/>
                </a:solidFill>
                <a:effectLst/>
                <a:latin typeface="+mn-lt"/>
                <a:ea typeface="+mn-ea"/>
                <a:cs typeface="+mn-cs"/>
              </a:rPr>
              <a:t>mean? There are the two programs the federal government has in place to</a:t>
            </a:r>
            <a:r>
              <a:rPr lang="en-US" sz="1200" kern="1200" baseline="0" dirty="0">
                <a:solidFill>
                  <a:schemeClr val="tx1"/>
                </a:solidFill>
                <a:effectLst/>
                <a:latin typeface="+mn-lt"/>
                <a:ea typeface="+mn-ea"/>
                <a:cs typeface="+mn-cs"/>
              </a:rPr>
              <a:t> recognize historic properties</a:t>
            </a:r>
            <a:r>
              <a:rPr lang="en-US" sz="1200" kern="1200" dirty="0">
                <a:solidFill>
                  <a:schemeClr val="tx1"/>
                </a:solidFill>
                <a:effectLst/>
                <a:latin typeface="+mn-lt"/>
                <a:ea typeface="+mn-ea"/>
                <a:cs typeface="+mn-cs"/>
              </a:rPr>
              <a:t>: the National Register of Historic Places and the National Historic Landmarks Program.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At this time, I will note that Pinehurst also has a local historic district which is not one of these two programs although there is some overlay, and I will touch briefly upon later.</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4B865002-B05E-460F-AB85-9A54CDE448BB}" type="slidenum">
              <a:rPr lang="en-US" smtClean="0"/>
              <a:t>4</a:t>
            </a:fld>
            <a:endParaRPr lang="en-US"/>
          </a:p>
        </p:txBody>
      </p:sp>
    </p:spTree>
    <p:extLst>
      <p:ext uri="{BB962C8B-B14F-4D97-AF65-F5344CB8AC3E}">
        <p14:creationId xmlns:p14="http://schemas.microsoft.com/office/powerpoint/2010/main" val="23862745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The National Register is the broader of the two programs. Properties listed in the National Register illustrate stories that have meaning either to the local community, the residents of a specific state, or to the citizens of the nation as a whole. National Historic Landmarks, illustrate stories that are important to the nation as a whole and are considered the best examples of a property type. Often National Historic Landmarks represent a turning point in American history.  </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On the screen are examples of a National Register and a National Historic Landmark property. The building on the left is significant at the local level because it represents an architectural style common to a particular community. </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On the right is the Duke Homestead and Tobacco Factory NHL. The Property is nationally significant for its association </a:t>
            </a:r>
            <a:r>
              <a:rPr lang="en-US" dirty="0"/>
              <a:t>with the family that played a major role in the development of the tobacco industry in the post-Civil War South. It was in this complex of small wooden buildings that Washington Duke and his son James Buchanan Duke founded the family business that became the American Tobacco Company.</a:t>
            </a:r>
          </a:p>
          <a:p>
            <a:pPr lvl="0"/>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Just to give you a sense of the difference: out of the approximately 90,000 properties listed in the National Register only about 3% are National Historic Landmarks, or just over 2600 properties.</a:t>
            </a:r>
            <a:endParaRPr lang="en-US" dirty="0"/>
          </a:p>
          <a:p>
            <a:pPr lvl="0"/>
            <a:endParaRPr lang="en-US" dirty="0"/>
          </a:p>
        </p:txBody>
      </p:sp>
      <p:sp>
        <p:nvSpPr>
          <p:cNvPr id="4" name="Slide Number Placeholder 3"/>
          <p:cNvSpPr>
            <a:spLocks noGrp="1"/>
          </p:cNvSpPr>
          <p:nvPr>
            <p:ph type="sldNum" sz="quarter" idx="10"/>
          </p:nvPr>
        </p:nvSpPr>
        <p:spPr/>
        <p:txBody>
          <a:bodyPr/>
          <a:lstStyle/>
          <a:p>
            <a:fld id="{4B865002-B05E-460F-AB85-9A54CDE448BB}" type="slidenum">
              <a:rPr lang="en-US" smtClean="0"/>
              <a:t>5</a:t>
            </a:fld>
            <a:endParaRPr lang="en-US"/>
          </a:p>
        </p:txBody>
      </p:sp>
    </p:spTree>
    <p:extLst>
      <p:ext uri="{BB962C8B-B14F-4D97-AF65-F5344CB8AC3E}">
        <p14:creationId xmlns:p14="http://schemas.microsoft.com/office/powerpoint/2010/main" val="28557526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Most National Historic Landmarks and National Register listed properties are owned by private individuals or groups. </a:t>
            </a:r>
            <a:r>
              <a:rPr lang="en-US" sz="1200" kern="1200" baseline="0" dirty="0">
                <a:solidFill>
                  <a:schemeClr val="tx1"/>
                </a:solidFill>
                <a:effectLst/>
                <a:latin typeface="+mn-lt"/>
                <a:ea typeface="+mn-ea"/>
                <a:cs typeface="+mn-cs"/>
              </a:rPr>
              <a:t>Listing or designation places no restrictions on private property owners, including state or local governments. </a:t>
            </a:r>
            <a:r>
              <a:rPr lang="en-US" sz="1200" b="0" i="0" kern="1200" dirty="0">
                <a:solidFill>
                  <a:schemeClr val="tx1"/>
                </a:solidFill>
                <a:effectLst/>
                <a:latin typeface="+mn-lt"/>
                <a:ea typeface="+mn-ea"/>
                <a:cs typeface="+mn-cs"/>
              </a:rPr>
              <a:t>The National Park Service may recommend to owners various preservation actions but owners are not obligated to carry out these recommendations. Property owners are free to make whatever changes they wish if Federal funding, licensing, or permits are not involved which I will briefly discuss on the next slide. Owners should keep in mind that state laws or local ordinances may affect National Historic Landmarks if these legal mechanisms recognize and protect Landmarks, independent of Federal law.</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Although the programs place no restrictions on properties, if an owner alters their property so that it</a:t>
            </a:r>
            <a:r>
              <a:rPr lang="en-US" sz="1200" kern="1200" baseline="0" dirty="0">
                <a:solidFill>
                  <a:schemeClr val="tx1"/>
                </a:solidFill>
                <a:effectLst/>
                <a:latin typeface="+mn-lt"/>
                <a:ea typeface="+mn-ea"/>
                <a:cs typeface="+mn-cs"/>
              </a:rPr>
              <a:t> is no longer recognizable as historic </a:t>
            </a:r>
            <a:r>
              <a:rPr lang="en-US" sz="1200" kern="1200" dirty="0">
                <a:solidFill>
                  <a:schemeClr val="tx1"/>
                </a:solidFill>
                <a:effectLst/>
                <a:latin typeface="+mn-lt"/>
                <a:ea typeface="+mn-ea"/>
                <a:cs typeface="+mn-cs"/>
              </a:rPr>
              <a:t>the National Register listing or National Historic Landmark designation may be withdrawn.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On the screen</a:t>
            </a:r>
            <a:r>
              <a:rPr lang="en-US" sz="1200" kern="1200" baseline="0" dirty="0">
                <a:solidFill>
                  <a:schemeClr val="tx1"/>
                </a:solidFill>
                <a:effectLst/>
                <a:latin typeface="+mn-lt"/>
                <a:ea typeface="+mn-ea"/>
                <a:cs typeface="+mn-cs"/>
              </a:rPr>
              <a:t> is</a:t>
            </a:r>
            <a:r>
              <a:rPr lang="en-US" sz="1200" kern="1200" dirty="0">
                <a:solidFill>
                  <a:schemeClr val="tx1"/>
                </a:solidFill>
                <a:effectLst/>
                <a:latin typeface="+mn-lt"/>
                <a:ea typeface="+mn-ea"/>
                <a:cs typeface="+mn-cs"/>
              </a:rPr>
              <a:t> Grant Park Stadium, also known as Soldier Field, which was dramatically altered in 2003 and as a result of this change its National Historic Landmark designation was withdrawn. </a:t>
            </a:r>
            <a:r>
              <a:rPr lang="en-US" sz="1200" b="0" i="0" u="none" strike="noStrike" kern="1200" baseline="0" dirty="0">
                <a:solidFill>
                  <a:schemeClr val="tx1"/>
                </a:solidFill>
                <a:effectLst/>
                <a:latin typeface="+mn-lt"/>
                <a:ea typeface="+mn-ea"/>
                <a:cs typeface="+mn-cs"/>
              </a:rPr>
              <a:t>The</a:t>
            </a:r>
            <a:r>
              <a:rPr lang="en-US" sz="1200" b="0" i="0" u="none" strike="noStrike" kern="1200" baseline="0" dirty="0">
                <a:solidFill>
                  <a:schemeClr val="tx1"/>
                </a:solidFill>
                <a:latin typeface="+mn-lt"/>
                <a:ea typeface="+mn-ea"/>
                <a:cs typeface="+mn-cs"/>
              </a:rPr>
              <a:t> 2003 remodel and expansion destroyed many historic features and spaces throughout the stadium and introduced a new seating bowl that rises above and, on one side over, the colonnades. The NHL designation was withdrawn because of the incompatible construction and destruction of substantial historic material resulted in an unacceptable loss of integrity. </a:t>
            </a:r>
          </a:p>
          <a:p>
            <a:pPr lvl="0"/>
            <a:endParaRPr lang="en-US" sz="1200" b="0" i="0" u="none" strike="noStrike" kern="1200" baseline="0" dirty="0">
              <a:solidFill>
                <a:schemeClr val="tx1"/>
              </a:solidFill>
              <a:effectLst/>
              <a:latin typeface="+mn-lt"/>
              <a:ea typeface="+mn-ea"/>
              <a:cs typeface="+mn-cs"/>
            </a:endParaRPr>
          </a:p>
          <a:p>
            <a:pPr lvl="0"/>
            <a:endParaRPr lang="en-US" sz="1200" kern="1200" dirty="0">
              <a:solidFill>
                <a:schemeClr val="tx1"/>
              </a:solidFill>
              <a:effectLst/>
              <a:latin typeface="+mn-lt"/>
              <a:ea typeface="+mn-ea"/>
              <a:cs typeface="+mn-cs"/>
            </a:endParaRPr>
          </a:p>
          <a:p>
            <a:pPr lvl="0"/>
            <a:endParaRPr lang="en-US" dirty="0"/>
          </a:p>
        </p:txBody>
      </p:sp>
      <p:sp>
        <p:nvSpPr>
          <p:cNvPr id="4" name="Slide Number Placeholder 3"/>
          <p:cNvSpPr>
            <a:spLocks noGrp="1"/>
          </p:cNvSpPr>
          <p:nvPr>
            <p:ph type="sldNum" sz="quarter" idx="10"/>
          </p:nvPr>
        </p:nvSpPr>
        <p:spPr/>
        <p:txBody>
          <a:bodyPr/>
          <a:lstStyle/>
          <a:p>
            <a:fld id="{4B865002-B05E-460F-AB85-9A54CDE448BB}" type="slidenum">
              <a:rPr lang="en-US" smtClean="0"/>
              <a:t>6</a:t>
            </a:fld>
            <a:endParaRPr lang="en-US"/>
          </a:p>
        </p:txBody>
      </p:sp>
    </p:spTree>
    <p:extLst>
      <p:ext uri="{BB962C8B-B14F-4D97-AF65-F5344CB8AC3E}">
        <p14:creationId xmlns:p14="http://schemas.microsoft.com/office/powerpoint/2010/main" val="13114360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As I illuded to, if federal funding, licensing or permitting is involved in a project the federal agency must comply with Section 106 and possibly Section 110 of the National Historic Preservation Act. This requires</a:t>
            </a:r>
            <a:r>
              <a:rPr lang="en-US" sz="1200" kern="1200" baseline="0" dirty="0">
                <a:solidFill>
                  <a:schemeClr val="tx1"/>
                </a:solidFill>
                <a:effectLst/>
                <a:latin typeface="+mn-lt"/>
                <a:ea typeface="+mn-ea"/>
                <a:cs typeface="+mn-cs"/>
              </a:rPr>
              <a:t> the federal agency to </a:t>
            </a:r>
            <a:r>
              <a:rPr lang="en-US" sz="1200" kern="1200" dirty="0">
                <a:solidFill>
                  <a:schemeClr val="tx1"/>
                </a:solidFill>
                <a:effectLst/>
                <a:latin typeface="+mn-lt"/>
                <a:ea typeface="+mn-ea"/>
                <a:cs typeface="+mn-cs"/>
              </a:rPr>
              <a:t>consider how their actions will affect the historic property</a:t>
            </a:r>
            <a:r>
              <a:rPr lang="en-US" sz="1200" kern="1200" baseline="0" dirty="0">
                <a:solidFill>
                  <a:schemeClr val="tx1"/>
                </a:solidFill>
                <a:effectLst/>
                <a:latin typeface="+mn-lt"/>
                <a:ea typeface="+mn-ea"/>
                <a:cs typeface="+mn-cs"/>
              </a:rPr>
              <a:t> and encourages federal agencies to preserve of historic properties. I would note that p</a:t>
            </a:r>
            <a:r>
              <a:rPr lang="en-US" sz="1200" kern="1200" dirty="0">
                <a:solidFill>
                  <a:schemeClr val="tx1"/>
                </a:solidFill>
                <a:effectLst/>
                <a:latin typeface="+mn-lt"/>
                <a:ea typeface="+mn-ea"/>
                <a:cs typeface="+mn-cs"/>
              </a:rPr>
              <a:t>roperties need not be listed in the National Register to receive consideration under the</a:t>
            </a:r>
            <a:r>
              <a:rPr lang="en-US" sz="1200" kern="1200" baseline="0" dirty="0">
                <a:solidFill>
                  <a:schemeClr val="tx1"/>
                </a:solidFill>
                <a:effectLst/>
                <a:latin typeface="+mn-lt"/>
                <a:ea typeface="+mn-ea"/>
                <a:cs typeface="+mn-cs"/>
              </a:rPr>
              <a:t> law</a:t>
            </a:r>
            <a:r>
              <a:rPr lang="en-US" sz="12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In the case of the Pinehurst NHL, if a Federal activity will "directly and adversely affect" the Landmark, Section 110(f) of the Act also calls for Federal agencies to undertake "such planning and actions as may be necessary to minimize harm to such Landmark."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I would note that what I am discussing here does not mean that a project will not proceed, it is only affording protection to the historic properties and trying to ensure the features that convey why these properties are historically significant are retained.</a:t>
            </a:r>
            <a:endParaRPr lang="en-US" dirty="0"/>
          </a:p>
          <a:p>
            <a:endParaRPr lang="en-US" dirty="0"/>
          </a:p>
        </p:txBody>
      </p:sp>
      <p:sp>
        <p:nvSpPr>
          <p:cNvPr id="4" name="Slide Number Placeholder 3"/>
          <p:cNvSpPr>
            <a:spLocks noGrp="1"/>
          </p:cNvSpPr>
          <p:nvPr>
            <p:ph type="sldNum" sz="quarter" idx="10"/>
          </p:nvPr>
        </p:nvSpPr>
        <p:spPr/>
        <p:txBody>
          <a:bodyPr/>
          <a:lstStyle/>
          <a:p>
            <a:fld id="{4B865002-B05E-460F-AB85-9A54CDE448BB}" type="slidenum">
              <a:rPr lang="en-US" smtClean="0"/>
              <a:t>7</a:t>
            </a:fld>
            <a:endParaRPr lang="en-US"/>
          </a:p>
        </p:txBody>
      </p:sp>
    </p:spTree>
    <p:extLst>
      <p:ext uri="{BB962C8B-B14F-4D97-AF65-F5344CB8AC3E}">
        <p14:creationId xmlns:p14="http://schemas.microsoft.com/office/powerpoint/2010/main" val="11395566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As noted on these plaques, in</a:t>
            </a:r>
            <a:r>
              <a:rPr lang="en-US" baseline="0" dirty="0"/>
              <a:t> 1996 the Secretary of the Interior designated the Pinehurst National Historic Landmark District </a:t>
            </a:r>
            <a:r>
              <a:rPr lang="en-US" dirty="0">
                <a:solidFill>
                  <a:prstClr val="black"/>
                </a:solidFill>
              </a:rPr>
              <a:t>for its nationally</a:t>
            </a:r>
            <a:r>
              <a:rPr lang="en-US" baseline="0" dirty="0">
                <a:solidFill>
                  <a:prstClr val="black"/>
                </a:solidFill>
              </a:rPr>
              <a:t> </a:t>
            </a:r>
            <a:r>
              <a:rPr lang="en-US" sz="1200" kern="1200" dirty="0">
                <a:solidFill>
                  <a:schemeClr val="tx1"/>
                </a:solidFill>
                <a:effectLst/>
                <a:latin typeface="+mn-lt"/>
                <a:ea typeface="+mn-ea"/>
                <a:cs typeface="+mn-cs"/>
              </a:rPr>
              <a:t>significant role in the development of the sport of golf and resort communities and for its association with golfer and golf course designer Donald Ross. The District’s period of significance is 1895-1948. As an NHL, Pinehurst is among an elite group of properties that convey the Nation’s history and is one of the larger NHL districts in the country.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Many ask what are the benefits?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This ranges from access to grants such as Save Americas Treasures, tax incentives, assistance with preservation, tourism and education assistance, and federal preservation funds among others. You can see all of these programs at the link on the slide here.</a:t>
            </a:r>
          </a:p>
          <a:p>
            <a:endParaRPr lang="en-US" dirty="0"/>
          </a:p>
        </p:txBody>
      </p:sp>
      <p:sp>
        <p:nvSpPr>
          <p:cNvPr id="4" name="Slide Number Placeholder 3"/>
          <p:cNvSpPr>
            <a:spLocks noGrp="1"/>
          </p:cNvSpPr>
          <p:nvPr>
            <p:ph type="sldNum" sz="quarter" idx="10"/>
          </p:nvPr>
        </p:nvSpPr>
        <p:spPr/>
        <p:txBody>
          <a:bodyPr/>
          <a:lstStyle/>
          <a:p>
            <a:fld id="{4B865002-B05E-460F-AB85-9A54CDE448BB}" type="slidenum">
              <a:rPr lang="en-US" smtClean="0"/>
              <a:t>8</a:t>
            </a:fld>
            <a:endParaRPr lang="en-US"/>
          </a:p>
        </p:txBody>
      </p:sp>
    </p:spTree>
    <p:extLst>
      <p:ext uri="{BB962C8B-B14F-4D97-AF65-F5344CB8AC3E}">
        <p14:creationId xmlns:p14="http://schemas.microsoft.com/office/powerpoint/2010/main" val="20889376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Here’s a map of the district established</a:t>
            </a:r>
            <a:r>
              <a:rPr lang="en-US" baseline="0" dirty="0"/>
              <a:t> by the Secretary of the Interior. On this map the area outlined in red is what is within the NHL District Boundaries and the area outlined in blue is the local historic district.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r>
              <a:rPr lang="en-US" sz="1200" b="0" i="0" kern="1200" dirty="0">
                <a:solidFill>
                  <a:schemeClr val="tx1"/>
                </a:solidFill>
                <a:effectLst/>
                <a:latin typeface="+mn-lt"/>
                <a:ea typeface="+mn-ea"/>
                <a:cs typeface="+mn-cs"/>
              </a:rPr>
              <a:t>In North Carolina, the state legislature authorizes local governments, like Pinehurst,  to appoint Historic Preservation Commissions to administer locally zoned historic districts.  This program is completely separate from the NHL program, and as you can see from the map the Pinehurst NHL and Pinehurst local district boundaries are not the same.</a:t>
            </a:r>
          </a:p>
          <a:p>
            <a:r>
              <a:rPr lang="en-US" sz="1200" b="0" i="0" kern="1200" dirty="0">
                <a:solidFill>
                  <a:schemeClr val="tx1"/>
                </a:solidFill>
                <a:effectLst/>
                <a:latin typeface="+mn-lt"/>
                <a:ea typeface="+mn-ea"/>
                <a:cs typeface="+mn-cs"/>
              </a:rPr>
              <a:t> </a:t>
            </a:r>
          </a:p>
          <a:p>
            <a:r>
              <a:rPr lang="en-US" sz="1200" b="0" i="0" kern="1200" dirty="0">
                <a:solidFill>
                  <a:schemeClr val="tx1"/>
                </a:solidFill>
                <a:effectLst/>
                <a:latin typeface="+mn-lt"/>
                <a:ea typeface="+mn-ea"/>
                <a:cs typeface="+mn-cs"/>
              </a:rPr>
              <a:t>Even though the districts are separate and were established through different programs and laws, the rules regulating the local district may impact the NHL since many exterior and landscape changes must receive a Certificate of Appropriateness from the Village Historic Preservation Commission.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p:txBody>
      </p:sp>
      <p:sp>
        <p:nvSpPr>
          <p:cNvPr id="4" name="Slide Number Placeholder 3"/>
          <p:cNvSpPr>
            <a:spLocks noGrp="1"/>
          </p:cNvSpPr>
          <p:nvPr>
            <p:ph type="sldNum" sz="quarter" idx="10"/>
          </p:nvPr>
        </p:nvSpPr>
        <p:spPr/>
        <p:txBody>
          <a:bodyPr/>
          <a:lstStyle/>
          <a:p>
            <a:fld id="{4B865002-B05E-460F-AB85-9A54CDE448BB}" type="slidenum">
              <a:rPr lang="en-US" smtClean="0"/>
              <a:t>9</a:t>
            </a:fld>
            <a:endParaRPr lang="en-US"/>
          </a:p>
        </p:txBody>
      </p:sp>
    </p:spTree>
    <p:extLst>
      <p:ext uri="{BB962C8B-B14F-4D97-AF65-F5344CB8AC3E}">
        <p14:creationId xmlns:p14="http://schemas.microsoft.com/office/powerpoint/2010/main" val="18080113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02BC269E-05B2-4C44-96D9-0DF9AFB76180}" type="slidenum">
              <a:rPr lang="en-US" altLang="en-US"/>
              <a:pPr>
                <a:defRPr/>
              </a:pPr>
              <a:t>‹#›</a:t>
            </a:fld>
            <a:endParaRPr lang="en-US" altLang="en-US"/>
          </a:p>
        </p:txBody>
      </p:sp>
    </p:spTree>
    <p:extLst>
      <p:ext uri="{BB962C8B-B14F-4D97-AF65-F5344CB8AC3E}">
        <p14:creationId xmlns:p14="http://schemas.microsoft.com/office/powerpoint/2010/main" val="2341152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88C25169-3FE6-4F14-8FF5-A8FF20B0526B}" type="slidenum">
              <a:rPr lang="en-US" altLang="en-US"/>
              <a:pPr>
                <a:defRPr/>
              </a:pPr>
              <a:t>‹#›</a:t>
            </a:fld>
            <a:endParaRPr lang="en-US" altLang="en-US"/>
          </a:p>
        </p:txBody>
      </p:sp>
    </p:spTree>
    <p:extLst>
      <p:ext uri="{BB962C8B-B14F-4D97-AF65-F5344CB8AC3E}">
        <p14:creationId xmlns:p14="http://schemas.microsoft.com/office/powerpoint/2010/main" val="34339535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274638"/>
            <a:ext cx="2076450" cy="6202362"/>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381000" y="274638"/>
            <a:ext cx="6076950" cy="62023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A1C5B08D-B81E-4E5F-B638-4332E179B8FF}" type="slidenum">
              <a:rPr lang="en-US" altLang="en-US"/>
              <a:pPr>
                <a:defRPr/>
              </a:pPr>
              <a:t>‹#›</a:t>
            </a:fld>
            <a:endParaRPr lang="en-US" altLang="en-US"/>
          </a:p>
        </p:txBody>
      </p:sp>
    </p:spTree>
    <p:extLst>
      <p:ext uri="{BB962C8B-B14F-4D97-AF65-F5344CB8AC3E}">
        <p14:creationId xmlns:p14="http://schemas.microsoft.com/office/powerpoint/2010/main" val="3249781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Text Placeholder 2"/>
          <p:cNvSpPr>
            <a:spLocks noGrp="1"/>
          </p:cNvSpPr>
          <p:nvPr>
            <p:ph type="body" sz="half" idx="1"/>
          </p:nvPr>
        </p:nvSpPr>
        <p:spPr>
          <a:xfrm>
            <a:off x="381000" y="2057400"/>
            <a:ext cx="3467100" cy="441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4000500" y="2057400"/>
            <a:ext cx="3467100" cy="4419600"/>
          </a:xfrm>
        </p:spPr>
        <p:txBody>
          <a:bodyPr/>
          <a:lstStyle/>
          <a:p>
            <a:pPr lvl="0"/>
            <a:endParaRPr lang="en-US" noProof="0"/>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130324E5-D0B8-4227-84A3-BDB8FF469A11}" type="slidenum">
              <a:rPr lang="en-US" altLang="en-US"/>
              <a:pPr>
                <a:defRPr/>
              </a:pPr>
              <a:t>‹#›</a:t>
            </a:fld>
            <a:endParaRPr lang="en-US" altLang="en-US"/>
          </a:p>
        </p:txBody>
      </p:sp>
    </p:spTree>
    <p:extLst>
      <p:ext uri="{BB962C8B-B14F-4D97-AF65-F5344CB8AC3E}">
        <p14:creationId xmlns:p14="http://schemas.microsoft.com/office/powerpoint/2010/main" val="26137074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73112634-6A1B-43C6-81E0-6F3C65ED0337}" type="datetimeFigureOut">
              <a:rPr lang="en-US" smtClean="0"/>
              <a:t>2/4/2021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5597A7-490B-42BC-80C4-FB58C4471886}" type="slidenum">
              <a:rPr lang="en-US" smtClean="0"/>
              <a:t>‹#›</a:t>
            </a:fld>
            <a:endParaRPr lang="en-US"/>
          </a:p>
        </p:txBody>
      </p:sp>
    </p:spTree>
    <p:extLst>
      <p:ext uri="{BB962C8B-B14F-4D97-AF65-F5344CB8AC3E}">
        <p14:creationId xmlns:p14="http://schemas.microsoft.com/office/powerpoint/2010/main" val="29598418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112634-6A1B-43C6-81E0-6F3C65ED0337}" type="datetimeFigureOut">
              <a:rPr lang="en-US" smtClean="0"/>
              <a:t>2/4/2021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5597A7-490B-42BC-80C4-FB58C4471886}" type="slidenum">
              <a:rPr lang="en-US" smtClean="0"/>
              <a:t>‹#›</a:t>
            </a:fld>
            <a:endParaRPr lang="en-US"/>
          </a:p>
        </p:txBody>
      </p:sp>
    </p:spTree>
    <p:extLst>
      <p:ext uri="{BB962C8B-B14F-4D97-AF65-F5344CB8AC3E}">
        <p14:creationId xmlns:p14="http://schemas.microsoft.com/office/powerpoint/2010/main" val="35857398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3112634-6A1B-43C6-81E0-6F3C65ED0337}" type="datetimeFigureOut">
              <a:rPr lang="en-US" smtClean="0"/>
              <a:t>2/4/2021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5597A7-490B-42BC-80C4-FB58C4471886}" type="slidenum">
              <a:rPr lang="en-US" smtClean="0"/>
              <a:t>‹#›</a:t>
            </a:fld>
            <a:endParaRPr lang="en-US"/>
          </a:p>
        </p:txBody>
      </p:sp>
    </p:spTree>
    <p:extLst>
      <p:ext uri="{BB962C8B-B14F-4D97-AF65-F5344CB8AC3E}">
        <p14:creationId xmlns:p14="http://schemas.microsoft.com/office/powerpoint/2010/main" val="9289572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3112634-6A1B-43C6-81E0-6F3C65ED0337}" type="datetimeFigureOut">
              <a:rPr lang="en-US" smtClean="0"/>
              <a:t>2/4/2021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5597A7-490B-42BC-80C4-FB58C4471886}" type="slidenum">
              <a:rPr lang="en-US" smtClean="0"/>
              <a:t>‹#›</a:t>
            </a:fld>
            <a:endParaRPr lang="en-US"/>
          </a:p>
        </p:txBody>
      </p:sp>
    </p:spTree>
    <p:extLst>
      <p:ext uri="{BB962C8B-B14F-4D97-AF65-F5344CB8AC3E}">
        <p14:creationId xmlns:p14="http://schemas.microsoft.com/office/powerpoint/2010/main" val="9355240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3112634-6A1B-43C6-81E0-6F3C65ED0337}" type="datetimeFigureOut">
              <a:rPr lang="en-US" smtClean="0"/>
              <a:t>2/4/2021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D5597A7-490B-42BC-80C4-FB58C4471886}" type="slidenum">
              <a:rPr lang="en-US" smtClean="0"/>
              <a:t>‹#›</a:t>
            </a:fld>
            <a:endParaRPr lang="en-US"/>
          </a:p>
        </p:txBody>
      </p:sp>
    </p:spTree>
    <p:extLst>
      <p:ext uri="{BB962C8B-B14F-4D97-AF65-F5344CB8AC3E}">
        <p14:creationId xmlns:p14="http://schemas.microsoft.com/office/powerpoint/2010/main" val="32679718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3112634-6A1B-43C6-81E0-6F3C65ED0337}" type="datetimeFigureOut">
              <a:rPr lang="en-US" smtClean="0"/>
              <a:t>2/4/2021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D5597A7-490B-42BC-80C4-FB58C4471886}" type="slidenum">
              <a:rPr lang="en-US" smtClean="0"/>
              <a:t>‹#›</a:t>
            </a:fld>
            <a:endParaRPr lang="en-US"/>
          </a:p>
        </p:txBody>
      </p:sp>
    </p:spTree>
    <p:extLst>
      <p:ext uri="{BB962C8B-B14F-4D97-AF65-F5344CB8AC3E}">
        <p14:creationId xmlns:p14="http://schemas.microsoft.com/office/powerpoint/2010/main" val="18896557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112634-6A1B-43C6-81E0-6F3C65ED0337}" type="datetimeFigureOut">
              <a:rPr lang="en-US" smtClean="0"/>
              <a:t>2/4/2021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D5597A7-490B-42BC-80C4-FB58C4471886}" type="slidenum">
              <a:rPr lang="en-US" smtClean="0"/>
              <a:t>‹#›</a:t>
            </a:fld>
            <a:endParaRPr lang="en-US"/>
          </a:p>
        </p:txBody>
      </p:sp>
    </p:spTree>
    <p:extLst>
      <p:ext uri="{BB962C8B-B14F-4D97-AF65-F5344CB8AC3E}">
        <p14:creationId xmlns:p14="http://schemas.microsoft.com/office/powerpoint/2010/main" val="17149135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E5435A21-C339-46DA-AC80-336EFCC33D1D}" type="slidenum">
              <a:rPr lang="en-US" altLang="en-US"/>
              <a:pPr>
                <a:defRPr/>
              </a:pPr>
              <a:t>‹#›</a:t>
            </a:fld>
            <a:endParaRPr lang="en-US" altLang="en-US"/>
          </a:p>
        </p:txBody>
      </p:sp>
    </p:spTree>
    <p:extLst>
      <p:ext uri="{BB962C8B-B14F-4D97-AF65-F5344CB8AC3E}">
        <p14:creationId xmlns:p14="http://schemas.microsoft.com/office/powerpoint/2010/main" val="35384911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3112634-6A1B-43C6-81E0-6F3C65ED0337}" type="datetimeFigureOut">
              <a:rPr lang="en-US" smtClean="0"/>
              <a:t>2/4/2021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5597A7-490B-42BC-80C4-FB58C4471886}" type="slidenum">
              <a:rPr lang="en-US" smtClean="0"/>
              <a:t>‹#›</a:t>
            </a:fld>
            <a:endParaRPr lang="en-US"/>
          </a:p>
        </p:txBody>
      </p:sp>
    </p:spTree>
    <p:extLst>
      <p:ext uri="{BB962C8B-B14F-4D97-AF65-F5344CB8AC3E}">
        <p14:creationId xmlns:p14="http://schemas.microsoft.com/office/powerpoint/2010/main" val="11498549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3112634-6A1B-43C6-81E0-6F3C65ED0337}" type="datetimeFigureOut">
              <a:rPr lang="en-US" smtClean="0"/>
              <a:t>2/4/2021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5597A7-490B-42BC-80C4-FB58C4471886}" type="slidenum">
              <a:rPr lang="en-US" smtClean="0"/>
              <a:t>‹#›</a:t>
            </a:fld>
            <a:endParaRPr lang="en-US"/>
          </a:p>
        </p:txBody>
      </p:sp>
    </p:spTree>
    <p:extLst>
      <p:ext uri="{BB962C8B-B14F-4D97-AF65-F5344CB8AC3E}">
        <p14:creationId xmlns:p14="http://schemas.microsoft.com/office/powerpoint/2010/main" val="14127804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112634-6A1B-43C6-81E0-6F3C65ED0337}" type="datetimeFigureOut">
              <a:rPr lang="en-US" smtClean="0"/>
              <a:t>2/4/2021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5597A7-490B-42BC-80C4-FB58C4471886}" type="slidenum">
              <a:rPr lang="en-US" smtClean="0"/>
              <a:t>‹#›</a:t>
            </a:fld>
            <a:endParaRPr lang="en-US"/>
          </a:p>
        </p:txBody>
      </p:sp>
    </p:spTree>
    <p:extLst>
      <p:ext uri="{BB962C8B-B14F-4D97-AF65-F5344CB8AC3E}">
        <p14:creationId xmlns:p14="http://schemas.microsoft.com/office/powerpoint/2010/main" val="386414030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112634-6A1B-43C6-81E0-6F3C65ED0337}" type="datetimeFigureOut">
              <a:rPr lang="en-US" smtClean="0"/>
              <a:t>2/4/2021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5597A7-490B-42BC-80C4-FB58C4471886}" type="slidenum">
              <a:rPr lang="en-US" smtClean="0"/>
              <a:t>‹#›</a:t>
            </a:fld>
            <a:endParaRPr lang="en-US"/>
          </a:p>
        </p:txBody>
      </p:sp>
    </p:spTree>
    <p:extLst>
      <p:ext uri="{BB962C8B-B14F-4D97-AF65-F5344CB8AC3E}">
        <p14:creationId xmlns:p14="http://schemas.microsoft.com/office/powerpoint/2010/main" val="26011948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EE899779-F8DF-400B-A5BB-58BB6ECCC64D}" type="slidenum">
              <a:rPr lang="en-US" altLang="en-US"/>
              <a:pPr>
                <a:defRPr/>
              </a:pPr>
              <a:t>‹#›</a:t>
            </a:fld>
            <a:endParaRPr lang="en-US" altLang="en-US"/>
          </a:p>
        </p:txBody>
      </p:sp>
    </p:spTree>
    <p:extLst>
      <p:ext uri="{BB962C8B-B14F-4D97-AF65-F5344CB8AC3E}">
        <p14:creationId xmlns:p14="http://schemas.microsoft.com/office/powerpoint/2010/main" val="597911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381000" y="2057400"/>
            <a:ext cx="34671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000500" y="2057400"/>
            <a:ext cx="3467100" cy="4419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331B89B8-E86E-4C7B-AA18-0667651A3014}" type="slidenum">
              <a:rPr lang="en-US" altLang="en-US"/>
              <a:pPr>
                <a:defRPr/>
              </a:pPr>
              <a:t>‹#›</a:t>
            </a:fld>
            <a:endParaRPr lang="en-US" altLang="en-US"/>
          </a:p>
        </p:txBody>
      </p:sp>
    </p:spTree>
    <p:extLst>
      <p:ext uri="{BB962C8B-B14F-4D97-AF65-F5344CB8AC3E}">
        <p14:creationId xmlns:p14="http://schemas.microsoft.com/office/powerpoint/2010/main" val="2333735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p:cNvSpPr>
            <a:spLocks noGrp="1" noChangeArrowheads="1"/>
          </p:cNvSpPr>
          <p:nvPr>
            <p:ph type="sldNum" sz="quarter" idx="12"/>
          </p:nvPr>
        </p:nvSpPr>
        <p:spPr>
          <a:ln/>
        </p:spPr>
        <p:txBody>
          <a:bodyPr/>
          <a:lstStyle>
            <a:lvl1pPr>
              <a:defRPr/>
            </a:lvl1pPr>
          </a:lstStyle>
          <a:p>
            <a:pPr>
              <a:defRPr/>
            </a:pPr>
            <a:fld id="{BAD2C22C-1E9F-4CFE-A047-778E1FD7A97A}" type="slidenum">
              <a:rPr lang="en-US" altLang="en-US"/>
              <a:pPr>
                <a:defRPr/>
              </a:pPr>
              <a:t>‹#›</a:t>
            </a:fld>
            <a:endParaRPr lang="en-US" altLang="en-US"/>
          </a:p>
        </p:txBody>
      </p:sp>
    </p:spTree>
    <p:extLst>
      <p:ext uri="{BB962C8B-B14F-4D97-AF65-F5344CB8AC3E}">
        <p14:creationId xmlns:p14="http://schemas.microsoft.com/office/powerpoint/2010/main" val="8119792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a:ln/>
        </p:spPr>
        <p:txBody>
          <a:bodyPr/>
          <a:lstStyle>
            <a:lvl1pPr>
              <a:defRPr/>
            </a:lvl1pPr>
          </a:lstStyle>
          <a:p>
            <a:pPr>
              <a:defRPr/>
            </a:pPr>
            <a:fld id="{519A0973-E74F-4D30-B916-1FC2F2A24241}" type="slidenum">
              <a:rPr lang="en-US" altLang="en-US"/>
              <a:pPr>
                <a:defRPr/>
              </a:pPr>
              <a:t>‹#›</a:t>
            </a:fld>
            <a:endParaRPr lang="en-US" altLang="en-US"/>
          </a:p>
        </p:txBody>
      </p:sp>
    </p:spTree>
    <p:extLst>
      <p:ext uri="{BB962C8B-B14F-4D97-AF65-F5344CB8AC3E}">
        <p14:creationId xmlns:p14="http://schemas.microsoft.com/office/powerpoint/2010/main" val="6074196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p:cNvSpPr>
            <a:spLocks noGrp="1" noChangeArrowheads="1"/>
          </p:cNvSpPr>
          <p:nvPr>
            <p:ph type="sldNum" sz="quarter" idx="12"/>
          </p:nvPr>
        </p:nvSpPr>
        <p:spPr>
          <a:ln/>
        </p:spPr>
        <p:txBody>
          <a:bodyPr/>
          <a:lstStyle>
            <a:lvl1pPr>
              <a:defRPr/>
            </a:lvl1pPr>
          </a:lstStyle>
          <a:p>
            <a:pPr>
              <a:defRPr/>
            </a:pPr>
            <a:fld id="{3023033B-6C44-48C9-9493-9D863104DC45}" type="slidenum">
              <a:rPr lang="en-US" altLang="en-US"/>
              <a:pPr>
                <a:defRPr/>
              </a:pPr>
              <a:t>‹#›</a:t>
            </a:fld>
            <a:endParaRPr lang="en-US" altLang="en-US"/>
          </a:p>
        </p:txBody>
      </p:sp>
    </p:spTree>
    <p:extLst>
      <p:ext uri="{BB962C8B-B14F-4D97-AF65-F5344CB8AC3E}">
        <p14:creationId xmlns:p14="http://schemas.microsoft.com/office/powerpoint/2010/main" val="39623234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258B9491-7A6F-4DA2-A54C-CECEC586CD17}" type="slidenum">
              <a:rPr lang="en-US" altLang="en-US"/>
              <a:pPr>
                <a:defRPr/>
              </a:pPr>
              <a:t>‹#›</a:t>
            </a:fld>
            <a:endParaRPr lang="en-US" altLang="en-US"/>
          </a:p>
        </p:txBody>
      </p:sp>
    </p:spTree>
    <p:extLst>
      <p:ext uri="{BB962C8B-B14F-4D97-AF65-F5344CB8AC3E}">
        <p14:creationId xmlns:p14="http://schemas.microsoft.com/office/powerpoint/2010/main" val="5507796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3BE60A7E-B1BC-4B23-9029-8398FF2836A1}" type="slidenum">
              <a:rPr lang="en-US" altLang="en-US"/>
              <a:pPr>
                <a:defRPr/>
              </a:pPr>
              <a:t>‹#›</a:t>
            </a:fld>
            <a:endParaRPr lang="en-US" altLang="en-US"/>
          </a:p>
        </p:txBody>
      </p:sp>
    </p:spTree>
    <p:extLst>
      <p:ext uri="{BB962C8B-B14F-4D97-AF65-F5344CB8AC3E}">
        <p14:creationId xmlns:p14="http://schemas.microsoft.com/office/powerpoint/2010/main" val="37245080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8"/>
          <p:cNvSpPr>
            <a:spLocks noChangeArrowheads="1"/>
          </p:cNvSpPr>
          <p:nvPr/>
        </p:nvSpPr>
        <p:spPr bwMode="auto">
          <a:xfrm>
            <a:off x="7772400" y="1196975"/>
            <a:ext cx="1371600" cy="5257800"/>
          </a:xfrm>
          <a:prstGeom prst="rect">
            <a:avLst/>
          </a:prstGeom>
          <a:gradFill rotWithShape="0">
            <a:gsLst>
              <a:gs pos="0">
                <a:srgbClr val="CAD8D2"/>
              </a:gs>
              <a:gs pos="100000">
                <a:srgbClr val="FFFF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a:defRPr sz="2400">
                <a:solidFill>
                  <a:schemeClr val="tx1"/>
                </a:solidFill>
                <a:latin typeface="Gill Sans" pitchFamily="34" charset="0"/>
              </a:defRPr>
            </a:lvl1pPr>
            <a:lvl2pPr marL="742950" indent="-285750">
              <a:defRPr sz="2400">
                <a:solidFill>
                  <a:schemeClr val="tx1"/>
                </a:solidFill>
                <a:latin typeface="Gill Sans" pitchFamily="34" charset="0"/>
              </a:defRPr>
            </a:lvl2pPr>
            <a:lvl3pPr marL="1143000" indent="-228600">
              <a:defRPr sz="2400">
                <a:solidFill>
                  <a:schemeClr val="tx1"/>
                </a:solidFill>
                <a:latin typeface="Gill Sans" pitchFamily="34" charset="0"/>
              </a:defRPr>
            </a:lvl3pPr>
            <a:lvl4pPr marL="1600200" indent="-228600">
              <a:defRPr sz="2400">
                <a:solidFill>
                  <a:schemeClr val="tx1"/>
                </a:solidFill>
                <a:latin typeface="Gill Sans" pitchFamily="34" charset="0"/>
              </a:defRPr>
            </a:lvl4pPr>
            <a:lvl5pPr marL="2057400" indent="-228600">
              <a:defRPr sz="2400">
                <a:solidFill>
                  <a:schemeClr val="tx1"/>
                </a:solidFill>
                <a:latin typeface="Gill Sans" pitchFamily="34" charset="0"/>
              </a:defRPr>
            </a:lvl5pPr>
            <a:lvl6pPr marL="2514600" indent="-228600" eaLnBrk="0" fontAlgn="base" hangingPunct="0">
              <a:spcBef>
                <a:spcPct val="0"/>
              </a:spcBef>
              <a:spcAft>
                <a:spcPct val="0"/>
              </a:spcAft>
              <a:defRPr sz="2400">
                <a:solidFill>
                  <a:schemeClr val="tx1"/>
                </a:solidFill>
                <a:latin typeface="Gill Sans" pitchFamily="34" charset="0"/>
              </a:defRPr>
            </a:lvl6pPr>
            <a:lvl7pPr marL="2971800" indent="-228600" eaLnBrk="0" fontAlgn="base" hangingPunct="0">
              <a:spcBef>
                <a:spcPct val="0"/>
              </a:spcBef>
              <a:spcAft>
                <a:spcPct val="0"/>
              </a:spcAft>
              <a:defRPr sz="2400">
                <a:solidFill>
                  <a:schemeClr val="tx1"/>
                </a:solidFill>
                <a:latin typeface="Gill Sans" pitchFamily="34" charset="0"/>
              </a:defRPr>
            </a:lvl7pPr>
            <a:lvl8pPr marL="3429000" indent="-228600" eaLnBrk="0" fontAlgn="base" hangingPunct="0">
              <a:spcBef>
                <a:spcPct val="0"/>
              </a:spcBef>
              <a:spcAft>
                <a:spcPct val="0"/>
              </a:spcAft>
              <a:defRPr sz="2400">
                <a:solidFill>
                  <a:schemeClr val="tx1"/>
                </a:solidFill>
                <a:latin typeface="Gill Sans" pitchFamily="34" charset="0"/>
              </a:defRPr>
            </a:lvl8pPr>
            <a:lvl9pPr marL="3886200" indent="-228600" eaLnBrk="0" fontAlgn="base" hangingPunct="0">
              <a:spcBef>
                <a:spcPct val="0"/>
              </a:spcBef>
              <a:spcAft>
                <a:spcPct val="0"/>
              </a:spcAft>
              <a:defRPr sz="2400">
                <a:solidFill>
                  <a:schemeClr val="tx1"/>
                </a:solidFill>
                <a:latin typeface="Gill Sans" pitchFamily="34" charset="0"/>
              </a:defRPr>
            </a:lvl9pPr>
          </a:lstStyle>
          <a:p>
            <a:pPr algn="ctr"/>
            <a:endParaRPr lang="en-US" altLang="en-US" sz="1200" b="1">
              <a:latin typeface="Verdana" pitchFamily="34" charset="0"/>
            </a:endParaRPr>
          </a:p>
        </p:txBody>
      </p:sp>
      <p:sp>
        <p:nvSpPr>
          <p:cNvPr id="1027" name="Rectangle 7"/>
          <p:cNvSpPr>
            <a:spLocks noChangeArrowheads="1"/>
          </p:cNvSpPr>
          <p:nvPr userDrawn="1"/>
        </p:nvSpPr>
        <p:spPr bwMode="auto">
          <a:xfrm>
            <a:off x="0" y="0"/>
            <a:ext cx="9144000" cy="121602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Gill Sans" pitchFamily="34" charset="0"/>
              </a:defRPr>
            </a:lvl1pPr>
            <a:lvl2pPr marL="742950" indent="-285750">
              <a:defRPr sz="2400">
                <a:solidFill>
                  <a:schemeClr val="tx1"/>
                </a:solidFill>
                <a:latin typeface="Gill Sans" pitchFamily="34" charset="0"/>
              </a:defRPr>
            </a:lvl2pPr>
            <a:lvl3pPr marL="1143000" indent="-228600">
              <a:defRPr sz="2400">
                <a:solidFill>
                  <a:schemeClr val="tx1"/>
                </a:solidFill>
                <a:latin typeface="Gill Sans" pitchFamily="34" charset="0"/>
              </a:defRPr>
            </a:lvl3pPr>
            <a:lvl4pPr marL="1600200" indent="-228600">
              <a:defRPr sz="2400">
                <a:solidFill>
                  <a:schemeClr val="tx1"/>
                </a:solidFill>
                <a:latin typeface="Gill Sans" pitchFamily="34" charset="0"/>
              </a:defRPr>
            </a:lvl4pPr>
            <a:lvl5pPr marL="2057400" indent="-228600">
              <a:defRPr sz="2400">
                <a:solidFill>
                  <a:schemeClr val="tx1"/>
                </a:solidFill>
                <a:latin typeface="Gill Sans" pitchFamily="34" charset="0"/>
              </a:defRPr>
            </a:lvl5pPr>
            <a:lvl6pPr marL="2514600" indent="-228600" eaLnBrk="0" fontAlgn="base" hangingPunct="0">
              <a:spcBef>
                <a:spcPct val="0"/>
              </a:spcBef>
              <a:spcAft>
                <a:spcPct val="0"/>
              </a:spcAft>
              <a:defRPr sz="2400">
                <a:solidFill>
                  <a:schemeClr val="tx1"/>
                </a:solidFill>
                <a:latin typeface="Gill Sans" pitchFamily="34" charset="0"/>
              </a:defRPr>
            </a:lvl6pPr>
            <a:lvl7pPr marL="2971800" indent="-228600" eaLnBrk="0" fontAlgn="base" hangingPunct="0">
              <a:spcBef>
                <a:spcPct val="0"/>
              </a:spcBef>
              <a:spcAft>
                <a:spcPct val="0"/>
              </a:spcAft>
              <a:defRPr sz="2400">
                <a:solidFill>
                  <a:schemeClr val="tx1"/>
                </a:solidFill>
                <a:latin typeface="Gill Sans" pitchFamily="34" charset="0"/>
              </a:defRPr>
            </a:lvl7pPr>
            <a:lvl8pPr marL="3429000" indent="-228600" eaLnBrk="0" fontAlgn="base" hangingPunct="0">
              <a:spcBef>
                <a:spcPct val="0"/>
              </a:spcBef>
              <a:spcAft>
                <a:spcPct val="0"/>
              </a:spcAft>
              <a:defRPr sz="2400">
                <a:solidFill>
                  <a:schemeClr val="tx1"/>
                </a:solidFill>
                <a:latin typeface="Gill Sans" pitchFamily="34" charset="0"/>
              </a:defRPr>
            </a:lvl8pPr>
            <a:lvl9pPr marL="3886200" indent="-228600" eaLnBrk="0" fontAlgn="base" hangingPunct="0">
              <a:spcBef>
                <a:spcPct val="0"/>
              </a:spcBef>
              <a:spcAft>
                <a:spcPct val="0"/>
              </a:spcAft>
              <a:defRPr sz="2400">
                <a:solidFill>
                  <a:schemeClr val="tx1"/>
                </a:solidFill>
                <a:latin typeface="Gill Sans" pitchFamily="34" charset="0"/>
              </a:defRPr>
            </a:lvl9pPr>
          </a:lstStyle>
          <a:p>
            <a:endParaRPr lang="en-US" altLang="en-US"/>
          </a:p>
        </p:txBody>
      </p:sp>
      <p:sp>
        <p:nvSpPr>
          <p:cNvPr id="1028" name="Rectangle 3"/>
          <p:cNvSpPr>
            <a:spLocks noGrp="1" noChangeArrowheads="1"/>
          </p:cNvSpPr>
          <p:nvPr>
            <p:ph type="body" idx="1"/>
          </p:nvPr>
        </p:nvSpPr>
        <p:spPr bwMode="auto">
          <a:xfrm>
            <a:off x="381000" y="2057400"/>
            <a:ext cx="70866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mn-lt"/>
              </a:defRPr>
            </a:lvl1pPr>
          </a:lstStyle>
          <a:p>
            <a:pPr>
              <a:defRPr/>
            </a:pPr>
            <a:endParaRPr lang="en-US" alt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pPr>
              <a:defRPr/>
            </a:pPr>
            <a:endParaRPr lang="en-US" alt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mn-lt"/>
              </a:defRPr>
            </a:lvl1pPr>
          </a:lstStyle>
          <a:p>
            <a:pPr>
              <a:defRPr/>
            </a:pPr>
            <a:fld id="{47DBA316-85BB-4FC4-8542-2C5D915FF00C}" type="slidenum">
              <a:rPr lang="en-US" altLang="en-US"/>
              <a:pPr>
                <a:defRPr/>
              </a:pPr>
              <a:t>‹#›</a:t>
            </a:fld>
            <a:endParaRPr lang="en-US" altLang="en-US"/>
          </a:p>
        </p:txBody>
      </p:sp>
      <p:pic>
        <p:nvPicPr>
          <p:cNvPr id="1032" name="Picture 11" descr="nps01"/>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381000" y="219365"/>
            <a:ext cx="4600575"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4" descr="nps02a"/>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7913688" y="1239838"/>
            <a:ext cx="1095375"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26" descr="AH_small_flat_4C.gif                                           00000013London                         B5C1A469:"/>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8051800" y="127000"/>
            <a:ext cx="7874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a:extLst>
              <a:ext uri="{FF2B5EF4-FFF2-40B4-BE49-F238E27FC236}">
                <a16:creationId xmlns:a16="http://schemas.microsoft.com/office/drawing/2014/main" id="{DDC2D344-C802-4462-8129-4C0A1EB2A932}"/>
              </a:ext>
            </a:extLst>
          </p:cNvPr>
          <p:cNvSpPr txBox="1"/>
          <p:nvPr userDrawn="1"/>
        </p:nvSpPr>
        <p:spPr>
          <a:xfrm>
            <a:off x="344488" y="718395"/>
            <a:ext cx="6172200" cy="369332"/>
          </a:xfrm>
          <a:prstGeom prst="rect">
            <a:avLst/>
          </a:prstGeom>
          <a:noFill/>
        </p:spPr>
        <p:txBody>
          <a:bodyPr wrap="square" rtlCol="0">
            <a:spAutoFit/>
          </a:bodyPr>
          <a:lstStyle/>
          <a:p>
            <a:r>
              <a:rPr lang="en-US" dirty="0">
                <a:solidFill>
                  <a:schemeClr val="bg1"/>
                </a:solidFill>
                <a:latin typeface="+mj-lt"/>
              </a:rPr>
              <a:t>Pinehurst National Historic Landmark District Study</a:t>
            </a:r>
          </a:p>
        </p:txBody>
      </p:sp>
    </p:spTree>
    <p:extLst>
      <p:ext uri="{BB962C8B-B14F-4D97-AF65-F5344CB8AC3E}">
        <p14:creationId xmlns:p14="http://schemas.microsoft.com/office/powerpoint/2010/main" val="3206575213"/>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Lst>
  <p:txStyles>
    <p:titleStyle>
      <a:lvl1pPr algn="l" rtl="0" eaLnBrk="0" fontAlgn="base" hangingPunct="0">
        <a:spcBef>
          <a:spcPct val="0"/>
        </a:spcBef>
        <a:spcAft>
          <a:spcPct val="0"/>
        </a:spcAft>
        <a:defRPr sz="3200" b="1">
          <a:solidFill>
            <a:schemeClr val="tx1"/>
          </a:solidFill>
          <a:latin typeface="+mj-lt"/>
          <a:ea typeface="+mj-ea"/>
          <a:cs typeface="+mj-cs"/>
        </a:defRPr>
      </a:lvl1pPr>
      <a:lvl2pPr algn="l" rtl="0" eaLnBrk="0" fontAlgn="base" hangingPunct="0">
        <a:spcBef>
          <a:spcPct val="0"/>
        </a:spcBef>
        <a:spcAft>
          <a:spcPct val="0"/>
        </a:spcAft>
        <a:defRPr sz="3200" b="1">
          <a:solidFill>
            <a:schemeClr val="tx1"/>
          </a:solidFill>
          <a:latin typeface="Verdana" pitchFamily="34" charset="0"/>
        </a:defRPr>
      </a:lvl2pPr>
      <a:lvl3pPr algn="l" rtl="0" eaLnBrk="0" fontAlgn="base" hangingPunct="0">
        <a:spcBef>
          <a:spcPct val="0"/>
        </a:spcBef>
        <a:spcAft>
          <a:spcPct val="0"/>
        </a:spcAft>
        <a:defRPr sz="3200" b="1">
          <a:solidFill>
            <a:schemeClr val="tx1"/>
          </a:solidFill>
          <a:latin typeface="Verdana" pitchFamily="34" charset="0"/>
        </a:defRPr>
      </a:lvl3pPr>
      <a:lvl4pPr algn="l" rtl="0" eaLnBrk="0" fontAlgn="base" hangingPunct="0">
        <a:spcBef>
          <a:spcPct val="0"/>
        </a:spcBef>
        <a:spcAft>
          <a:spcPct val="0"/>
        </a:spcAft>
        <a:defRPr sz="3200" b="1">
          <a:solidFill>
            <a:schemeClr val="tx1"/>
          </a:solidFill>
          <a:latin typeface="Verdana" pitchFamily="34" charset="0"/>
        </a:defRPr>
      </a:lvl4pPr>
      <a:lvl5pPr algn="l" rtl="0" eaLnBrk="0" fontAlgn="base" hangingPunct="0">
        <a:spcBef>
          <a:spcPct val="0"/>
        </a:spcBef>
        <a:spcAft>
          <a:spcPct val="0"/>
        </a:spcAft>
        <a:defRPr sz="3200" b="1">
          <a:solidFill>
            <a:schemeClr val="tx1"/>
          </a:solidFill>
          <a:latin typeface="Verdana" pitchFamily="34" charset="0"/>
        </a:defRPr>
      </a:lvl5pPr>
      <a:lvl6pPr marL="457200" algn="l" rtl="0" eaLnBrk="0" fontAlgn="base" hangingPunct="0">
        <a:spcBef>
          <a:spcPct val="0"/>
        </a:spcBef>
        <a:spcAft>
          <a:spcPct val="0"/>
        </a:spcAft>
        <a:defRPr sz="3200" b="1">
          <a:solidFill>
            <a:schemeClr val="tx1"/>
          </a:solidFill>
          <a:latin typeface="Verdana" pitchFamily="34" charset="0"/>
        </a:defRPr>
      </a:lvl6pPr>
      <a:lvl7pPr marL="914400" algn="l" rtl="0" eaLnBrk="0" fontAlgn="base" hangingPunct="0">
        <a:spcBef>
          <a:spcPct val="0"/>
        </a:spcBef>
        <a:spcAft>
          <a:spcPct val="0"/>
        </a:spcAft>
        <a:defRPr sz="3200" b="1">
          <a:solidFill>
            <a:schemeClr val="tx1"/>
          </a:solidFill>
          <a:latin typeface="Verdana" pitchFamily="34" charset="0"/>
        </a:defRPr>
      </a:lvl7pPr>
      <a:lvl8pPr marL="1371600" algn="l" rtl="0" eaLnBrk="0" fontAlgn="base" hangingPunct="0">
        <a:spcBef>
          <a:spcPct val="0"/>
        </a:spcBef>
        <a:spcAft>
          <a:spcPct val="0"/>
        </a:spcAft>
        <a:defRPr sz="3200" b="1">
          <a:solidFill>
            <a:schemeClr val="tx1"/>
          </a:solidFill>
          <a:latin typeface="Verdana" pitchFamily="34" charset="0"/>
        </a:defRPr>
      </a:lvl8pPr>
      <a:lvl9pPr marL="1828800" algn="l" rtl="0" eaLnBrk="0" fontAlgn="base" hangingPunct="0">
        <a:spcBef>
          <a:spcPct val="0"/>
        </a:spcBef>
        <a:spcAft>
          <a:spcPct val="0"/>
        </a:spcAft>
        <a:defRPr sz="3200" b="1">
          <a:solidFill>
            <a:schemeClr val="tx1"/>
          </a:solidFill>
          <a:latin typeface="Verdana"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085850" indent="-228600" algn="l" rtl="0" eaLnBrk="0" fontAlgn="base" hangingPunct="0">
        <a:spcBef>
          <a:spcPct val="20000"/>
        </a:spcBef>
        <a:spcAft>
          <a:spcPct val="0"/>
        </a:spcAft>
        <a:buChar char="•"/>
        <a:defRPr sz="2400">
          <a:solidFill>
            <a:schemeClr val="tx1"/>
          </a:solidFill>
          <a:latin typeface="+mn-lt"/>
        </a:defRPr>
      </a:lvl3pPr>
      <a:lvl4pPr marL="1428750" indent="-228600" algn="l" rtl="0" eaLnBrk="0" fontAlgn="base" hangingPunct="0">
        <a:spcBef>
          <a:spcPct val="20000"/>
        </a:spcBef>
        <a:spcAft>
          <a:spcPct val="0"/>
        </a:spcAft>
        <a:buChar char="–"/>
        <a:defRPr sz="2000">
          <a:solidFill>
            <a:schemeClr val="tx1"/>
          </a:solidFill>
          <a:latin typeface="+mn-lt"/>
        </a:defRPr>
      </a:lvl4pPr>
      <a:lvl5pPr marL="1771650" indent="-228600" algn="l" rtl="0" eaLnBrk="0" fontAlgn="base" hangingPunct="0">
        <a:spcBef>
          <a:spcPct val="20000"/>
        </a:spcBef>
        <a:spcAft>
          <a:spcPct val="0"/>
        </a:spcAft>
        <a:buChar char="»"/>
        <a:defRPr sz="2000">
          <a:solidFill>
            <a:schemeClr val="tx1"/>
          </a:solidFill>
          <a:latin typeface="+mn-lt"/>
        </a:defRPr>
      </a:lvl5pPr>
      <a:lvl6pPr marL="2228850" indent="-228600" algn="l" rtl="0" eaLnBrk="0" fontAlgn="base" hangingPunct="0">
        <a:spcBef>
          <a:spcPct val="20000"/>
        </a:spcBef>
        <a:spcAft>
          <a:spcPct val="0"/>
        </a:spcAft>
        <a:buChar char="»"/>
        <a:defRPr sz="2000">
          <a:solidFill>
            <a:schemeClr val="tx1"/>
          </a:solidFill>
          <a:latin typeface="+mn-lt"/>
        </a:defRPr>
      </a:lvl6pPr>
      <a:lvl7pPr marL="2686050" indent="-228600" algn="l" rtl="0" eaLnBrk="0" fontAlgn="base" hangingPunct="0">
        <a:spcBef>
          <a:spcPct val="20000"/>
        </a:spcBef>
        <a:spcAft>
          <a:spcPct val="0"/>
        </a:spcAft>
        <a:buChar char="»"/>
        <a:defRPr sz="2000">
          <a:solidFill>
            <a:schemeClr val="tx1"/>
          </a:solidFill>
          <a:latin typeface="+mn-lt"/>
        </a:defRPr>
      </a:lvl7pPr>
      <a:lvl8pPr marL="3143250" indent="-228600" algn="l" rtl="0" eaLnBrk="0" fontAlgn="base" hangingPunct="0">
        <a:spcBef>
          <a:spcPct val="20000"/>
        </a:spcBef>
        <a:spcAft>
          <a:spcPct val="0"/>
        </a:spcAft>
        <a:buChar char="»"/>
        <a:defRPr sz="2000">
          <a:solidFill>
            <a:schemeClr val="tx1"/>
          </a:solidFill>
          <a:latin typeface="+mn-lt"/>
        </a:defRPr>
      </a:lvl8pPr>
      <a:lvl9pPr marL="360045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112634-6A1B-43C6-81E0-6F3C65ED0337}" type="datetimeFigureOut">
              <a:rPr lang="en-US" smtClean="0"/>
              <a:t>2/4/2021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5597A7-490B-42BC-80C4-FB58C4471886}" type="slidenum">
              <a:rPr lang="en-US" smtClean="0"/>
              <a:t>‹#›</a:t>
            </a:fld>
            <a:endParaRPr lang="en-US"/>
          </a:p>
        </p:txBody>
      </p:sp>
    </p:spTree>
    <p:extLst>
      <p:ext uri="{BB962C8B-B14F-4D97-AF65-F5344CB8AC3E}">
        <p14:creationId xmlns:p14="http://schemas.microsoft.com/office/powerpoint/2010/main" val="37957910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27.jpeg"/></Relationships>
</file>

<file path=ppt/slides/_rels/slide1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30.jpe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32.jpeg"/></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34.png"/></Relationships>
</file>

<file path=ppt/slides/_rels/slide2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36.jpeg"/></Relationships>
</file>

<file path=ppt/slides/_rels/slide23.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38.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hyperlink" Target="https://app.conceptboard.com/board/ph3q-tosz-nodt-u0no-0aqp" TargetMode="Externa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nps.gov/subjects/nationalhistoriclandmarks/benefits.htm"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7.emf"/><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3AF9BC-579C-4B73-9A7F-C6694B080208}"/>
              </a:ext>
            </a:extLst>
          </p:cNvPr>
          <p:cNvSpPr>
            <a:spLocks noGrp="1"/>
          </p:cNvSpPr>
          <p:nvPr>
            <p:ph type="title" idx="4294967295"/>
          </p:nvPr>
        </p:nvSpPr>
        <p:spPr>
          <a:xfrm>
            <a:off x="628650" y="-1325563"/>
            <a:ext cx="7886700" cy="1325563"/>
          </a:xfrm>
          <a:prstGeom prst="rect">
            <a:avLst/>
          </a:prstGeom>
        </p:spPr>
        <p:txBody>
          <a:bodyPr anchor="b"/>
          <a:lstStyle/>
          <a:p>
            <a:r>
              <a:rPr lang="en-US" dirty="0"/>
              <a:t>Welcome Slide</a:t>
            </a:r>
          </a:p>
        </p:txBody>
      </p:sp>
      <p:pic>
        <p:nvPicPr>
          <p:cNvPr id="4" name="Picture 3" descr="NPS Arrowhead"/>
          <p:cNvPicPr>
            <a:picLocks noChangeAspect="1"/>
          </p:cNvPicPr>
          <p:nvPr/>
        </p:nvPicPr>
        <p:blipFill>
          <a:blip r:embed="rId3" cstate="print">
            <a:extLst>
              <a:ext uri="{BEBA8EAE-BF5A-486C-A8C5-ECC9F3942E4B}">
                <a14:imgProps xmlns:a14="http://schemas.microsoft.com/office/drawing/2010/main">
                  <a14:imgLayer r:embed="rId4">
                    <a14:imgEffect>
                      <a14:backgroundRemoval t="152" b="100000" l="0" r="100000">
                        <a14:foregroundMark x1="50690" y1="80000" x2="50690" y2="80000"/>
                        <a14:foregroundMark x1="74556" y1="52273" x2="74556" y2="52273"/>
                        <a14:foregroundMark x1="40237" y1="25909" x2="91519" y2="25000"/>
                        <a14:foregroundMark x1="50690" y1="33939" x2="80671" y2="31515"/>
                        <a14:foregroundMark x1="46351" y1="40909" x2="89744" y2="39545"/>
                        <a14:foregroundMark x1="42604" y1="53636" x2="69625" y2="46667"/>
                        <a14:foregroundMark x1="32939" y1="81818" x2="60947" y2="78485"/>
                      </a14:backgroundRemoval>
                    </a14:imgEffect>
                  </a14:imgLayer>
                </a14:imgProps>
              </a:ext>
              <a:ext uri="{28A0092B-C50C-407E-A947-70E740481C1C}">
                <a14:useLocalDpi xmlns:a14="http://schemas.microsoft.com/office/drawing/2010/main" val="0"/>
              </a:ext>
            </a:extLst>
          </a:blip>
          <a:stretch>
            <a:fillRect/>
          </a:stretch>
        </p:blipFill>
        <p:spPr>
          <a:xfrm>
            <a:off x="2209800" y="1524000"/>
            <a:ext cx="3886200" cy="5061621"/>
          </a:xfrm>
          <a:prstGeom prst="rect">
            <a:avLst/>
          </a:prstGeom>
        </p:spPr>
      </p:pic>
    </p:spTree>
    <p:extLst>
      <p:ext uri="{BB962C8B-B14F-4D97-AF65-F5344CB8AC3E}">
        <p14:creationId xmlns:p14="http://schemas.microsoft.com/office/powerpoint/2010/main" val="24921317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3ADBE544-1085-4D33-803E-C589F343C3E0}"/>
              </a:ext>
            </a:extLst>
          </p:cNvPr>
          <p:cNvSpPr>
            <a:spLocks noGrp="1"/>
          </p:cNvSpPr>
          <p:nvPr>
            <p:ph type="title" idx="4294967295"/>
          </p:nvPr>
        </p:nvSpPr>
        <p:spPr>
          <a:xfrm>
            <a:off x="628650" y="-1325563"/>
            <a:ext cx="7886700" cy="1325563"/>
          </a:xfrm>
          <a:prstGeom prst="rect">
            <a:avLst/>
          </a:prstGeom>
        </p:spPr>
        <p:txBody>
          <a:bodyPr anchor="b"/>
          <a:lstStyle/>
          <a:p>
            <a:r>
              <a:rPr lang="en-US" dirty="0"/>
              <a:t>Pinehurst Study Purpose and Monitoring</a:t>
            </a:r>
          </a:p>
        </p:txBody>
      </p:sp>
      <p:pic>
        <p:nvPicPr>
          <p:cNvPr id="5" name="Picture 4" descr="McCaskill Road 1993">
            <a:extLst>
              <a:ext uri="{FF2B5EF4-FFF2-40B4-BE49-F238E27FC236}">
                <a16:creationId xmlns:a16="http://schemas.microsoft.com/office/drawing/2014/main" id="{6D211C0D-F68B-4F35-A8FA-3AAF4D3440AE}"/>
              </a:ext>
            </a:extLst>
          </p:cNvPr>
          <p:cNvPicPr>
            <a:picLocks noChangeAspect="1"/>
          </p:cNvPicPr>
          <p:nvPr/>
        </p:nvPicPr>
        <p:blipFill>
          <a:blip r:embed="rId3"/>
          <a:stretch>
            <a:fillRect/>
          </a:stretch>
        </p:blipFill>
        <p:spPr>
          <a:xfrm>
            <a:off x="3886200" y="1293134"/>
            <a:ext cx="3886200" cy="2808057"/>
          </a:xfrm>
          <a:prstGeom prst="rect">
            <a:avLst/>
          </a:prstGeom>
        </p:spPr>
      </p:pic>
      <p:pic>
        <p:nvPicPr>
          <p:cNvPr id="7" name="Picture 6" descr="Race Track 1992">
            <a:extLst>
              <a:ext uri="{FF2B5EF4-FFF2-40B4-BE49-F238E27FC236}">
                <a16:creationId xmlns:a16="http://schemas.microsoft.com/office/drawing/2014/main" id="{CDF57D4F-024A-4B26-BA82-D3475C5F19D1}"/>
              </a:ext>
            </a:extLst>
          </p:cNvPr>
          <p:cNvPicPr>
            <a:picLocks noChangeAspect="1"/>
          </p:cNvPicPr>
          <p:nvPr/>
        </p:nvPicPr>
        <p:blipFill>
          <a:blip r:embed="rId4"/>
          <a:stretch>
            <a:fillRect/>
          </a:stretch>
        </p:blipFill>
        <p:spPr>
          <a:xfrm>
            <a:off x="12192" y="1316101"/>
            <a:ext cx="3886200" cy="2808057"/>
          </a:xfrm>
          <a:prstGeom prst="rect">
            <a:avLst/>
          </a:prstGeom>
        </p:spPr>
      </p:pic>
      <p:pic>
        <p:nvPicPr>
          <p:cNvPr id="10" name="Picture 9" descr="Pinehurst Hotel 1989">
            <a:extLst>
              <a:ext uri="{FF2B5EF4-FFF2-40B4-BE49-F238E27FC236}">
                <a16:creationId xmlns:a16="http://schemas.microsoft.com/office/drawing/2014/main" id="{3FA51F19-69F1-4A5C-84F6-B132444D5C3B}"/>
              </a:ext>
            </a:extLst>
          </p:cNvPr>
          <p:cNvPicPr>
            <a:picLocks noChangeAspect="1"/>
          </p:cNvPicPr>
          <p:nvPr/>
        </p:nvPicPr>
        <p:blipFill rotWithShape="1">
          <a:blip r:embed="rId5"/>
          <a:srcRect b="744"/>
          <a:stretch/>
        </p:blipFill>
        <p:spPr>
          <a:xfrm>
            <a:off x="54865" y="3315142"/>
            <a:ext cx="3886200" cy="3062691"/>
          </a:xfrm>
          <a:prstGeom prst="rect">
            <a:avLst/>
          </a:prstGeom>
        </p:spPr>
      </p:pic>
      <p:pic>
        <p:nvPicPr>
          <p:cNvPr id="9" name="Picture 8" descr="Shops on Chinquapin Road 1989">
            <a:extLst>
              <a:ext uri="{FF2B5EF4-FFF2-40B4-BE49-F238E27FC236}">
                <a16:creationId xmlns:a16="http://schemas.microsoft.com/office/drawing/2014/main" id="{627CB7ED-4015-480F-A3BC-608754FF1A12}"/>
              </a:ext>
            </a:extLst>
          </p:cNvPr>
          <p:cNvPicPr>
            <a:picLocks noChangeAspect="1"/>
          </p:cNvPicPr>
          <p:nvPr/>
        </p:nvPicPr>
        <p:blipFill>
          <a:blip r:embed="rId6"/>
          <a:stretch>
            <a:fillRect/>
          </a:stretch>
        </p:blipFill>
        <p:spPr>
          <a:xfrm>
            <a:off x="3898392" y="3713274"/>
            <a:ext cx="3886201" cy="2687526"/>
          </a:xfrm>
          <a:prstGeom prst="rect">
            <a:avLst/>
          </a:prstGeom>
        </p:spPr>
      </p:pic>
      <p:sp>
        <p:nvSpPr>
          <p:cNvPr id="3" name="Rectangle 9"/>
          <p:cNvSpPr>
            <a:spLocks noChangeArrowheads="1"/>
          </p:cNvSpPr>
          <p:nvPr/>
        </p:nvSpPr>
        <p:spPr bwMode="auto">
          <a:xfrm>
            <a:off x="1143000" y="6479403"/>
            <a:ext cx="632113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Garamond" pitchFamily="18" charset="0"/>
              </a:defRPr>
            </a:lvl1pPr>
            <a:lvl2pPr marL="742950" indent="-285750">
              <a:defRPr sz="2400">
                <a:solidFill>
                  <a:schemeClr val="tx1"/>
                </a:solidFill>
                <a:latin typeface="Garamond" pitchFamily="18" charset="0"/>
              </a:defRPr>
            </a:lvl2pPr>
            <a:lvl3pPr marL="1143000" indent="-228600">
              <a:defRPr sz="2400">
                <a:solidFill>
                  <a:schemeClr val="tx1"/>
                </a:solidFill>
                <a:latin typeface="Garamond" pitchFamily="18" charset="0"/>
              </a:defRPr>
            </a:lvl3pPr>
            <a:lvl4pPr marL="1600200" indent="-228600">
              <a:defRPr sz="2400">
                <a:solidFill>
                  <a:schemeClr val="tx1"/>
                </a:solidFill>
                <a:latin typeface="Garamond" pitchFamily="18" charset="0"/>
              </a:defRPr>
            </a:lvl4pPr>
            <a:lvl5pPr marL="2057400" indent="-228600">
              <a:defRPr sz="2400">
                <a:solidFill>
                  <a:schemeClr val="tx1"/>
                </a:solidFill>
                <a:latin typeface="Garamond" pitchFamily="18" charset="0"/>
              </a:defRPr>
            </a:lvl5pPr>
            <a:lvl6pPr marL="2514600" indent="-228600" eaLnBrk="0" fontAlgn="base" hangingPunct="0">
              <a:spcBef>
                <a:spcPct val="0"/>
              </a:spcBef>
              <a:spcAft>
                <a:spcPct val="0"/>
              </a:spcAft>
              <a:defRPr sz="2400">
                <a:solidFill>
                  <a:schemeClr val="tx1"/>
                </a:solidFill>
                <a:latin typeface="Garamond" pitchFamily="18" charset="0"/>
              </a:defRPr>
            </a:lvl6pPr>
            <a:lvl7pPr marL="2971800" indent="-228600" eaLnBrk="0" fontAlgn="base" hangingPunct="0">
              <a:spcBef>
                <a:spcPct val="0"/>
              </a:spcBef>
              <a:spcAft>
                <a:spcPct val="0"/>
              </a:spcAft>
              <a:defRPr sz="2400">
                <a:solidFill>
                  <a:schemeClr val="tx1"/>
                </a:solidFill>
                <a:latin typeface="Garamond" pitchFamily="18" charset="0"/>
              </a:defRPr>
            </a:lvl7pPr>
            <a:lvl8pPr marL="3429000" indent="-228600" eaLnBrk="0" fontAlgn="base" hangingPunct="0">
              <a:spcBef>
                <a:spcPct val="0"/>
              </a:spcBef>
              <a:spcAft>
                <a:spcPct val="0"/>
              </a:spcAft>
              <a:defRPr sz="2400">
                <a:solidFill>
                  <a:schemeClr val="tx1"/>
                </a:solidFill>
                <a:latin typeface="Garamond" pitchFamily="18" charset="0"/>
              </a:defRPr>
            </a:lvl8pPr>
            <a:lvl9pPr marL="3886200" indent="-228600" eaLnBrk="0" fontAlgn="base" hangingPunct="0">
              <a:spcBef>
                <a:spcPct val="0"/>
              </a:spcBef>
              <a:spcAft>
                <a:spcPct val="0"/>
              </a:spcAft>
              <a:defRPr sz="2400">
                <a:solidFill>
                  <a:schemeClr val="tx1"/>
                </a:solidFill>
                <a:latin typeface="Garamond" pitchFamily="18" charset="0"/>
              </a:defRPr>
            </a:lvl9pPr>
          </a:lstStyle>
          <a:p>
            <a:r>
              <a:rPr lang="en-US" altLang="en-US" sz="1200" dirty="0">
                <a:latin typeface="+mj-lt"/>
              </a:rPr>
              <a:t>Photos Pinehurst National Historic Landmark District from 1996 nomination</a:t>
            </a:r>
            <a:r>
              <a:rPr lang="en-US" altLang="en-US" sz="1200" dirty="0"/>
              <a:t>. </a:t>
            </a:r>
          </a:p>
        </p:txBody>
      </p:sp>
    </p:spTree>
    <p:extLst>
      <p:ext uri="{BB962C8B-B14F-4D97-AF65-F5344CB8AC3E}">
        <p14:creationId xmlns:p14="http://schemas.microsoft.com/office/powerpoint/2010/main" val="13397544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3ADBE544-1085-4D33-803E-C589F343C3E0}"/>
              </a:ext>
            </a:extLst>
          </p:cNvPr>
          <p:cNvSpPr>
            <a:spLocks noGrp="1"/>
          </p:cNvSpPr>
          <p:nvPr>
            <p:ph type="title" idx="4294967295"/>
          </p:nvPr>
        </p:nvSpPr>
        <p:spPr>
          <a:xfrm>
            <a:off x="628650" y="-1325563"/>
            <a:ext cx="7886700" cy="1325563"/>
          </a:xfrm>
          <a:prstGeom prst="rect">
            <a:avLst/>
          </a:prstGeom>
        </p:spPr>
        <p:txBody>
          <a:bodyPr anchor="b"/>
          <a:lstStyle/>
          <a:p>
            <a:r>
              <a:rPr lang="en-US" dirty="0"/>
              <a:t>Pinehurst Study Purpose</a:t>
            </a:r>
          </a:p>
        </p:txBody>
      </p:sp>
      <p:sp>
        <p:nvSpPr>
          <p:cNvPr id="3" name="Rectangle 9"/>
          <p:cNvSpPr>
            <a:spLocks noChangeArrowheads="1"/>
          </p:cNvSpPr>
          <p:nvPr/>
        </p:nvSpPr>
        <p:spPr bwMode="auto">
          <a:xfrm>
            <a:off x="1143000" y="6400800"/>
            <a:ext cx="632113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Garamond" pitchFamily="18" charset="0"/>
              </a:defRPr>
            </a:lvl1pPr>
            <a:lvl2pPr marL="742950" indent="-285750">
              <a:defRPr sz="2400">
                <a:solidFill>
                  <a:schemeClr val="tx1"/>
                </a:solidFill>
                <a:latin typeface="Garamond" pitchFamily="18" charset="0"/>
              </a:defRPr>
            </a:lvl2pPr>
            <a:lvl3pPr marL="1143000" indent="-228600">
              <a:defRPr sz="2400">
                <a:solidFill>
                  <a:schemeClr val="tx1"/>
                </a:solidFill>
                <a:latin typeface="Garamond" pitchFamily="18" charset="0"/>
              </a:defRPr>
            </a:lvl3pPr>
            <a:lvl4pPr marL="1600200" indent="-228600">
              <a:defRPr sz="2400">
                <a:solidFill>
                  <a:schemeClr val="tx1"/>
                </a:solidFill>
                <a:latin typeface="Garamond" pitchFamily="18" charset="0"/>
              </a:defRPr>
            </a:lvl4pPr>
            <a:lvl5pPr marL="2057400" indent="-228600">
              <a:defRPr sz="2400">
                <a:solidFill>
                  <a:schemeClr val="tx1"/>
                </a:solidFill>
                <a:latin typeface="Garamond" pitchFamily="18" charset="0"/>
              </a:defRPr>
            </a:lvl5pPr>
            <a:lvl6pPr marL="2514600" indent="-228600" eaLnBrk="0" fontAlgn="base" hangingPunct="0">
              <a:spcBef>
                <a:spcPct val="0"/>
              </a:spcBef>
              <a:spcAft>
                <a:spcPct val="0"/>
              </a:spcAft>
              <a:defRPr sz="2400">
                <a:solidFill>
                  <a:schemeClr val="tx1"/>
                </a:solidFill>
                <a:latin typeface="Garamond" pitchFamily="18" charset="0"/>
              </a:defRPr>
            </a:lvl6pPr>
            <a:lvl7pPr marL="2971800" indent="-228600" eaLnBrk="0" fontAlgn="base" hangingPunct="0">
              <a:spcBef>
                <a:spcPct val="0"/>
              </a:spcBef>
              <a:spcAft>
                <a:spcPct val="0"/>
              </a:spcAft>
              <a:defRPr sz="2400">
                <a:solidFill>
                  <a:schemeClr val="tx1"/>
                </a:solidFill>
                <a:latin typeface="Garamond" pitchFamily="18" charset="0"/>
              </a:defRPr>
            </a:lvl7pPr>
            <a:lvl8pPr marL="3429000" indent="-228600" eaLnBrk="0" fontAlgn="base" hangingPunct="0">
              <a:spcBef>
                <a:spcPct val="0"/>
              </a:spcBef>
              <a:spcAft>
                <a:spcPct val="0"/>
              </a:spcAft>
              <a:defRPr sz="2400">
                <a:solidFill>
                  <a:schemeClr val="tx1"/>
                </a:solidFill>
                <a:latin typeface="Garamond" pitchFamily="18" charset="0"/>
              </a:defRPr>
            </a:lvl8pPr>
            <a:lvl9pPr marL="3886200" indent="-228600" eaLnBrk="0" fontAlgn="base" hangingPunct="0">
              <a:spcBef>
                <a:spcPct val="0"/>
              </a:spcBef>
              <a:spcAft>
                <a:spcPct val="0"/>
              </a:spcAft>
              <a:defRPr sz="2400">
                <a:solidFill>
                  <a:schemeClr val="tx1"/>
                </a:solidFill>
                <a:latin typeface="Garamond" pitchFamily="18" charset="0"/>
              </a:defRPr>
            </a:lvl9pPr>
          </a:lstStyle>
          <a:p>
            <a:r>
              <a:rPr lang="en-US" altLang="en-US" sz="1200" dirty="0">
                <a:latin typeface="+mj-lt"/>
              </a:rPr>
              <a:t>Photos Pinehurst National Historic Landmark District from 1996 nomination</a:t>
            </a:r>
            <a:r>
              <a:rPr lang="en-US" altLang="en-US" sz="1200" dirty="0"/>
              <a:t>. </a:t>
            </a:r>
          </a:p>
        </p:txBody>
      </p:sp>
      <p:pic>
        <p:nvPicPr>
          <p:cNvPr id="2" name="Picture 1" descr="View of Pinehurst Hotel in 1989">
            <a:extLst>
              <a:ext uri="{FF2B5EF4-FFF2-40B4-BE49-F238E27FC236}">
                <a16:creationId xmlns:a16="http://schemas.microsoft.com/office/drawing/2014/main" id="{AB13A136-A4BB-443B-93B5-E21BEB307C68}"/>
              </a:ext>
            </a:extLst>
          </p:cNvPr>
          <p:cNvPicPr>
            <a:picLocks noChangeAspect="1"/>
          </p:cNvPicPr>
          <p:nvPr/>
        </p:nvPicPr>
        <p:blipFill>
          <a:blip r:embed="rId3"/>
          <a:stretch>
            <a:fillRect/>
          </a:stretch>
        </p:blipFill>
        <p:spPr>
          <a:xfrm>
            <a:off x="152400" y="1351548"/>
            <a:ext cx="3922683" cy="4953000"/>
          </a:xfrm>
          <a:prstGeom prst="rect">
            <a:avLst/>
          </a:prstGeom>
        </p:spPr>
      </p:pic>
      <p:pic>
        <p:nvPicPr>
          <p:cNvPr id="4" name="Picture 3" descr="View of Village Chapel in 1993">
            <a:extLst>
              <a:ext uri="{FF2B5EF4-FFF2-40B4-BE49-F238E27FC236}">
                <a16:creationId xmlns:a16="http://schemas.microsoft.com/office/drawing/2014/main" id="{B0AA81A6-A755-4AF1-95D4-1C14610B6F2F}"/>
              </a:ext>
            </a:extLst>
          </p:cNvPr>
          <p:cNvPicPr>
            <a:picLocks noChangeAspect="1"/>
          </p:cNvPicPr>
          <p:nvPr/>
        </p:nvPicPr>
        <p:blipFill>
          <a:blip r:embed="rId4"/>
          <a:stretch>
            <a:fillRect/>
          </a:stretch>
        </p:blipFill>
        <p:spPr>
          <a:xfrm>
            <a:off x="4191000" y="1399673"/>
            <a:ext cx="3514647" cy="4953001"/>
          </a:xfrm>
          <a:prstGeom prst="rect">
            <a:avLst/>
          </a:prstGeom>
        </p:spPr>
      </p:pic>
    </p:spTree>
    <p:extLst>
      <p:ext uri="{BB962C8B-B14F-4D97-AF65-F5344CB8AC3E}">
        <p14:creationId xmlns:p14="http://schemas.microsoft.com/office/powerpoint/2010/main" val="38417524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title" idx="4294967295"/>
          </p:nvPr>
        </p:nvSpPr>
        <p:spPr bwMode="auto">
          <a:xfrm>
            <a:off x="0" y="1371600"/>
            <a:ext cx="7696200" cy="5105400"/>
          </a:xfrm>
          <a:prstGeom prst="rect">
            <a:avLst/>
          </a:prstGeom>
          <a:noFill/>
          <a:ln>
            <a:noFill/>
            <a:prstDash/>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US" sz="2800" b="1" i="0" u="sng" strike="noStrike" kern="0" cap="none" spc="0" normalizeH="0" baseline="0" noProof="0" dirty="0">
                <a:ln>
                  <a:noFill/>
                </a:ln>
                <a:solidFill>
                  <a:schemeClr val="tx1"/>
                </a:solidFill>
                <a:effectLst/>
                <a:uLnTx/>
                <a:uFillTx/>
                <a:latin typeface="+mj-lt"/>
                <a:ea typeface="+mn-ea"/>
                <a:cs typeface="+mn-cs"/>
              </a:rPr>
              <a:t>Pinehurst NHL District Study Process</a:t>
            </a:r>
          </a:p>
          <a:p>
            <a:pPr marL="0" marR="0" lvl="0" indent="0" algn="l" defTabSz="914400" rtl="0" eaLnBrk="0" fontAlgn="base" latinLnBrk="0" hangingPunct="0">
              <a:lnSpc>
                <a:spcPct val="100000"/>
              </a:lnSpc>
              <a:spcBef>
                <a:spcPct val="20000"/>
              </a:spcBef>
              <a:spcAft>
                <a:spcPct val="0"/>
              </a:spcAft>
              <a:buClrTx/>
              <a:buSzTx/>
              <a:buFontTx/>
              <a:buNone/>
              <a:tabLst/>
              <a:defRPr/>
            </a:pPr>
            <a:endParaRPr kumimoji="0" lang="en-US" sz="2000" b="0" i="0" u="none" strike="noStrike" kern="0" cap="none" spc="0" normalizeH="0" baseline="0" noProof="0" dirty="0">
              <a:ln>
                <a:noFill/>
              </a:ln>
              <a:solidFill>
                <a:schemeClr val="tx1"/>
              </a:solidFill>
              <a:effectLst/>
              <a:uLnTx/>
              <a:uFillTx/>
              <a:latin typeface="+mj-lt"/>
              <a:ea typeface="+mn-ea"/>
              <a:cs typeface="+mn-cs"/>
            </a:endParaRPr>
          </a:p>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US" sz="2000" b="0" i="0" u="none" strike="noStrike" kern="0" cap="none" spc="0" normalizeH="0" baseline="0" noProof="0" dirty="0">
                <a:ln>
                  <a:noFill/>
                </a:ln>
                <a:solidFill>
                  <a:schemeClr val="tx1"/>
                </a:solidFill>
                <a:effectLst/>
                <a:uLnTx/>
                <a:uFillTx/>
                <a:latin typeface="+mj-lt"/>
                <a:ea typeface="+mn-ea"/>
                <a:cs typeface="+mn-cs"/>
              </a:rPr>
              <a:t>Step 1. Project Initiation </a:t>
            </a:r>
            <a:br>
              <a:rPr kumimoji="0" lang="en-US" sz="2000" b="0" i="0" u="none" strike="noStrike" kern="0" cap="none" spc="0" normalizeH="0" baseline="0" noProof="0" dirty="0">
                <a:ln>
                  <a:noFill/>
                </a:ln>
                <a:solidFill>
                  <a:schemeClr val="tx1"/>
                </a:solidFill>
                <a:effectLst/>
                <a:uLnTx/>
                <a:uFillTx/>
                <a:latin typeface="+mj-lt"/>
                <a:ea typeface="+mn-ea"/>
                <a:cs typeface="+mn-cs"/>
              </a:rPr>
            </a:br>
            <a:r>
              <a:rPr kumimoji="0" lang="en-US" sz="2000" b="1" i="0" u="none" strike="noStrike" kern="0" cap="none" spc="0" normalizeH="0" baseline="0" noProof="0" dirty="0">
                <a:ln>
                  <a:noFill/>
                </a:ln>
                <a:solidFill>
                  <a:schemeClr val="tx1"/>
                </a:solidFill>
                <a:effectLst/>
                <a:uLnTx/>
                <a:uFillTx/>
                <a:latin typeface="+mj-lt"/>
                <a:ea typeface="+mn-ea"/>
                <a:cs typeface="+mn-cs"/>
              </a:rPr>
              <a:t>Step 2. Public Meetings - Project Introduction*</a:t>
            </a:r>
            <a:r>
              <a:rPr kumimoji="0" lang="en-US" sz="2000" b="0" i="0" u="none" strike="noStrike" kern="0" cap="none" spc="0" normalizeH="0" baseline="0" noProof="0" dirty="0">
                <a:ln>
                  <a:noFill/>
                </a:ln>
                <a:solidFill>
                  <a:schemeClr val="tx1"/>
                </a:solidFill>
                <a:effectLst/>
                <a:uLnTx/>
                <a:uFillTx/>
                <a:latin typeface="+mj-lt"/>
                <a:ea typeface="+mn-ea"/>
                <a:cs typeface="+mn-cs"/>
              </a:rPr>
              <a:t> </a:t>
            </a:r>
            <a:br>
              <a:rPr kumimoji="0" lang="en-US" sz="2000" b="0" i="0" u="none" strike="noStrike" kern="0" cap="none" spc="0" normalizeH="0" baseline="0" noProof="0" dirty="0">
                <a:ln>
                  <a:noFill/>
                </a:ln>
                <a:solidFill>
                  <a:schemeClr val="tx1"/>
                </a:solidFill>
                <a:effectLst/>
                <a:uLnTx/>
                <a:uFillTx/>
                <a:latin typeface="+mj-lt"/>
                <a:ea typeface="+mn-ea"/>
                <a:cs typeface="+mn-cs"/>
              </a:rPr>
            </a:br>
            <a:r>
              <a:rPr kumimoji="0" lang="en-US" sz="2000" b="0" i="0" u="none" strike="noStrike" kern="0" cap="none" spc="0" normalizeH="0" baseline="0" noProof="0" dirty="0">
                <a:ln>
                  <a:noFill/>
                </a:ln>
                <a:solidFill>
                  <a:schemeClr val="tx1"/>
                </a:solidFill>
                <a:effectLst/>
                <a:uLnTx/>
                <a:uFillTx/>
                <a:latin typeface="+mj-lt"/>
                <a:ea typeface="+mn-ea"/>
                <a:cs typeface="+mn-cs"/>
              </a:rPr>
              <a:t>Step 3. Preparation of Integrity and Condition Study</a:t>
            </a:r>
            <a:br>
              <a:rPr kumimoji="0" lang="en-US" sz="2000" b="0" i="0" u="none" strike="noStrike" kern="0" cap="none" spc="0" normalizeH="0" baseline="0" noProof="0" dirty="0">
                <a:ln>
                  <a:noFill/>
                </a:ln>
                <a:solidFill>
                  <a:schemeClr val="tx1"/>
                </a:solidFill>
                <a:effectLst/>
                <a:uLnTx/>
                <a:uFillTx/>
                <a:latin typeface="+mj-lt"/>
                <a:ea typeface="+mn-ea"/>
                <a:cs typeface="+mn-cs"/>
              </a:rPr>
            </a:br>
            <a:r>
              <a:rPr kumimoji="0" lang="en-US" sz="2000" b="0" i="0" u="none" strike="noStrike" kern="0" cap="none" spc="0" normalizeH="0" baseline="0" noProof="0" dirty="0">
                <a:ln>
                  <a:noFill/>
                </a:ln>
                <a:solidFill>
                  <a:schemeClr val="tx1"/>
                </a:solidFill>
                <a:effectLst/>
                <a:uLnTx/>
                <a:uFillTx/>
                <a:latin typeface="+mj-lt"/>
                <a:ea typeface="+mn-ea"/>
                <a:cs typeface="+mn-cs"/>
              </a:rPr>
              <a:t>Step 4. Public Meetings - Present Preliminary Findings </a:t>
            </a:r>
            <a:br>
              <a:rPr kumimoji="0" lang="en-US" sz="2000" b="0" i="0" u="none" strike="noStrike" kern="0" cap="none" spc="0" normalizeH="0" baseline="0" noProof="0" dirty="0">
                <a:ln>
                  <a:noFill/>
                </a:ln>
                <a:solidFill>
                  <a:schemeClr val="tx1"/>
                </a:solidFill>
                <a:effectLst/>
                <a:uLnTx/>
                <a:uFillTx/>
                <a:latin typeface="+mj-lt"/>
                <a:ea typeface="+mn-ea"/>
                <a:cs typeface="+mn-cs"/>
              </a:rPr>
            </a:br>
            <a:r>
              <a:rPr kumimoji="0" lang="en-US" sz="2000" b="0" i="0" u="none" strike="noStrike" kern="0" cap="none" spc="0" normalizeH="0" baseline="0" noProof="0" dirty="0">
                <a:ln>
                  <a:noFill/>
                </a:ln>
                <a:solidFill>
                  <a:schemeClr val="tx1"/>
                </a:solidFill>
                <a:effectLst/>
                <a:uLnTx/>
                <a:uFillTx/>
                <a:latin typeface="+mj-lt"/>
                <a:ea typeface="+mn-ea"/>
                <a:cs typeface="+mn-cs"/>
              </a:rPr>
              <a:t>Step 5. Public Review of Study</a:t>
            </a:r>
            <a:br>
              <a:rPr kumimoji="0" lang="en-US" sz="2000" b="0" i="0" u="none" strike="noStrike" kern="0" cap="none" spc="0" normalizeH="0" baseline="0" noProof="0" dirty="0">
                <a:ln>
                  <a:noFill/>
                </a:ln>
                <a:solidFill>
                  <a:schemeClr val="tx1"/>
                </a:solidFill>
                <a:effectLst/>
                <a:uLnTx/>
                <a:uFillTx/>
                <a:latin typeface="+mj-lt"/>
                <a:ea typeface="+mn-ea"/>
                <a:cs typeface="+mn-cs"/>
              </a:rPr>
            </a:br>
            <a:r>
              <a:rPr kumimoji="0" lang="en-US" sz="2000" b="0" i="0" u="none" strike="noStrike" kern="0" cap="none" spc="0" normalizeH="0" baseline="0" noProof="0" dirty="0">
                <a:ln>
                  <a:noFill/>
                </a:ln>
                <a:solidFill>
                  <a:schemeClr val="tx1"/>
                </a:solidFill>
                <a:effectLst/>
                <a:uLnTx/>
                <a:uFillTx/>
                <a:latin typeface="+mj-lt"/>
                <a:ea typeface="+mn-ea"/>
                <a:cs typeface="+mn-cs"/>
              </a:rPr>
              <a:t>Step 6. Analysis of Public Comment </a:t>
            </a:r>
            <a:br>
              <a:rPr kumimoji="0" lang="en-US" sz="2000" b="0" i="0" u="none" strike="noStrike" kern="0" cap="none" spc="0" normalizeH="0" baseline="0" noProof="0" dirty="0">
                <a:ln>
                  <a:noFill/>
                </a:ln>
                <a:solidFill>
                  <a:schemeClr val="tx1"/>
                </a:solidFill>
                <a:effectLst/>
                <a:uLnTx/>
                <a:uFillTx/>
                <a:latin typeface="+mj-lt"/>
                <a:ea typeface="+mn-ea"/>
                <a:cs typeface="+mn-cs"/>
              </a:rPr>
            </a:br>
            <a:r>
              <a:rPr kumimoji="0" lang="en-US" sz="2000" b="0" i="0" u="none" strike="noStrike" kern="0" cap="none" spc="0" normalizeH="0" baseline="0" noProof="0" dirty="0">
                <a:ln>
                  <a:noFill/>
                </a:ln>
                <a:solidFill>
                  <a:schemeClr val="tx1"/>
                </a:solidFill>
                <a:effectLst/>
                <a:uLnTx/>
                <a:uFillTx/>
                <a:latin typeface="+mj-lt"/>
                <a:ea typeface="+mn-ea"/>
                <a:cs typeface="+mn-cs"/>
              </a:rPr>
              <a:t>Step 7. Prepare Final Integrity and Condition Study</a:t>
            </a:r>
            <a:br>
              <a:rPr kumimoji="0" lang="en-US" sz="2000" b="0" i="0" u="none" strike="noStrike" kern="0" cap="none" spc="0" normalizeH="0" baseline="0" noProof="0" dirty="0">
                <a:ln>
                  <a:noFill/>
                </a:ln>
                <a:solidFill>
                  <a:schemeClr val="tx1"/>
                </a:solidFill>
                <a:effectLst/>
                <a:uLnTx/>
                <a:uFillTx/>
                <a:latin typeface="+mj-lt"/>
                <a:ea typeface="+mn-ea"/>
                <a:cs typeface="+mn-cs"/>
              </a:rPr>
            </a:br>
            <a:r>
              <a:rPr kumimoji="0" lang="en-US" sz="2000" b="0" i="0" u="none" strike="noStrike" kern="0" cap="none" spc="0" normalizeH="0" baseline="0" noProof="0" dirty="0">
                <a:ln>
                  <a:noFill/>
                </a:ln>
                <a:solidFill>
                  <a:schemeClr val="tx1"/>
                </a:solidFill>
                <a:effectLst/>
                <a:uLnTx/>
                <a:uFillTx/>
                <a:latin typeface="+mj-lt"/>
                <a:ea typeface="+mn-ea"/>
                <a:cs typeface="+mn-cs"/>
              </a:rPr>
              <a:t>Step 8. Release Final Study to the Public</a:t>
            </a:r>
          </a:p>
          <a:p>
            <a:pPr marL="0" marR="0" lvl="0" indent="0" algn="l" defTabSz="914400" rtl="0" eaLnBrk="0" fontAlgn="base" latinLnBrk="0" hangingPunct="0">
              <a:lnSpc>
                <a:spcPct val="100000"/>
              </a:lnSpc>
              <a:spcBef>
                <a:spcPct val="20000"/>
              </a:spcBef>
              <a:spcAft>
                <a:spcPct val="0"/>
              </a:spcAft>
              <a:buClrTx/>
              <a:buSzTx/>
              <a:buFontTx/>
              <a:buNone/>
              <a:tabLst/>
              <a:defRPr/>
            </a:pPr>
            <a:endParaRPr kumimoji="0" lang="en-US" sz="2000" b="1" i="0" u="none" strike="noStrike" kern="0" cap="none" spc="0" normalizeH="0" baseline="0" noProof="0" dirty="0">
              <a:ln>
                <a:noFill/>
              </a:ln>
              <a:solidFill>
                <a:schemeClr val="tx1"/>
              </a:solidFill>
              <a:effectLst/>
              <a:uLnTx/>
              <a:uFillTx/>
              <a:latin typeface="+mj-lt"/>
              <a:ea typeface="+mn-ea"/>
              <a:cs typeface="+mn-cs"/>
            </a:endParaRPr>
          </a:p>
          <a:p>
            <a:pPr marL="0" marR="0" lvl="0" indent="0" algn="l" defTabSz="914400" rtl="0" eaLnBrk="0" fontAlgn="base" latinLnBrk="0" hangingPunct="0">
              <a:lnSpc>
                <a:spcPct val="100000"/>
              </a:lnSpc>
              <a:spcBef>
                <a:spcPct val="20000"/>
              </a:spcBef>
              <a:spcAft>
                <a:spcPct val="0"/>
              </a:spcAft>
              <a:buClrTx/>
              <a:buSzTx/>
              <a:buFontTx/>
              <a:buNone/>
              <a:tabLst/>
              <a:defRPr/>
            </a:pPr>
            <a:endParaRPr kumimoji="0" lang="en-US" sz="2000" b="1" i="0" u="none" strike="noStrike" kern="0" cap="none" spc="0" normalizeH="0" baseline="0" noProof="0" dirty="0">
              <a:ln>
                <a:noFill/>
              </a:ln>
              <a:solidFill>
                <a:schemeClr val="tx1"/>
              </a:solidFill>
              <a:effectLst/>
              <a:uLnTx/>
              <a:uFillTx/>
              <a:latin typeface="+mj-lt"/>
              <a:ea typeface="+mn-ea"/>
              <a:cs typeface="+mn-cs"/>
            </a:endParaRPr>
          </a:p>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US" sz="2000" b="1" i="0" u="none" strike="noStrike" kern="0" cap="none" spc="0" normalizeH="0" baseline="0" noProof="0" dirty="0">
                <a:ln>
                  <a:noFill/>
                </a:ln>
                <a:solidFill>
                  <a:schemeClr val="tx1"/>
                </a:solidFill>
                <a:effectLst/>
                <a:uLnTx/>
                <a:uFillTx/>
                <a:latin typeface="+mj-lt"/>
                <a:ea typeface="+mn-ea"/>
                <a:cs typeface="+mn-cs"/>
              </a:rPr>
              <a:t>Project website: https://parkplanning.nps.gov/pinehurst</a:t>
            </a:r>
          </a:p>
          <a:p>
            <a:pPr marL="0" marR="0" lvl="0" indent="0" algn="l" defTabSz="914400" rtl="0" eaLnBrk="0" fontAlgn="base" latinLnBrk="0" hangingPunct="0">
              <a:lnSpc>
                <a:spcPct val="100000"/>
              </a:lnSpc>
              <a:spcBef>
                <a:spcPct val="20000"/>
              </a:spcBef>
              <a:spcAft>
                <a:spcPct val="0"/>
              </a:spcAft>
              <a:buClrTx/>
              <a:buSzTx/>
              <a:buFontTx/>
              <a:buNone/>
              <a:tabLst/>
              <a:defRPr/>
            </a:pPr>
            <a:endParaRPr kumimoji="0" lang="en-US" sz="2000" b="0" i="0" u="none" strike="noStrike" kern="0" cap="none" spc="0" normalizeH="0" baseline="0" noProof="0" dirty="0">
              <a:ln>
                <a:noFill/>
              </a:ln>
              <a:solidFill>
                <a:schemeClr val="tx1"/>
              </a:solidFill>
              <a:effectLst/>
              <a:uLnTx/>
              <a:uFillTx/>
              <a:latin typeface="+mn-lt"/>
              <a:ea typeface="+mn-ea"/>
              <a:cs typeface="+mn-cs"/>
            </a:endParaRPr>
          </a:p>
          <a:p>
            <a:pPr marL="0" marR="0" lvl="0" indent="0" algn="l" defTabSz="914400" rtl="0" eaLnBrk="0" fontAlgn="base" latinLnBrk="0" hangingPunct="0">
              <a:lnSpc>
                <a:spcPct val="100000"/>
              </a:lnSpc>
              <a:spcBef>
                <a:spcPct val="20000"/>
              </a:spcBef>
              <a:spcAft>
                <a:spcPct val="0"/>
              </a:spcAft>
              <a:buClrTx/>
              <a:buSzTx/>
              <a:buFontTx/>
              <a:buNone/>
              <a:tabLst/>
              <a:defRPr/>
            </a:pPr>
            <a:endParaRPr kumimoji="0" lang="en-US" sz="2000" b="0" i="0" u="none" strike="noStrike" kern="0" cap="none" spc="0" normalizeH="0" baseline="0" noProof="0" dirty="0">
              <a:ln>
                <a:noFill/>
              </a:ln>
              <a:solidFill>
                <a:schemeClr val="tx1"/>
              </a:solidFill>
              <a:effectLst/>
              <a:uLnTx/>
              <a:uFillTx/>
              <a:latin typeface="+mn-lt"/>
              <a:ea typeface="+mn-ea"/>
              <a:cs typeface="+mn-cs"/>
            </a:endParaRPr>
          </a:p>
          <a:p>
            <a:pPr marL="0" marR="0" lvl="0" indent="0" algn="l" defTabSz="914400" rtl="0" eaLnBrk="0" fontAlgn="base" latinLnBrk="0" hangingPunct="0">
              <a:lnSpc>
                <a:spcPct val="100000"/>
              </a:lnSpc>
              <a:spcBef>
                <a:spcPct val="20000"/>
              </a:spcBef>
              <a:spcAft>
                <a:spcPct val="0"/>
              </a:spcAft>
              <a:buClrTx/>
              <a:buSzTx/>
              <a:buFontTx/>
              <a:buNone/>
              <a:tabLst/>
              <a:defRPr/>
            </a:pPr>
            <a:endParaRPr kumimoji="0" lang="en-US" sz="2000" b="0" i="0" u="none" strike="noStrike" kern="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31878669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title" idx="4294967295"/>
          </p:nvPr>
        </p:nvSpPr>
        <p:spPr bwMode="auto">
          <a:xfrm>
            <a:off x="381000" y="1295400"/>
            <a:ext cx="7391400" cy="5486400"/>
          </a:xfrm>
          <a:prstGeom prst="rect">
            <a:avLst/>
          </a:prstGeom>
          <a:noFill/>
          <a:ln>
            <a:noFill/>
            <a:prstDash/>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US" sz="1800" b="1" i="0" u="none" strike="noStrike" kern="0" cap="none" spc="0" normalizeH="0" baseline="0" noProof="0" dirty="0">
                <a:ln>
                  <a:noFill/>
                </a:ln>
                <a:solidFill>
                  <a:srgbClr val="000000"/>
                </a:solidFill>
                <a:effectLst/>
                <a:uLnTx/>
                <a:uFillTx/>
                <a:latin typeface="+mj-lt"/>
                <a:ea typeface="+mn-ea"/>
                <a:cs typeface="+mn-cs"/>
              </a:rPr>
              <a:t>Share your thoughts:</a:t>
            </a:r>
          </a:p>
          <a:p>
            <a:pPr marL="0" marR="0" lvl="0" indent="0" algn="l" defTabSz="914400" rtl="0" eaLnBrk="0" fontAlgn="base" latinLnBrk="0" hangingPunct="0">
              <a:lnSpc>
                <a:spcPct val="100000"/>
              </a:lnSpc>
              <a:spcBef>
                <a:spcPct val="20000"/>
              </a:spcBef>
              <a:spcAft>
                <a:spcPct val="0"/>
              </a:spcAft>
              <a:buClrTx/>
              <a:buSzTx/>
              <a:buFontTx/>
              <a:buNone/>
              <a:tabLst/>
              <a:defRPr/>
            </a:pPr>
            <a:endParaRPr kumimoji="0" lang="en-US" sz="1800" b="1" i="0" u="none" strike="noStrike" kern="0" cap="none" spc="0" normalizeH="0" baseline="0" noProof="0" dirty="0">
              <a:ln>
                <a:noFill/>
              </a:ln>
              <a:solidFill>
                <a:srgbClr val="000000"/>
              </a:solidFill>
              <a:effectLst/>
              <a:uLnTx/>
              <a:uFillTx/>
              <a:latin typeface="+mj-lt"/>
              <a:ea typeface="+mn-ea"/>
              <a:cs typeface="+mn-cs"/>
            </a:endParaRPr>
          </a:p>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mj-lt"/>
                <a:ea typeface="+mn-ea"/>
                <a:cs typeface="+mn-cs"/>
              </a:rPr>
              <a:t>1.What is going well with regards to historic preservation within the Pinehurst National Historic Landmark District? </a:t>
            </a:r>
            <a:br>
              <a:rPr kumimoji="0" lang="en-US" sz="1800" b="0" i="0" u="none" strike="noStrike" kern="0" cap="none" spc="0" normalizeH="0" baseline="0" noProof="0" dirty="0">
                <a:ln>
                  <a:noFill/>
                </a:ln>
                <a:solidFill>
                  <a:srgbClr val="000000"/>
                </a:solidFill>
                <a:effectLst/>
                <a:uLnTx/>
                <a:uFillTx/>
                <a:latin typeface="+mj-lt"/>
                <a:ea typeface="+mn-ea"/>
                <a:cs typeface="+mn-cs"/>
              </a:rPr>
            </a:br>
            <a:br>
              <a:rPr kumimoji="0" lang="en-US" sz="1800" b="0" i="0" u="none" strike="noStrike" kern="0" cap="none" spc="0" normalizeH="0" baseline="0" noProof="0" dirty="0">
                <a:ln>
                  <a:noFill/>
                </a:ln>
                <a:solidFill>
                  <a:srgbClr val="000000"/>
                </a:solidFill>
                <a:effectLst/>
                <a:uLnTx/>
                <a:uFillTx/>
                <a:latin typeface="+mj-lt"/>
                <a:ea typeface="+mn-ea"/>
                <a:cs typeface="+mn-cs"/>
              </a:rPr>
            </a:br>
            <a:r>
              <a:rPr kumimoji="0" lang="en-US" sz="1800" b="0" i="0" u="none" strike="noStrike" kern="0" cap="none" spc="0" normalizeH="0" baseline="0" noProof="0" dirty="0">
                <a:ln>
                  <a:noFill/>
                </a:ln>
                <a:solidFill>
                  <a:srgbClr val="000000"/>
                </a:solidFill>
                <a:effectLst/>
                <a:uLnTx/>
                <a:uFillTx/>
                <a:latin typeface="+mj-lt"/>
                <a:ea typeface="+mn-ea"/>
                <a:cs typeface="+mn-cs"/>
              </a:rPr>
              <a:t>Are there specific projects, initiatives, or trends that you feel are beneficial to the District?</a:t>
            </a:r>
          </a:p>
          <a:p>
            <a:pPr marL="0" marR="0" lvl="0" indent="0" algn="l" defTabSz="914400" rtl="0" eaLnBrk="0" fontAlgn="base" latinLnBrk="0" hangingPunct="0">
              <a:lnSpc>
                <a:spcPct val="100000"/>
              </a:lnSpc>
              <a:spcBef>
                <a:spcPct val="20000"/>
              </a:spcBef>
              <a:spcAft>
                <a:spcPct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mj-lt"/>
              <a:ea typeface="+mn-ea"/>
              <a:cs typeface="+mn-cs"/>
            </a:endParaRPr>
          </a:p>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mj-lt"/>
                <a:ea typeface="+mn-ea"/>
                <a:cs typeface="+mn-cs"/>
              </a:rPr>
              <a:t>2.What is not working well with regards to historic preservation within the Pinehurst National Historic Landmark District? </a:t>
            </a:r>
            <a:br>
              <a:rPr kumimoji="0" lang="en-US" sz="1800" b="0" i="0" u="none" strike="noStrike" kern="0" cap="none" spc="0" normalizeH="0" baseline="0" noProof="0" dirty="0">
                <a:ln>
                  <a:noFill/>
                </a:ln>
                <a:solidFill>
                  <a:srgbClr val="000000"/>
                </a:solidFill>
                <a:effectLst/>
                <a:uLnTx/>
                <a:uFillTx/>
                <a:latin typeface="+mj-lt"/>
                <a:ea typeface="+mn-ea"/>
                <a:cs typeface="+mn-cs"/>
              </a:rPr>
            </a:br>
            <a:br>
              <a:rPr kumimoji="0" lang="en-US" sz="1800" b="0" i="0" u="none" strike="noStrike" kern="0" cap="none" spc="0" normalizeH="0" baseline="0" noProof="0" dirty="0">
                <a:ln>
                  <a:noFill/>
                </a:ln>
                <a:solidFill>
                  <a:srgbClr val="000000"/>
                </a:solidFill>
                <a:effectLst/>
                <a:uLnTx/>
                <a:uFillTx/>
                <a:latin typeface="+mj-lt"/>
                <a:ea typeface="+mn-ea"/>
                <a:cs typeface="+mn-cs"/>
              </a:rPr>
            </a:br>
            <a:r>
              <a:rPr kumimoji="0" lang="en-US" sz="1800" b="0" i="0" u="none" strike="noStrike" kern="0" cap="none" spc="0" normalizeH="0" baseline="0" noProof="0" dirty="0">
                <a:ln>
                  <a:noFill/>
                </a:ln>
                <a:solidFill>
                  <a:srgbClr val="000000"/>
                </a:solidFill>
                <a:effectLst/>
                <a:uLnTx/>
                <a:uFillTx/>
                <a:latin typeface="+mj-lt"/>
                <a:ea typeface="+mn-ea"/>
                <a:cs typeface="+mn-cs"/>
              </a:rPr>
              <a:t>Are there specific projects, initiatives, or trends that you feel may harm the historic character of the District?</a:t>
            </a:r>
          </a:p>
          <a:p>
            <a:pPr marL="0" marR="0" lvl="0" indent="0" algn="ctr" defTabSz="914400" rtl="0" eaLnBrk="0" fontAlgn="base" latinLnBrk="0" hangingPunct="0">
              <a:lnSpc>
                <a:spcPct val="100000"/>
              </a:lnSpc>
              <a:spcBef>
                <a:spcPct val="20000"/>
              </a:spcBef>
              <a:spcAft>
                <a:spcPct val="0"/>
              </a:spcAft>
              <a:buClrTx/>
              <a:buSzTx/>
              <a:buFontTx/>
              <a:buNone/>
              <a:tabLst/>
              <a:defRPr/>
            </a:pPr>
            <a:endParaRPr kumimoji="0" lang="en-US" sz="1800" b="1" i="0" u="none" strike="noStrike" kern="0" cap="none" spc="0" normalizeH="0" baseline="0" noProof="0" dirty="0">
              <a:ln>
                <a:noFill/>
              </a:ln>
              <a:solidFill>
                <a:srgbClr val="000000"/>
              </a:solidFill>
              <a:effectLst/>
              <a:uLnTx/>
              <a:uFillTx/>
              <a:latin typeface="+mj-lt"/>
              <a:ea typeface="+mn-ea"/>
              <a:cs typeface="+mn-cs"/>
            </a:endParaRPr>
          </a:p>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US" sz="1800" b="1" i="0" u="none" strike="noStrike" kern="0" cap="none" spc="0" normalizeH="0" baseline="0" noProof="0" dirty="0">
                <a:ln>
                  <a:noFill/>
                </a:ln>
                <a:solidFill>
                  <a:srgbClr val="000000"/>
                </a:solidFill>
                <a:effectLst/>
                <a:uLnTx/>
                <a:uFillTx/>
                <a:latin typeface="+mj-lt"/>
                <a:ea typeface="+mn-ea"/>
                <a:cs typeface="+mn-cs"/>
              </a:rPr>
              <a:t>Project website: https://parkplanning.nps.gov/pinehurst</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endParaRPr kumimoji="0" lang="en-US" sz="3200" b="0" i="0" u="none" strike="noStrike" kern="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41576470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D8B294D-48AB-472E-98F5-84636296A61F}"/>
              </a:ext>
            </a:extLst>
          </p:cNvPr>
          <p:cNvSpPr>
            <a:spLocks noGrp="1"/>
          </p:cNvSpPr>
          <p:nvPr>
            <p:ph type="title" idx="4294967295"/>
          </p:nvPr>
        </p:nvSpPr>
        <p:spPr>
          <a:xfrm>
            <a:off x="628650" y="-1325563"/>
            <a:ext cx="7886700" cy="1325563"/>
          </a:xfrm>
          <a:prstGeom prst="rect">
            <a:avLst/>
          </a:prstGeom>
        </p:spPr>
        <p:txBody>
          <a:bodyPr anchor="b"/>
          <a:lstStyle/>
          <a:p>
            <a:r>
              <a:rPr lang="en-US" dirty="0"/>
              <a:t>RGA Introduction</a:t>
            </a:r>
          </a:p>
        </p:txBody>
      </p:sp>
      <p:sp>
        <p:nvSpPr>
          <p:cNvPr id="3" name="TextBox 2">
            <a:extLst>
              <a:ext uri="{FF2B5EF4-FFF2-40B4-BE49-F238E27FC236}">
                <a16:creationId xmlns:a16="http://schemas.microsoft.com/office/drawing/2014/main" id="{1F8D2850-2E70-44AD-82E1-3298339053B0}"/>
              </a:ext>
            </a:extLst>
          </p:cNvPr>
          <p:cNvSpPr txBox="1"/>
          <p:nvPr/>
        </p:nvSpPr>
        <p:spPr>
          <a:xfrm>
            <a:off x="1282823" y="4944927"/>
            <a:ext cx="6578354" cy="830997"/>
          </a:xfrm>
          <a:prstGeom prst="rect">
            <a:avLst/>
          </a:prstGeom>
          <a:noFill/>
        </p:spPr>
        <p:txBody>
          <a:bodyPr wrap="square" rtlCol="0">
            <a:spAutoFit/>
          </a:bodyPr>
          <a:lstStyle/>
          <a:p>
            <a:pPr algn="ctr"/>
            <a:r>
              <a:rPr lang="en-US" sz="2400" dirty="0">
                <a:latin typeface="Garamond" panose="02020404030301010803" pitchFamily="18" charset="0"/>
              </a:rPr>
              <a:t>Pinehurst National Historic Landmark District Integrity and Conditions Study</a:t>
            </a:r>
          </a:p>
        </p:txBody>
      </p:sp>
      <p:pic>
        <p:nvPicPr>
          <p:cNvPr id="2" name="Picture 1" descr="Old Postcard of Pinehurst and Magnolia Road">
            <a:extLst>
              <a:ext uri="{FF2B5EF4-FFF2-40B4-BE49-F238E27FC236}">
                <a16:creationId xmlns:a16="http://schemas.microsoft.com/office/drawing/2014/main" id="{BCB49590-A724-47DC-B37C-E363B6328101}"/>
              </a:ext>
            </a:extLst>
          </p:cNvPr>
          <p:cNvPicPr>
            <a:picLocks noChangeAspect="1"/>
          </p:cNvPicPr>
          <p:nvPr/>
        </p:nvPicPr>
        <p:blipFill>
          <a:blip r:embed="rId3"/>
          <a:stretch>
            <a:fillRect/>
          </a:stretch>
        </p:blipFill>
        <p:spPr>
          <a:xfrm>
            <a:off x="1702735" y="1520631"/>
            <a:ext cx="5508251" cy="3424296"/>
          </a:xfrm>
          <a:prstGeom prst="rect">
            <a:avLst/>
          </a:prstGeom>
        </p:spPr>
      </p:pic>
    </p:spTree>
    <p:extLst>
      <p:ext uri="{BB962C8B-B14F-4D97-AF65-F5344CB8AC3E}">
        <p14:creationId xmlns:p14="http://schemas.microsoft.com/office/powerpoint/2010/main" val="3667625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F8D2850-2E70-44AD-82E1-3298339053B0}"/>
              </a:ext>
            </a:extLst>
          </p:cNvPr>
          <p:cNvSpPr txBox="1">
            <a:spLocks noGrp="1"/>
          </p:cNvSpPr>
          <p:nvPr>
            <p:ph type="title" idx="4294967295"/>
          </p:nvPr>
        </p:nvSpPr>
        <p:spPr>
          <a:xfrm>
            <a:off x="838200" y="1828800"/>
            <a:ext cx="6722372" cy="378565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chemeClr val="tx1"/>
                </a:solidFill>
                <a:effectLst/>
                <a:uLnTx/>
                <a:uFillTx/>
                <a:ea typeface="+mn-ea"/>
                <a:cs typeface="+mn-cs"/>
              </a:rPr>
              <a:t>Definitions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chemeClr val="tx1"/>
              </a:solidFill>
              <a:effectLst/>
              <a:uLnTx/>
              <a:uFillTx/>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chemeClr val="tx1"/>
                </a:solidFill>
                <a:effectLst/>
                <a:uLnTx/>
                <a:uFillTx/>
                <a:ea typeface="+mn-ea"/>
                <a:cs typeface="+mn-cs"/>
              </a:rPr>
              <a:t>Integrity:  </a:t>
            </a:r>
            <a:r>
              <a:rPr kumimoji="0" lang="en-US" sz="2400" b="0" i="0" u="none" strike="noStrike" kern="1200" cap="none" spc="0" normalizeH="0" baseline="0" noProof="0" dirty="0">
                <a:ln>
                  <a:noFill/>
                </a:ln>
                <a:solidFill>
                  <a:schemeClr val="tx1"/>
                </a:solidFill>
                <a:effectLst/>
                <a:uLnTx/>
                <a:uFillTx/>
                <a:ea typeface="+mn-ea"/>
                <a:cs typeface="+mn-cs"/>
              </a:rPr>
              <a:t>Is the ability of a property to convey its  historic significance through its: location, design, setting, materials, workmanship and association with historical people or events.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chemeClr val="tx1"/>
              </a:solidFill>
              <a:effectLst/>
              <a:uLnTx/>
              <a:uFillTx/>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chemeClr val="tx1"/>
                </a:solidFill>
                <a:effectLst/>
                <a:uLnTx/>
                <a:uFillTx/>
                <a:ea typeface="+mn-ea"/>
                <a:cs typeface="+mn-cs"/>
              </a:rPr>
              <a:t>Condition: </a:t>
            </a:r>
            <a:r>
              <a:rPr kumimoji="0" lang="en-US" sz="2400" b="0" i="0" u="none" strike="noStrike" kern="1200" cap="none" spc="0" normalizeH="0" baseline="0" noProof="0" dirty="0">
                <a:ln>
                  <a:noFill/>
                </a:ln>
                <a:solidFill>
                  <a:schemeClr val="tx1"/>
                </a:solidFill>
                <a:effectLst/>
                <a:uLnTx/>
                <a:uFillTx/>
                <a:ea typeface="+mn-ea"/>
                <a:cs typeface="+mn-cs"/>
              </a:rPr>
              <a:t> The physical state of a property. </a:t>
            </a:r>
          </a:p>
        </p:txBody>
      </p:sp>
    </p:spTree>
    <p:extLst>
      <p:ext uri="{BB962C8B-B14F-4D97-AF65-F5344CB8AC3E}">
        <p14:creationId xmlns:p14="http://schemas.microsoft.com/office/powerpoint/2010/main" val="19394136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9ED6ED-9242-488E-A87E-8C335A28314F}"/>
              </a:ext>
            </a:extLst>
          </p:cNvPr>
          <p:cNvSpPr>
            <a:spLocks noGrp="1"/>
          </p:cNvSpPr>
          <p:nvPr>
            <p:ph type="title" idx="4294967295"/>
          </p:nvPr>
        </p:nvSpPr>
        <p:spPr>
          <a:xfrm>
            <a:off x="628650" y="-1325563"/>
            <a:ext cx="7886700" cy="1325563"/>
          </a:xfrm>
          <a:prstGeom prst="rect">
            <a:avLst/>
          </a:prstGeom>
        </p:spPr>
        <p:txBody>
          <a:bodyPr anchor="b"/>
          <a:lstStyle/>
          <a:p>
            <a:r>
              <a:rPr lang="en-US" dirty="0"/>
              <a:t>Good integrity and poor condition</a:t>
            </a:r>
          </a:p>
        </p:txBody>
      </p:sp>
      <p:pic>
        <p:nvPicPr>
          <p:cNvPr id="9" name="Picture 8" descr="A picture of mill in poor condition&#10;">
            <a:extLst>
              <a:ext uri="{FF2B5EF4-FFF2-40B4-BE49-F238E27FC236}">
                <a16:creationId xmlns:a16="http://schemas.microsoft.com/office/drawing/2014/main" id="{280A5660-6066-4014-B568-41E351AF2EC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600" y="1600200"/>
            <a:ext cx="7286649" cy="4839641"/>
          </a:xfrm>
          <a:prstGeom prst="rect">
            <a:avLst/>
          </a:prstGeom>
        </p:spPr>
      </p:pic>
      <p:sp>
        <p:nvSpPr>
          <p:cNvPr id="10" name="TextBox 9">
            <a:extLst>
              <a:ext uri="{FF2B5EF4-FFF2-40B4-BE49-F238E27FC236}">
                <a16:creationId xmlns:a16="http://schemas.microsoft.com/office/drawing/2014/main" id="{4DE518BC-1F9C-4320-B0FB-B0C4250E998B}"/>
              </a:ext>
            </a:extLst>
          </p:cNvPr>
          <p:cNvSpPr txBox="1"/>
          <p:nvPr/>
        </p:nvSpPr>
        <p:spPr>
          <a:xfrm>
            <a:off x="226423" y="6439841"/>
            <a:ext cx="2926643" cy="300082"/>
          </a:xfrm>
          <a:prstGeom prst="rect">
            <a:avLst/>
          </a:prstGeom>
          <a:noFill/>
        </p:spPr>
        <p:txBody>
          <a:bodyPr wrap="square" rtlCol="0">
            <a:spAutoFit/>
          </a:bodyPr>
          <a:lstStyle/>
          <a:p>
            <a:r>
              <a:rPr lang="en-US" sz="1350" dirty="0"/>
              <a:t>Boney Mill, Sampson County NC</a:t>
            </a:r>
          </a:p>
        </p:txBody>
      </p:sp>
    </p:spTree>
    <p:extLst>
      <p:ext uri="{BB962C8B-B14F-4D97-AF65-F5344CB8AC3E}">
        <p14:creationId xmlns:p14="http://schemas.microsoft.com/office/powerpoint/2010/main" val="37944817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70EAD6-3072-4A12-9885-5CC193304D3E}"/>
              </a:ext>
            </a:extLst>
          </p:cNvPr>
          <p:cNvSpPr>
            <a:spLocks noGrp="1"/>
          </p:cNvSpPr>
          <p:nvPr>
            <p:ph type="title" idx="4294967295"/>
          </p:nvPr>
        </p:nvSpPr>
        <p:spPr>
          <a:xfrm>
            <a:off x="628650" y="-1325563"/>
            <a:ext cx="7886700" cy="1325563"/>
          </a:xfrm>
          <a:prstGeom prst="rect">
            <a:avLst/>
          </a:prstGeom>
        </p:spPr>
        <p:txBody>
          <a:bodyPr anchor="b"/>
          <a:lstStyle/>
          <a:p>
            <a:r>
              <a:rPr lang="en-US" dirty="0"/>
              <a:t>Good condition/poor integrity</a:t>
            </a:r>
          </a:p>
        </p:txBody>
      </p:sp>
      <p:pic>
        <p:nvPicPr>
          <p:cNvPr id="1026" name="Picture 2" descr="Historic View of Burgin House in Lincolnton">
            <a:extLst>
              <a:ext uri="{FF2B5EF4-FFF2-40B4-BE49-F238E27FC236}">
                <a16:creationId xmlns:a16="http://schemas.microsoft.com/office/drawing/2014/main" id="{FC1FA468-A1F3-420C-AAD3-545D6A6854C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8884" y="1714500"/>
            <a:ext cx="4119465" cy="31623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Street View of Burgin House in Lincolnton">
            <a:extLst>
              <a:ext uri="{FF2B5EF4-FFF2-40B4-BE49-F238E27FC236}">
                <a16:creationId xmlns:a16="http://schemas.microsoft.com/office/drawing/2014/main" id="{25FEFDEE-73D6-4D1D-8155-A8F20BCEAC8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49763" y="3429000"/>
            <a:ext cx="4474628" cy="24274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73247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70EAD6-3072-4A12-9885-5CC193304D3E}"/>
              </a:ext>
            </a:extLst>
          </p:cNvPr>
          <p:cNvSpPr>
            <a:spLocks noGrp="1"/>
          </p:cNvSpPr>
          <p:nvPr>
            <p:ph type="title" idx="4294967295"/>
          </p:nvPr>
        </p:nvSpPr>
        <p:spPr>
          <a:xfrm>
            <a:off x="628650" y="-1325563"/>
            <a:ext cx="7886700" cy="1325563"/>
          </a:xfrm>
          <a:prstGeom prst="rect">
            <a:avLst/>
          </a:prstGeom>
        </p:spPr>
        <p:txBody>
          <a:bodyPr anchor="b"/>
          <a:lstStyle/>
          <a:p>
            <a:r>
              <a:rPr lang="en-US" dirty="0"/>
              <a:t>Poor Integrity due to addition</a:t>
            </a:r>
          </a:p>
        </p:txBody>
      </p:sp>
      <p:pic>
        <p:nvPicPr>
          <p:cNvPr id="5" name="Picture 2" descr="View of incompatible addition on a house.">
            <a:extLst>
              <a:ext uri="{FF2B5EF4-FFF2-40B4-BE49-F238E27FC236}">
                <a16:creationId xmlns:a16="http://schemas.microsoft.com/office/drawing/2014/main" id="{2E254FFA-AD81-420E-B9BC-138E3E0E5F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1828800"/>
            <a:ext cx="5486399" cy="4114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91815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2F51D48-14F6-440A-A831-00271BB9E317}"/>
              </a:ext>
            </a:extLst>
          </p:cNvPr>
          <p:cNvSpPr>
            <a:spLocks noGrp="1"/>
          </p:cNvSpPr>
          <p:nvPr>
            <p:ph type="title"/>
          </p:nvPr>
        </p:nvSpPr>
        <p:spPr>
          <a:xfrm>
            <a:off x="-76200" y="1371600"/>
            <a:ext cx="8635938" cy="994172"/>
          </a:xfrm>
        </p:spPr>
        <p:txBody>
          <a:bodyPr/>
          <a:lstStyle/>
          <a:p>
            <a:pPr algn="ctr"/>
            <a:r>
              <a:rPr lang="en-US" sz="2800" b="1" dirty="0"/>
              <a:t>Architecture: Individual Buildings </a:t>
            </a:r>
            <a:br>
              <a:rPr lang="en-US" sz="2800" b="1" dirty="0"/>
            </a:br>
            <a:r>
              <a:rPr lang="en-US" sz="2800" b="1" dirty="0"/>
              <a:t>(389!)</a:t>
            </a:r>
          </a:p>
        </p:txBody>
      </p:sp>
      <p:pic>
        <p:nvPicPr>
          <p:cNvPr id="17" name="Content Placeholder 16" descr="View of 60 E Village Green">
            <a:extLst>
              <a:ext uri="{FF2B5EF4-FFF2-40B4-BE49-F238E27FC236}">
                <a16:creationId xmlns:a16="http://schemas.microsoft.com/office/drawing/2014/main" id="{757438F9-B373-488A-A662-F422D7899B8E}"/>
              </a:ext>
            </a:extLst>
          </p:cNvPr>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a:off x="246330" y="2743200"/>
            <a:ext cx="4251952" cy="2824058"/>
          </a:xfrm>
        </p:spPr>
      </p:pic>
      <p:pic>
        <p:nvPicPr>
          <p:cNvPr id="13" name="Picture 12" descr="View of 25 Dogwood">
            <a:extLst>
              <a:ext uri="{FF2B5EF4-FFF2-40B4-BE49-F238E27FC236}">
                <a16:creationId xmlns:a16="http://schemas.microsoft.com/office/drawing/2014/main" id="{681D8242-C9DA-4758-A490-9FCDC6EEC81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96021" y="2743200"/>
            <a:ext cx="4251953" cy="2824058"/>
          </a:xfrm>
          <a:prstGeom prst="rect">
            <a:avLst/>
          </a:prstGeom>
        </p:spPr>
      </p:pic>
    </p:spTree>
    <p:extLst>
      <p:ext uri="{BB962C8B-B14F-4D97-AF65-F5344CB8AC3E}">
        <p14:creationId xmlns:p14="http://schemas.microsoft.com/office/powerpoint/2010/main" val="31846813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EBE72AD2-8916-43D0-A376-284721CFBDB1}"/>
              </a:ext>
            </a:extLst>
          </p:cNvPr>
          <p:cNvSpPr txBox="1">
            <a:spLocks noGrp="1"/>
          </p:cNvSpPr>
          <p:nvPr>
            <p:ph type="title" idx="4294967295"/>
          </p:nvPr>
        </p:nvSpPr>
        <p:spPr bwMode="auto">
          <a:xfrm>
            <a:off x="0" y="1317229"/>
            <a:ext cx="7696200" cy="1685107"/>
          </a:xfrm>
          <a:prstGeom prst="rect">
            <a:avLst/>
          </a:prstGeom>
          <a:noFill/>
          <a:ln>
            <a:noFill/>
            <a:prstDash/>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rtl="0" eaLnBrk="0" fontAlgn="base" hangingPunct="0">
              <a:spcBef>
                <a:spcPct val="0"/>
              </a:spcBef>
              <a:spcAft>
                <a:spcPct val="0"/>
              </a:spcAft>
              <a:defRPr sz="3200" b="1">
                <a:solidFill>
                  <a:schemeClr val="tx1"/>
                </a:solidFill>
                <a:latin typeface="+mj-lt"/>
                <a:ea typeface="+mj-ea"/>
                <a:cs typeface="+mj-cs"/>
              </a:defRPr>
            </a:lvl1pPr>
            <a:lvl2pPr algn="l" rtl="0" eaLnBrk="0" fontAlgn="base" hangingPunct="0">
              <a:spcBef>
                <a:spcPct val="0"/>
              </a:spcBef>
              <a:spcAft>
                <a:spcPct val="0"/>
              </a:spcAft>
              <a:defRPr sz="3200" b="1">
                <a:solidFill>
                  <a:schemeClr val="tx1"/>
                </a:solidFill>
                <a:latin typeface="Verdana" pitchFamily="34" charset="0"/>
              </a:defRPr>
            </a:lvl2pPr>
            <a:lvl3pPr algn="l" rtl="0" eaLnBrk="0" fontAlgn="base" hangingPunct="0">
              <a:spcBef>
                <a:spcPct val="0"/>
              </a:spcBef>
              <a:spcAft>
                <a:spcPct val="0"/>
              </a:spcAft>
              <a:defRPr sz="3200" b="1">
                <a:solidFill>
                  <a:schemeClr val="tx1"/>
                </a:solidFill>
                <a:latin typeface="Verdana" pitchFamily="34" charset="0"/>
              </a:defRPr>
            </a:lvl3pPr>
            <a:lvl4pPr algn="l" rtl="0" eaLnBrk="0" fontAlgn="base" hangingPunct="0">
              <a:spcBef>
                <a:spcPct val="0"/>
              </a:spcBef>
              <a:spcAft>
                <a:spcPct val="0"/>
              </a:spcAft>
              <a:defRPr sz="3200" b="1">
                <a:solidFill>
                  <a:schemeClr val="tx1"/>
                </a:solidFill>
                <a:latin typeface="Verdana" pitchFamily="34" charset="0"/>
              </a:defRPr>
            </a:lvl4pPr>
            <a:lvl5pPr algn="l" rtl="0" eaLnBrk="0" fontAlgn="base" hangingPunct="0">
              <a:spcBef>
                <a:spcPct val="0"/>
              </a:spcBef>
              <a:spcAft>
                <a:spcPct val="0"/>
              </a:spcAft>
              <a:defRPr sz="3200" b="1">
                <a:solidFill>
                  <a:schemeClr val="tx1"/>
                </a:solidFill>
                <a:latin typeface="Verdana" pitchFamily="34" charset="0"/>
              </a:defRPr>
            </a:lvl5pPr>
            <a:lvl6pPr marL="457200" algn="l" rtl="0" eaLnBrk="0" fontAlgn="base" hangingPunct="0">
              <a:spcBef>
                <a:spcPct val="0"/>
              </a:spcBef>
              <a:spcAft>
                <a:spcPct val="0"/>
              </a:spcAft>
              <a:defRPr sz="3200" b="1">
                <a:solidFill>
                  <a:schemeClr val="tx1"/>
                </a:solidFill>
                <a:latin typeface="Verdana" pitchFamily="34" charset="0"/>
              </a:defRPr>
            </a:lvl6pPr>
            <a:lvl7pPr marL="914400" algn="l" rtl="0" eaLnBrk="0" fontAlgn="base" hangingPunct="0">
              <a:spcBef>
                <a:spcPct val="0"/>
              </a:spcBef>
              <a:spcAft>
                <a:spcPct val="0"/>
              </a:spcAft>
              <a:defRPr sz="3200" b="1">
                <a:solidFill>
                  <a:schemeClr val="tx1"/>
                </a:solidFill>
                <a:latin typeface="Verdana" pitchFamily="34" charset="0"/>
              </a:defRPr>
            </a:lvl7pPr>
            <a:lvl8pPr marL="1371600" algn="l" rtl="0" eaLnBrk="0" fontAlgn="base" hangingPunct="0">
              <a:spcBef>
                <a:spcPct val="0"/>
              </a:spcBef>
              <a:spcAft>
                <a:spcPct val="0"/>
              </a:spcAft>
              <a:defRPr sz="3200" b="1">
                <a:solidFill>
                  <a:schemeClr val="tx1"/>
                </a:solidFill>
                <a:latin typeface="Verdana" pitchFamily="34" charset="0"/>
              </a:defRPr>
            </a:lvl8pPr>
            <a:lvl9pPr marL="1828800" algn="l" rtl="0" eaLnBrk="0" fontAlgn="base" hangingPunct="0">
              <a:spcBef>
                <a:spcPct val="0"/>
              </a:spcBef>
              <a:spcAft>
                <a:spcPct val="0"/>
              </a:spcAft>
              <a:defRPr sz="3200" b="1">
                <a:solidFill>
                  <a:schemeClr val="tx1"/>
                </a:solidFill>
                <a:latin typeface="Verdana" pitchFamily="34"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US" sz="2800" b="1" i="0" u="sng" strike="noStrike" kern="0" cap="none" spc="0" normalizeH="0" baseline="0" noProof="0" dirty="0">
                <a:ln>
                  <a:noFill/>
                </a:ln>
                <a:solidFill>
                  <a:schemeClr val="tx1"/>
                </a:solidFill>
                <a:effectLst/>
                <a:uLnTx/>
                <a:uFillTx/>
                <a:latin typeface="+mj-lt"/>
                <a:ea typeface="+mn-ea"/>
                <a:cs typeface="+mn-cs"/>
              </a:rPr>
              <a:t>Welcome!</a:t>
            </a:r>
          </a:p>
          <a:p>
            <a:pPr marL="457200" marR="0" lvl="0" indent="-45720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US" sz="1700" b="0" i="0" u="none" strike="noStrike" kern="0" cap="none" spc="0" normalizeH="0" baseline="0" noProof="0" dirty="0">
                <a:ln>
                  <a:noFill/>
                </a:ln>
                <a:solidFill>
                  <a:schemeClr val="tx1"/>
                </a:solidFill>
                <a:effectLst/>
                <a:uLnTx/>
                <a:uFillTx/>
                <a:latin typeface="+mj-lt"/>
                <a:ea typeface="+mn-ea"/>
                <a:cs typeface="+mn-cs"/>
              </a:rPr>
              <a:t>Please MUTE your microphone for the introductory portion of the presentation. </a:t>
            </a:r>
          </a:p>
          <a:p>
            <a:pPr marL="457200" marR="0" lvl="0" indent="-45720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US" sz="1700" b="0" i="0" u="none" strike="noStrike" kern="0" cap="none" spc="0" normalizeH="0" baseline="0" noProof="0" dirty="0">
                <a:ln>
                  <a:noFill/>
                </a:ln>
                <a:solidFill>
                  <a:schemeClr val="tx1"/>
                </a:solidFill>
                <a:effectLst/>
                <a:uLnTx/>
                <a:uFillTx/>
                <a:latin typeface="+mj-lt"/>
                <a:ea typeface="+mn-ea"/>
                <a:cs typeface="+mn-cs"/>
              </a:rPr>
              <a:t>Check out the Project Website while you wait: </a:t>
            </a:r>
            <a:r>
              <a:rPr kumimoji="0" lang="en-US" sz="1700" b="0" i="0" u="none" strike="noStrike" kern="0" cap="none" spc="0" normalizeH="0" baseline="0" noProof="0" dirty="0">
                <a:ln>
                  <a:noFill/>
                </a:ln>
                <a:solidFill>
                  <a:srgbClr val="000000"/>
                </a:solidFill>
                <a:effectLst/>
                <a:uLnTx/>
                <a:uFillTx/>
                <a:latin typeface="+mj-lt"/>
                <a:ea typeface="+mn-ea"/>
                <a:cs typeface="+mn-cs"/>
              </a:rPr>
              <a:t>https://parkplanning.nps.gov/pinehurst</a:t>
            </a:r>
            <a:endParaRPr kumimoji="0" lang="en-US" sz="1700" b="0" i="0" u="none" strike="noStrike" kern="0" cap="none" spc="0" normalizeH="0" baseline="0" noProof="0" dirty="0">
              <a:ln>
                <a:noFill/>
              </a:ln>
              <a:solidFill>
                <a:schemeClr val="tx1"/>
              </a:solidFill>
              <a:effectLst/>
              <a:uLnTx/>
              <a:uFillTx/>
              <a:latin typeface="+mj-lt"/>
              <a:ea typeface="+mn-ea"/>
              <a:cs typeface="+mn-cs"/>
            </a:endParaRPr>
          </a:p>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US" sz="2000" b="0" i="0" u="none" strike="noStrike" kern="0" cap="none" spc="0" normalizeH="0" baseline="0" noProof="0" dirty="0">
                <a:ln>
                  <a:noFill/>
                </a:ln>
                <a:solidFill>
                  <a:schemeClr val="tx1"/>
                </a:solidFill>
                <a:effectLst/>
                <a:uLnTx/>
                <a:uFillTx/>
                <a:latin typeface="+mj-lt"/>
                <a:ea typeface="+mn-ea"/>
                <a:cs typeface="+mn-cs"/>
              </a:rPr>
              <a:t> </a:t>
            </a:r>
          </a:p>
          <a:p>
            <a:pPr marL="0" marR="0" lvl="0" indent="0" algn="l" defTabSz="914400" rtl="0" eaLnBrk="0" fontAlgn="base" latinLnBrk="0" hangingPunct="0">
              <a:lnSpc>
                <a:spcPct val="100000"/>
              </a:lnSpc>
              <a:spcBef>
                <a:spcPct val="20000"/>
              </a:spcBef>
              <a:spcAft>
                <a:spcPct val="0"/>
              </a:spcAft>
              <a:buClrTx/>
              <a:buSzTx/>
              <a:buFontTx/>
              <a:buNone/>
              <a:tabLst/>
              <a:defRPr/>
            </a:pPr>
            <a:endParaRPr kumimoji="0" lang="en-US" sz="2000" b="0" i="0" u="none" strike="noStrike" kern="0" cap="none" spc="0" normalizeH="0" baseline="0" noProof="0" dirty="0">
              <a:ln>
                <a:noFill/>
              </a:ln>
              <a:solidFill>
                <a:schemeClr val="tx1"/>
              </a:solidFill>
              <a:effectLst/>
              <a:uLnTx/>
              <a:uFillTx/>
              <a:latin typeface="+mj-lt"/>
              <a:ea typeface="+mn-ea"/>
              <a:cs typeface="+mn-cs"/>
            </a:endParaRPr>
          </a:p>
          <a:p>
            <a:pPr marL="0" marR="0" lvl="0" indent="0" algn="l" defTabSz="914400" rtl="0" eaLnBrk="0" fontAlgn="base" latinLnBrk="0" hangingPunct="0">
              <a:lnSpc>
                <a:spcPct val="100000"/>
              </a:lnSpc>
              <a:spcBef>
                <a:spcPct val="20000"/>
              </a:spcBef>
              <a:spcAft>
                <a:spcPct val="0"/>
              </a:spcAft>
              <a:buClrTx/>
              <a:buSzTx/>
              <a:buFontTx/>
              <a:buNone/>
              <a:tabLst/>
              <a:defRPr/>
            </a:pPr>
            <a:br>
              <a:rPr kumimoji="0" lang="en-US" sz="2000" b="0" i="0" u="none" strike="noStrike" kern="0" cap="none" spc="0" normalizeH="0" baseline="0" noProof="0" dirty="0">
                <a:ln>
                  <a:noFill/>
                </a:ln>
                <a:solidFill>
                  <a:schemeClr val="tx1"/>
                </a:solidFill>
                <a:effectLst/>
                <a:uLnTx/>
                <a:uFillTx/>
                <a:latin typeface="+mj-lt"/>
                <a:ea typeface="+mn-ea"/>
                <a:cs typeface="+mn-cs"/>
              </a:rPr>
            </a:br>
            <a:endParaRPr kumimoji="0" lang="en-US" sz="2000" b="1" i="0" u="none" strike="noStrike" kern="0" cap="none" spc="0" normalizeH="0" baseline="0" noProof="0" dirty="0">
              <a:ln>
                <a:noFill/>
              </a:ln>
              <a:solidFill>
                <a:schemeClr val="tx1"/>
              </a:solidFill>
              <a:effectLst/>
              <a:uLnTx/>
              <a:uFillTx/>
              <a:latin typeface="+mj-lt"/>
              <a:ea typeface="+mn-ea"/>
              <a:cs typeface="+mn-cs"/>
            </a:endParaRPr>
          </a:p>
          <a:p>
            <a:pPr marL="0" marR="0" lvl="0" indent="0" algn="l" defTabSz="914400" rtl="0" eaLnBrk="0" fontAlgn="base" latinLnBrk="0" hangingPunct="0">
              <a:lnSpc>
                <a:spcPct val="100000"/>
              </a:lnSpc>
              <a:spcBef>
                <a:spcPct val="20000"/>
              </a:spcBef>
              <a:spcAft>
                <a:spcPct val="0"/>
              </a:spcAft>
              <a:buClrTx/>
              <a:buSzTx/>
              <a:buFontTx/>
              <a:buNone/>
              <a:tabLst/>
              <a:defRPr/>
            </a:pPr>
            <a:endParaRPr kumimoji="0" lang="en-US" sz="2000" b="1" i="0" u="none" strike="noStrike" kern="0" cap="none" spc="0" normalizeH="0" baseline="0" noProof="0" dirty="0">
              <a:ln>
                <a:noFill/>
              </a:ln>
              <a:solidFill>
                <a:schemeClr val="tx1"/>
              </a:solidFill>
              <a:effectLst/>
              <a:uLnTx/>
              <a:uFillTx/>
              <a:latin typeface="+mj-lt"/>
              <a:ea typeface="+mn-ea"/>
              <a:cs typeface="+mn-cs"/>
            </a:endParaRPr>
          </a:p>
          <a:p>
            <a:pPr marL="0" marR="0" lvl="0" indent="0" algn="l" defTabSz="914400" rtl="0" eaLnBrk="0" fontAlgn="base" latinLnBrk="0" hangingPunct="0">
              <a:lnSpc>
                <a:spcPct val="100000"/>
              </a:lnSpc>
              <a:spcBef>
                <a:spcPct val="20000"/>
              </a:spcBef>
              <a:spcAft>
                <a:spcPct val="0"/>
              </a:spcAft>
              <a:buClrTx/>
              <a:buSzTx/>
              <a:buFontTx/>
              <a:buNone/>
              <a:tabLst/>
              <a:defRPr/>
            </a:pPr>
            <a:endParaRPr kumimoji="0" lang="en-US" sz="2000" b="1" i="0" u="none" strike="noStrike" kern="0" cap="none" spc="0" normalizeH="0" baseline="0" noProof="0" dirty="0">
              <a:ln>
                <a:noFill/>
              </a:ln>
              <a:solidFill>
                <a:schemeClr val="tx1"/>
              </a:solidFill>
              <a:effectLst/>
              <a:uLnTx/>
              <a:uFillTx/>
              <a:latin typeface="+mj-lt"/>
              <a:ea typeface="+mn-ea"/>
              <a:cs typeface="+mn-cs"/>
            </a:endParaRPr>
          </a:p>
          <a:p>
            <a:pPr marL="0" marR="0" lvl="0" indent="0" algn="l" defTabSz="914400" rtl="0" eaLnBrk="0" fontAlgn="base" latinLnBrk="0" hangingPunct="0">
              <a:lnSpc>
                <a:spcPct val="100000"/>
              </a:lnSpc>
              <a:spcBef>
                <a:spcPct val="20000"/>
              </a:spcBef>
              <a:spcAft>
                <a:spcPct val="0"/>
              </a:spcAft>
              <a:buClrTx/>
              <a:buSzTx/>
              <a:buFontTx/>
              <a:buNone/>
              <a:tabLst/>
              <a:defRPr/>
            </a:pPr>
            <a:endParaRPr kumimoji="0" lang="en-US" sz="2000" b="1" i="0" u="none" strike="noStrike" kern="0" cap="none" spc="0" normalizeH="0" baseline="0" noProof="0" dirty="0">
              <a:ln>
                <a:noFill/>
              </a:ln>
              <a:solidFill>
                <a:schemeClr val="tx1"/>
              </a:solidFill>
              <a:effectLst/>
              <a:uLnTx/>
              <a:uFillTx/>
              <a:latin typeface="+mj-lt"/>
              <a:ea typeface="+mn-ea"/>
              <a:cs typeface="+mn-cs"/>
            </a:endParaRPr>
          </a:p>
          <a:p>
            <a:pPr marL="0" marR="0" lvl="0" indent="0" algn="l" defTabSz="914400" rtl="0" eaLnBrk="0" fontAlgn="base" latinLnBrk="0" hangingPunct="0">
              <a:lnSpc>
                <a:spcPct val="100000"/>
              </a:lnSpc>
              <a:spcBef>
                <a:spcPct val="20000"/>
              </a:spcBef>
              <a:spcAft>
                <a:spcPct val="0"/>
              </a:spcAft>
              <a:buClrTx/>
              <a:buSzTx/>
              <a:buFontTx/>
              <a:buNone/>
              <a:tabLst/>
              <a:defRPr/>
            </a:pPr>
            <a:endParaRPr kumimoji="0" lang="en-US" sz="2000" b="1" i="0" u="none" strike="noStrike" kern="0" cap="none" spc="0" normalizeH="0" baseline="0" noProof="0" dirty="0">
              <a:ln>
                <a:noFill/>
              </a:ln>
              <a:solidFill>
                <a:schemeClr val="tx1"/>
              </a:solidFill>
              <a:effectLst/>
              <a:uLnTx/>
              <a:uFillTx/>
              <a:latin typeface="+mj-lt"/>
              <a:ea typeface="+mn-ea"/>
              <a:cs typeface="+mn-cs"/>
            </a:endParaRPr>
          </a:p>
          <a:p>
            <a:pPr marL="0" marR="0" lvl="0" indent="0" algn="l" defTabSz="914400" rtl="0" eaLnBrk="0" fontAlgn="base" latinLnBrk="0" hangingPunct="0">
              <a:lnSpc>
                <a:spcPct val="100000"/>
              </a:lnSpc>
              <a:spcBef>
                <a:spcPct val="20000"/>
              </a:spcBef>
              <a:spcAft>
                <a:spcPct val="0"/>
              </a:spcAft>
              <a:buClrTx/>
              <a:buSzTx/>
              <a:buFontTx/>
              <a:buNone/>
              <a:tabLst/>
              <a:defRPr/>
            </a:pPr>
            <a:endParaRPr kumimoji="0" lang="en-US" sz="2000" b="1" i="0" u="none" strike="noStrike" kern="0" cap="none" spc="0" normalizeH="0" baseline="0" noProof="0" dirty="0">
              <a:ln>
                <a:noFill/>
              </a:ln>
              <a:solidFill>
                <a:schemeClr val="tx1"/>
              </a:solidFill>
              <a:effectLst/>
              <a:uLnTx/>
              <a:uFillTx/>
              <a:latin typeface="+mj-lt"/>
              <a:ea typeface="+mn-ea"/>
              <a:cs typeface="+mn-cs"/>
            </a:endParaRPr>
          </a:p>
          <a:p>
            <a:pPr marL="0" marR="0" lvl="0" indent="0" algn="l" defTabSz="914400" rtl="0" eaLnBrk="0" fontAlgn="base" latinLnBrk="0" hangingPunct="0">
              <a:lnSpc>
                <a:spcPct val="100000"/>
              </a:lnSpc>
              <a:spcBef>
                <a:spcPct val="20000"/>
              </a:spcBef>
              <a:spcAft>
                <a:spcPct val="0"/>
              </a:spcAft>
              <a:buClrTx/>
              <a:buSzTx/>
              <a:buFontTx/>
              <a:buNone/>
              <a:tabLst/>
              <a:defRPr/>
            </a:pPr>
            <a:endParaRPr kumimoji="0" lang="en-US" sz="2000" b="0" i="0" u="none" strike="noStrike" kern="0" cap="none" spc="0" normalizeH="0" baseline="0" noProof="0" dirty="0">
              <a:ln>
                <a:noFill/>
              </a:ln>
              <a:solidFill>
                <a:schemeClr val="tx1"/>
              </a:solidFill>
              <a:effectLst/>
              <a:uLnTx/>
              <a:uFillTx/>
              <a:latin typeface="+mn-lt"/>
              <a:ea typeface="+mn-ea"/>
              <a:cs typeface="+mn-cs"/>
            </a:endParaRPr>
          </a:p>
          <a:p>
            <a:pPr marL="0" marR="0" lvl="0" indent="0" algn="l" defTabSz="914400" rtl="0" eaLnBrk="0" fontAlgn="base" latinLnBrk="0" hangingPunct="0">
              <a:lnSpc>
                <a:spcPct val="100000"/>
              </a:lnSpc>
              <a:spcBef>
                <a:spcPct val="20000"/>
              </a:spcBef>
              <a:spcAft>
                <a:spcPct val="0"/>
              </a:spcAft>
              <a:buClrTx/>
              <a:buSzTx/>
              <a:buFontTx/>
              <a:buNone/>
              <a:tabLst/>
              <a:defRPr/>
            </a:pPr>
            <a:endParaRPr kumimoji="0" lang="en-US" sz="2000" b="0" i="0" u="none" strike="noStrike" kern="0" cap="none" spc="0" normalizeH="0" baseline="0" noProof="0" dirty="0">
              <a:ln>
                <a:noFill/>
              </a:ln>
              <a:solidFill>
                <a:schemeClr val="tx1"/>
              </a:solidFill>
              <a:effectLst/>
              <a:uLnTx/>
              <a:uFillTx/>
              <a:latin typeface="+mn-lt"/>
              <a:ea typeface="+mn-ea"/>
              <a:cs typeface="+mn-cs"/>
            </a:endParaRPr>
          </a:p>
        </p:txBody>
      </p:sp>
      <p:sp>
        <p:nvSpPr>
          <p:cNvPr id="26" name="TextBox 25">
            <a:extLst>
              <a:ext uri="{FF2B5EF4-FFF2-40B4-BE49-F238E27FC236}">
                <a16:creationId xmlns:a16="http://schemas.microsoft.com/office/drawing/2014/main" id="{FABD2EFA-2602-452A-9539-74E292AD1890}"/>
              </a:ext>
            </a:extLst>
          </p:cNvPr>
          <p:cNvSpPr txBox="1"/>
          <p:nvPr/>
        </p:nvSpPr>
        <p:spPr>
          <a:xfrm>
            <a:off x="-73951" y="3150462"/>
            <a:ext cx="2110101" cy="1384995"/>
          </a:xfrm>
          <a:prstGeom prst="rect">
            <a:avLst/>
          </a:prstGeom>
          <a:noFill/>
        </p:spPr>
        <p:txBody>
          <a:bodyPr wrap="square" rtlCol="0">
            <a:spAutoFit/>
          </a:bodyPr>
          <a:lstStyle/>
          <a:p>
            <a:pPr algn="ctr"/>
            <a:r>
              <a:rPr lang="en-US" sz="1200" dirty="0">
                <a:solidFill>
                  <a:srgbClr val="E56B4D"/>
                </a:solidFill>
                <a:latin typeface="+mj-lt"/>
              </a:rPr>
              <a:t>Use the Mute and Stop Video features to turn your microphone and camera on and off. Please stay muted until the public input portion of the meeting.  </a:t>
            </a:r>
          </a:p>
        </p:txBody>
      </p:sp>
      <p:sp>
        <p:nvSpPr>
          <p:cNvPr id="19" name="TextBox 18">
            <a:extLst>
              <a:ext uri="{FF2B5EF4-FFF2-40B4-BE49-F238E27FC236}">
                <a16:creationId xmlns:a16="http://schemas.microsoft.com/office/drawing/2014/main" id="{B177DFD1-D181-4F9B-B546-855067FD4670}"/>
              </a:ext>
            </a:extLst>
          </p:cNvPr>
          <p:cNvSpPr txBox="1"/>
          <p:nvPr/>
        </p:nvSpPr>
        <p:spPr>
          <a:xfrm>
            <a:off x="4527453" y="3150461"/>
            <a:ext cx="2110101" cy="1384995"/>
          </a:xfrm>
          <a:prstGeom prst="rect">
            <a:avLst/>
          </a:prstGeom>
          <a:noFill/>
        </p:spPr>
        <p:txBody>
          <a:bodyPr wrap="square" rtlCol="0">
            <a:spAutoFit/>
          </a:bodyPr>
          <a:lstStyle/>
          <a:p>
            <a:pPr algn="ctr"/>
            <a:r>
              <a:rPr lang="en-US" sz="1200" dirty="0">
                <a:solidFill>
                  <a:srgbClr val="E56B4D"/>
                </a:solidFill>
                <a:latin typeface="+mj-lt"/>
              </a:rPr>
              <a:t>Use the Chat feature to communicate with meeting organizers and share your input throughout the meeting. Relevant links will also be placed in the chat.</a:t>
            </a:r>
          </a:p>
        </p:txBody>
      </p:sp>
      <p:sp>
        <p:nvSpPr>
          <p:cNvPr id="21" name="TextBox 20">
            <a:extLst>
              <a:ext uri="{FF2B5EF4-FFF2-40B4-BE49-F238E27FC236}">
                <a16:creationId xmlns:a16="http://schemas.microsoft.com/office/drawing/2014/main" id="{BCB3F855-2264-4066-AC7B-84B1E5AC19AD}"/>
              </a:ext>
            </a:extLst>
          </p:cNvPr>
          <p:cNvSpPr txBox="1"/>
          <p:nvPr/>
        </p:nvSpPr>
        <p:spPr>
          <a:xfrm>
            <a:off x="2362200" y="2970009"/>
            <a:ext cx="2251904" cy="1569660"/>
          </a:xfrm>
          <a:prstGeom prst="rect">
            <a:avLst/>
          </a:prstGeom>
          <a:noFill/>
        </p:spPr>
        <p:txBody>
          <a:bodyPr wrap="square" rtlCol="0">
            <a:spAutoFit/>
          </a:bodyPr>
          <a:lstStyle/>
          <a:p>
            <a:pPr algn="ctr"/>
            <a:r>
              <a:rPr lang="en-US" sz="1200" dirty="0">
                <a:solidFill>
                  <a:srgbClr val="E56B4D"/>
                </a:solidFill>
                <a:latin typeface="+mj-lt"/>
              </a:rPr>
              <a:t>Use the Participants feature to view who is in the Zoom meeting. At the bottom of the menu, there is also a “</a:t>
            </a:r>
            <a:r>
              <a:rPr lang="en-US" sz="1200" b="1" dirty="0">
                <a:solidFill>
                  <a:srgbClr val="E56B4D"/>
                </a:solidFill>
                <a:latin typeface="+mj-lt"/>
              </a:rPr>
              <a:t>raise hand</a:t>
            </a:r>
            <a:r>
              <a:rPr lang="en-US" sz="1200" dirty="0">
                <a:solidFill>
                  <a:srgbClr val="E56B4D"/>
                </a:solidFill>
                <a:latin typeface="+mj-lt"/>
              </a:rPr>
              <a:t>” option, which will be utilized in the public input portion of the meeting. </a:t>
            </a:r>
          </a:p>
        </p:txBody>
      </p:sp>
      <p:sp>
        <p:nvSpPr>
          <p:cNvPr id="23" name="TextBox 22">
            <a:extLst>
              <a:ext uri="{FF2B5EF4-FFF2-40B4-BE49-F238E27FC236}">
                <a16:creationId xmlns:a16="http://schemas.microsoft.com/office/drawing/2014/main" id="{71796E6F-A2E7-423C-9AD7-D6F89B34BAB0}"/>
              </a:ext>
              <a:ext uri="{C183D7F6-B498-43B3-948B-1728B52AA6E4}">
                <adec:decorative xmlns:adec="http://schemas.microsoft.com/office/drawing/2017/decorative" val="0"/>
              </a:ext>
            </a:extLst>
          </p:cNvPr>
          <p:cNvSpPr txBox="1"/>
          <p:nvPr/>
        </p:nvSpPr>
        <p:spPr>
          <a:xfrm>
            <a:off x="7614550" y="3672594"/>
            <a:ext cx="1421285" cy="830997"/>
          </a:xfrm>
          <a:prstGeom prst="rect">
            <a:avLst/>
          </a:prstGeom>
          <a:noFill/>
        </p:spPr>
        <p:txBody>
          <a:bodyPr wrap="square" rtlCol="0">
            <a:spAutoFit/>
          </a:bodyPr>
          <a:lstStyle/>
          <a:p>
            <a:pPr algn="ctr"/>
            <a:r>
              <a:rPr lang="en-US" sz="1200" dirty="0">
                <a:solidFill>
                  <a:srgbClr val="E56B4D"/>
                </a:solidFill>
                <a:latin typeface="+mj-lt"/>
              </a:rPr>
              <a:t>Use the Leave button to exit the meeting at any time. </a:t>
            </a:r>
          </a:p>
        </p:txBody>
      </p:sp>
      <p:sp>
        <p:nvSpPr>
          <p:cNvPr id="10" name="TextBox 9">
            <a:extLst>
              <a:ext uri="{FF2B5EF4-FFF2-40B4-BE49-F238E27FC236}">
                <a16:creationId xmlns:a16="http://schemas.microsoft.com/office/drawing/2014/main" id="{FE67499E-0B23-4DED-8D7D-7B5587083C6B}"/>
              </a:ext>
            </a:extLst>
          </p:cNvPr>
          <p:cNvSpPr txBox="1"/>
          <p:nvPr/>
        </p:nvSpPr>
        <p:spPr>
          <a:xfrm>
            <a:off x="723243" y="6225743"/>
            <a:ext cx="5867005" cy="369332"/>
          </a:xfrm>
          <a:prstGeom prst="rect">
            <a:avLst/>
          </a:prstGeom>
          <a:solidFill>
            <a:srgbClr val="E56B4D"/>
          </a:solidFill>
        </p:spPr>
        <p:txBody>
          <a:bodyPr wrap="square" rtlCol="0">
            <a:spAutoFit/>
          </a:bodyPr>
          <a:lstStyle/>
          <a:p>
            <a:r>
              <a:rPr lang="en-US" b="1" dirty="0">
                <a:solidFill>
                  <a:prstClr val="white"/>
                </a:solidFill>
                <a:latin typeface="Calibri" panose="020F0502020204030204"/>
              </a:rPr>
              <a:t>This meeting is being recorded for internal purposes only. </a:t>
            </a:r>
          </a:p>
        </p:txBody>
      </p:sp>
      <p:sp>
        <p:nvSpPr>
          <p:cNvPr id="11" name="Oval 10">
            <a:extLst>
              <a:ext uri="{FF2B5EF4-FFF2-40B4-BE49-F238E27FC236}">
                <a16:creationId xmlns:a16="http://schemas.microsoft.com/office/drawing/2014/main" id="{5A2D79D1-1AE1-43BE-8FE5-97DCFCE6C4BC}"/>
              </a:ext>
              <a:ext uri="{C183D7F6-B498-43B3-948B-1728B52AA6E4}">
                <adec:decorative xmlns:adec="http://schemas.microsoft.com/office/drawing/2017/decorative" val="1"/>
              </a:ext>
            </a:extLst>
          </p:cNvPr>
          <p:cNvSpPr/>
          <p:nvPr/>
        </p:nvSpPr>
        <p:spPr>
          <a:xfrm>
            <a:off x="217433" y="6175975"/>
            <a:ext cx="419100" cy="419100"/>
          </a:xfrm>
          <a:prstGeom prst="ellipse">
            <a:avLst/>
          </a:prstGeom>
          <a:solidFill>
            <a:sysClr val="window" lastClr="FFFFFF"/>
          </a:solidFill>
          <a:ln w="12700" cap="flat" cmpd="sng" algn="ctr">
            <a:solidFill>
              <a:srgbClr val="004D71">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prstClr val="white"/>
                </a:solidFill>
                <a:effectLst/>
                <a:uLnTx/>
                <a:uFillTx/>
                <a:latin typeface="Calibri" panose="020F0502020204030204"/>
                <a:ea typeface="+mn-ea"/>
                <a:cs typeface="+mn-cs"/>
              </a:rPr>
              <a:t>      </a:t>
            </a:r>
          </a:p>
        </p:txBody>
      </p:sp>
      <p:sp>
        <p:nvSpPr>
          <p:cNvPr id="12" name="Oval 11">
            <a:extLst>
              <a:ext uri="{FF2B5EF4-FFF2-40B4-BE49-F238E27FC236}">
                <a16:creationId xmlns:a16="http://schemas.microsoft.com/office/drawing/2014/main" id="{A8B3409A-A2BD-4BB3-8F36-3E6E2135859D}"/>
              </a:ext>
              <a:ext uri="{C183D7F6-B498-43B3-948B-1728B52AA6E4}">
                <adec:decorative xmlns:adec="http://schemas.microsoft.com/office/drawing/2017/decorative" val="1"/>
              </a:ext>
            </a:extLst>
          </p:cNvPr>
          <p:cNvSpPr/>
          <p:nvPr/>
        </p:nvSpPr>
        <p:spPr>
          <a:xfrm>
            <a:off x="293633" y="6252175"/>
            <a:ext cx="266700" cy="266700"/>
          </a:xfrm>
          <a:prstGeom prst="ellipse">
            <a:avLst/>
          </a:prstGeom>
          <a:solidFill>
            <a:srgbClr val="D70036"/>
          </a:solidFill>
          <a:ln w="12700" cap="flat" cmpd="sng" algn="ctr">
            <a:solidFill>
              <a:srgbClr val="004D71">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a:ln>
                  <a:noFill/>
                </a:ln>
                <a:solidFill>
                  <a:prstClr val="white"/>
                </a:solidFill>
                <a:effectLst/>
                <a:uLnTx/>
                <a:uFillTx/>
                <a:latin typeface="Calibri" panose="020F0502020204030204"/>
                <a:ea typeface="+mn-ea"/>
                <a:cs typeface="+mn-cs"/>
              </a:rPr>
              <a:t>      </a:t>
            </a:r>
          </a:p>
        </p:txBody>
      </p:sp>
      <p:pic>
        <p:nvPicPr>
          <p:cNvPr id="3" name="Picture 2">
            <a:extLst>
              <a:ext uri="{FF2B5EF4-FFF2-40B4-BE49-F238E27FC236}">
                <a16:creationId xmlns:a16="http://schemas.microsoft.com/office/drawing/2014/main" id="{5D866173-CA3B-4C3D-AF14-A98EB0F269BA}"/>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246647" y="5362169"/>
            <a:ext cx="8305800" cy="400050"/>
          </a:xfrm>
          <a:prstGeom prst="rect">
            <a:avLst/>
          </a:prstGeom>
        </p:spPr>
      </p:pic>
      <p:sp>
        <p:nvSpPr>
          <p:cNvPr id="13" name="Rectangle 12">
            <a:extLst>
              <a:ext uri="{FF2B5EF4-FFF2-40B4-BE49-F238E27FC236}">
                <a16:creationId xmlns:a16="http://schemas.microsoft.com/office/drawing/2014/main" id="{C5919B82-4DFB-4D23-A88D-66AEF7DFF815}"/>
              </a:ext>
              <a:ext uri="{C183D7F6-B498-43B3-948B-1728B52AA6E4}">
                <adec:decorative xmlns:adec="http://schemas.microsoft.com/office/drawing/2017/decorative" val="1"/>
              </a:ext>
            </a:extLst>
          </p:cNvPr>
          <p:cNvSpPr/>
          <p:nvPr/>
        </p:nvSpPr>
        <p:spPr>
          <a:xfrm>
            <a:off x="4031589" y="5254277"/>
            <a:ext cx="508663" cy="615834"/>
          </a:xfrm>
          <a:prstGeom prst="rect">
            <a:avLst/>
          </a:prstGeom>
          <a:noFill/>
          <a:ln w="57150">
            <a:solidFill>
              <a:srgbClr val="E56B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720DF5E-7BD3-47B7-9C40-6C38C34D0CF9}"/>
              </a:ext>
              <a:ext uri="{C183D7F6-B498-43B3-948B-1728B52AA6E4}">
                <adec:decorative xmlns:adec="http://schemas.microsoft.com/office/drawing/2017/decorative" val="1"/>
              </a:ext>
            </a:extLst>
          </p:cNvPr>
          <p:cNvSpPr/>
          <p:nvPr/>
        </p:nvSpPr>
        <p:spPr>
          <a:xfrm>
            <a:off x="3402413" y="5254277"/>
            <a:ext cx="508663" cy="615834"/>
          </a:xfrm>
          <a:prstGeom prst="rect">
            <a:avLst/>
          </a:prstGeom>
          <a:noFill/>
          <a:ln w="57150">
            <a:solidFill>
              <a:srgbClr val="E56B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75659B54-C1D3-4BDD-A74E-2AB593CE10A8}"/>
              </a:ext>
              <a:ext uri="{C183D7F6-B498-43B3-948B-1728B52AA6E4}">
                <adec:decorative xmlns:adec="http://schemas.microsoft.com/office/drawing/2017/decorative" val="1"/>
              </a:ext>
            </a:extLst>
          </p:cNvPr>
          <p:cNvSpPr/>
          <p:nvPr/>
        </p:nvSpPr>
        <p:spPr>
          <a:xfrm>
            <a:off x="8070862" y="5254277"/>
            <a:ext cx="508663" cy="615834"/>
          </a:xfrm>
          <a:prstGeom prst="rect">
            <a:avLst/>
          </a:prstGeom>
          <a:noFill/>
          <a:ln w="57150">
            <a:solidFill>
              <a:srgbClr val="E56B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F504D89B-0A78-4A24-ADF6-C8228264B9CA}"/>
              </a:ext>
              <a:ext uri="{C183D7F6-B498-43B3-948B-1728B52AA6E4}">
                <adec:decorative xmlns:adec="http://schemas.microsoft.com/office/drawing/2017/decorative" val="1"/>
              </a:ext>
            </a:extLst>
          </p:cNvPr>
          <p:cNvSpPr/>
          <p:nvPr/>
        </p:nvSpPr>
        <p:spPr>
          <a:xfrm>
            <a:off x="246647" y="5263892"/>
            <a:ext cx="508663" cy="615834"/>
          </a:xfrm>
          <a:prstGeom prst="rect">
            <a:avLst/>
          </a:prstGeom>
          <a:noFill/>
          <a:ln w="57150">
            <a:solidFill>
              <a:srgbClr val="E56B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46F664A6-2761-4677-8431-CE80E4BD11A2}"/>
              </a:ext>
              <a:ext uri="{C183D7F6-B498-43B3-948B-1728B52AA6E4}">
                <adec:decorative xmlns:adec="http://schemas.microsoft.com/office/drawing/2017/decorative" val="1"/>
              </a:ext>
            </a:extLst>
          </p:cNvPr>
          <p:cNvSpPr/>
          <p:nvPr/>
        </p:nvSpPr>
        <p:spPr>
          <a:xfrm>
            <a:off x="786624" y="5263892"/>
            <a:ext cx="508663" cy="615834"/>
          </a:xfrm>
          <a:prstGeom prst="rect">
            <a:avLst/>
          </a:prstGeom>
          <a:noFill/>
          <a:ln w="57150">
            <a:solidFill>
              <a:srgbClr val="E56B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Arrow: Down 17">
            <a:extLst>
              <a:ext uri="{FF2B5EF4-FFF2-40B4-BE49-F238E27FC236}">
                <a16:creationId xmlns:a16="http://schemas.microsoft.com/office/drawing/2014/main" id="{0C7B80E8-350D-404B-860B-C91770F8243C}"/>
              </a:ext>
              <a:ext uri="{C183D7F6-B498-43B3-948B-1728B52AA6E4}">
                <adec:decorative xmlns:adec="http://schemas.microsoft.com/office/drawing/2017/decorative" val="1"/>
              </a:ext>
            </a:extLst>
          </p:cNvPr>
          <p:cNvSpPr/>
          <p:nvPr/>
        </p:nvSpPr>
        <p:spPr>
          <a:xfrm rot="1945941">
            <a:off x="4498727" y="4564980"/>
            <a:ext cx="312402" cy="632984"/>
          </a:xfrm>
          <a:prstGeom prst="downArrow">
            <a:avLst/>
          </a:prstGeom>
          <a:solidFill>
            <a:srgbClr val="E56B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E56B4D"/>
              </a:solidFill>
            </a:endParaRPr>
          </a:p>
        </p:txBody>
      </p:sp>
      <p:sp>
        <p:nvSpPr>
          <p:cNvPr id="20" name="Arrow: Down 19">
            <a:extLst>
              <a:ext uri="{FF2B5EF4-FFF2-40B4-BE49-F238E27FC236}">
                <a16:creationId xmlns:a16="http://schemas.microsoft.com/office/drawing/2014/main" id="{26399888-6B83-4623-80F9-8C8DD9E8823F}"/>
              </a:ext>
              <a:ext uri="{C183D7F6-B498-43B3-948B-1728B52AA6E4}">
                <adec:decorative xmlns:adec="http://schemas.microsoft.com/office/drawing/2017/decorative" val="1"/>
              </a:ext>
            </a:extLst>
          </p:cNvPr>
          <p:cNvSpPr/>
          <p:nvPr/>
        </p:nvSpPr>
        <p:spPr>
          <a:xfrm>
            <a:off x="3500543" y="4535457"/>
            <a:ext cx="312402" cy="632984"/>
          </a:xfrm>
          <a:prstGeom prst="downArrow">
            <a:avLst/>
          </a:prstGeom>
          <a:solidFill>
            <a:srgbClr val="E56B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E56B4D"/>
              </a:solidFill>
            </a:endParaRPr>
          </a:p>
        </p:txBody>
      </p:sp>
      <p:sp>
        <p:nvSpPr>
          <p:cNvPr id="22" name="Arrow: Down 21">
            <a:extLst>
              <a:ext uri="{FF2B5EF4-FFF2-40B4-BE49-F238E27FC236}">
                <a16:creationId xmlns:a16="http://schemas.microsoft.com/office/drawing/2014/main" id="{2264FFDC-6178-43C4-BB26-7056EEB93102}"/>
              </a:ext>
              <a:ext uri="{C183D7F6-B498-43B3-948B-1728B52AA6E4}">
                <adec:decorative xmlns:adec="http://schemas.microsoft.com/office/drawing/2017/decorative" val="1"/>
              </a:ext>
            </a:extLst>
          </p:cNvPr>
          <p:cNvSpPr/>
          <p:nvPr/>
        </p:nvSpPr>
        <p:spPr>
          <a:xfrm>
            <a:off x="8168992" y="4542825"/>
            <a:ext cx="312402" cy="632984"/>
          </a:xfrm>
          <a:prstGeom prst="downArrow">
            <a:avLst/>
          </a:prstGeom>
          <a:solidFill>
            <a:srgbClr val="E56B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E56B4D"/>
              </a:solidFill>
            </a:endParaRPr>
          </a:p>
        </p:txBody>
      </p:sp>
      <p:sp>
        <p:nvSpPr>
          <p:cNvPr id="24" name="Arrow: Down 23">
            <a:extLst>
              <a:ext uri="{FF2B5EF4-FFF2-40B4-BE49-F238E27FC236}">
                <a16:creationId xmlns:a16="http://schemas.microsoft.com/office/drawing/2014/main" id="{2031AC86-EF5E-4F74-B40B-EF321BBC3F10}"/>
              </a:ext>
              <a:ext uri="{C183D7F6-B498-43B3-948B-1728B52AA6E4}">
                <adec:decorative xmlns:adec="http://schemas.microsoft.com/office/drawing/2017/decorative" val="1"/>
              </a:ext>
            </a:extLst>
          </p:cNvPr>
          <p:cNvSpPr/>
          <p:nvPr/>
        </p:nvSpPr>
        <p:spPr>
          <a:xfrm>
            <a:off x="338021" y="4541632"/>
            <a:ext cx="312402" cy="632984"/>
          </a:xfrm>
          <a:prstGeom prst="downArrow">
            <a:avLst/>
          </a:prstGeom>
          <a:solidFill>
            <a:srgbClr val="E56B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E56B4D"/>
              </a:solidFill>
            </a:endParaRPr>
          </a:p>
        </p:txBody>
      </p:sp>
      <p:sp>
        <p:nvSpPr>
          <p:cNvPr id="25" name="Arrow: Down 24">
            <a:extLst>
              <a:ext uri="{FF2B5EF4-FFF2-40B4-BE49-F238E27FC236}">
                <a16:creationId xmlns:a16="http://schemas.microsoft.com/office/drawing/2014/main" id="{F04F081B-4F15-4A4D-831F-A7EB94251ECB}"/>
              </a:ext>
              <a:ext uri="{C183D7F6-B498-43B3-948B-1728B52AA6E4}">
                <adec:decorative xmlns:adec="http://schemas.microsoft.com/office/drawing/2017/decorative" val="1"/>
              </a:ext>
            </a:extLst>
          </p:cNvPr>
          <p:cNvSpPr/>
          <p:nvPr/>
        </p:nvSpPr>
        <p:spPr>
          <a:xfrm>
            <a:off x="884754" y="4539669"/>
            <a:ext cx="312402" cy="632984"/>
          </a:xfrm>
          <a:prstGeom prst="downArrow">
            <a:avLst/>
          </a:prstGeom>
          <a:solidFill>
            <a:srgbClr val="E56B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E56B4D"/>
              </a:solidFill>
            </a:endParaRPr>
          </a:p>
        </p:txBody>
      </p:sp>
    </p:spTree>
    <p:extLst>
      <p:ext uri="{BB962C8B-B14F-4D97-AF65-F5344CB8AC3E}">
        <p14:creationId xmlns:p14="http://schemas.microsoft.com/office/powerpoint/2010/main" val="31691620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209DFE-7436-4054-89CD-68E0BAC61E3F}"/>
              </a:ext>
            </a:extLst>
          </p:cNvPr>
          <p:cNvSpPr>
            <a:spLocks noGrp="1"/>
          </p:cNvSpPr>
          <p:nvPr>
            <p:ph type="title"/>
          </p:nvPr>
        </p:nvSpPr>
        <p:spPr>
          <a:xfrm>
            <a:off x="628651" y="1366837"/>
            <a:ext cx="7886700" cy="994172"/>
          </a:xfrm>
        </p:spPr>
        <p:txBody>
          <a:bodyPr/>
          <a:lstStyle/>
          <a:p>
            <a:r>
              <a:rPr lang="en-US" sz="2800" dirty="0"/>
              <a:t>Architecture: Principal Buildings </a:t>
            </a:r>
          </a:p>
        </p:txBody>
      </p:sp>
      <p:pic>
        <p:nvPicPr>
          <p:cNvPr id="6" name="Content Placeholder 5" descr="View of Chapel">
            <a:extLst>
              <a:ext uri="{FF2B5EF4-FFF2-40B4-BE49-F238E27FC236}">
                <a16:creationId xmlns:a16="http://schemas.microsoft.com/office/drawing/2014/main" id="{3ACD1205-95F9-44A3-B4FC-F8BF23D7125B}"/>
              </a:ext>
            </a:extLst>
          </p:cNvPr>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rot="5400000">
            <a:off x="80473" y="2774645"/>
            <a:ext cx="3264694" cy="2168341"/>
          </a:xfrm>
        </p:spPr>
      </p:pic>
      <p:pic>
        <p:nvPicPr>
          <p:cNvPr id="16" name="Content Placeholder 15" descr="View of Carolina Hotel">
            <a:extLst>
              <a:ext uri="{FF2B5EF4-FFF2-40B4-BE49-F238E27FC236}">
                <a16:creationId xmlns:a16="http://schemas.microsoft.com/office/drawing/2014/main" id="{9C50069E-6411-433F-9273-997A4C02284F}"/>
              </a:ext>
            </a:extLst>
          </p:cNvPr>
          <p:cNvPicPr>
            <a:picLocks noGrp="1" noChangeAspect="1"/>
          </p:cNvPicPr>
          <p:nvPr>
            <p:ph sz="half" idx="2"/>
          </p:nvPr>
        </p:nvPicPr>
        <p:blipFill>
          <a:blip r:embed="rId4" cstate="print">
            <a:extLst>
              <a:ext uri="{28A0092B-C50C-407E-A947-70E740481C1C}">
                <a14:useLocalDpi xmlns:a14="http://schemas.microsoft.com/office/drawing/2010/main" val="0"/>
              </a:ext>
            </a:extLst>
          </a:blip>
          <a:stretch>
            <a:fillRect/>
          </a:stretch>
        </p:blipFill>
        <p:spPr>
          <a:xfrm>
            <a:off x="3190875" y="2226468"/>
            <a:ext cx="4352925" cy="3264694"/>
          </a:xfrm>
        </p:spPr>
      </p:pic>
    </p:spTree>
    <p:extLst>
      <p:ext uri="{BB962C8B-B14F-4D97-AF65-F5344CB8AC3E}">
        <p14:creationId xmlns:p14="http://schemas.microsoft.com/office/powerpoint/2010/main" val="18223798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57A39D0-2DAF-4618-A359-F8F380BF6580}"/>
              </a:ext>
            </a:extLst>
          </p:cNvPr>
          <p:cNvSpPr>
            <a:spLocks noGrp="1"/>
          </p:cNvSpPr>
          <p:nvPr>
            <p:ph type="title" idx="4294967295"/>
          </p:nvPr>
        </p:nvSpPr>
        <p:spPr>
          <a:xfrm>
            <a:off x="628650" y="-1325563"/>
            <a:ext cx="7886700" cy="1325563"/>
          </a:xfrm>
          <a:prstGeom prst="rect">
            <a:avLst/>
          </a:prstGeom>
        </p:spPr>
        <p:txBody>
          <a:bodyPr anchor="b"/>
          <a:lstStyle/>
          <a:p>
            <a:r>
              <a:rPr lang="en-US" dirty="0"/>
              <a:t>Pinehurst Landscape: Golf Course</a:t>
            </a:r>
          </a:p>
        </p:txBody>
      </p:sp>
      <p:pic>
        <p:nvPicPr>
          <p:cNvPr id="3" name="Picture 2" descr="Historic Post Card of Golf Course">
            <a:extLst>
              <a:ext uri="{FF2B5EF4-FFF2-40B4-BE49-F238E27FC236}">
                <a16:creationId xmlns:a16="http://schemas.microsoft.com/office/drawing/2014/main" id="{146029C4-4A3D-4C5D-B63D-FB846C07D42C}"/>
              </a:ext>
            </a:extLst>
          </p:cNvPr>
          <p:cNvPicPr>
            <a:picLocks noChangeAspect="1"/>
          </p:cNvPicPr>
          <p:nvPr/>
        </p:nvPicPr>
        <p:blipFill>
          <a:blip r:embed="rId3"/>
          <a:stretch>
            <a:fillRect/>
          </a:stretch>
        </p:blipFill>
        <p:spPr>
          <a:xfrm>
            <a:off x="457200" y="2209800"/>
            <a:ext cx="4286250" cy="2771775"/>
          </a:xfrm>
          <a:prstGeom prst="rect">
            <a:avLst/>
          </a:prstGeom>
        </p:spPr>
      </p:pic>
      <p:pic>
        <p:nvPicPr>
          <p:cNvPr id="2" name="Picture 1" descr="Historic Photo of Golf Course">
            <a:extLst>
              <a:ext uri="{FF2B5EF4-FFF2-40B4-BE49-F238E27FC236}">
                <a16:creationId xmlns:a16="http://schemas.microsoft.com/office/drawing/2014/main" id="{8DAC6310-4493-4694-93C4-DABFF2860C1A}"/>
              </a:ext>
            </a:extLst>
          </p:cNvPr>
          <p:cNvPicPr>
            <a:picLocks noChangeAspect="1"/>
          </p:cNvPicPr>
          <p:nvPr/>
        </p:nvPicPr>
        <p:blipFill>
          <a:blip r:embed="rId4"/>
          <a:stretch>
            <a:fillRect/>
          </a:stretch>
        </p:blipFill>
        <p:spPr>
          <a:xfrm>
            <a:off x="4953000" y="1752600"/>
            <a:ext cx="2714625" cy="4286250"/>
          </a:xfrm>
          <a:prstGeom prst="rect">
            <a:avLst/>
          </a:prstGeom>
        </p:spPr>
      </p:pic>
    </p:spTree>
    <p:extLst>
      <p:ext uri="{BB962C8B-B14F-4D97-AF65-F5344CB8AC3E}">
        <p14:creationId xmlns:p14="http://schemas.microsoft.com/office/powerpoint/2010/main" val="38547599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A469D1-585F-4EDA-B5CD-70BC2CEAAE90}"/>
              </a:ext>
            </a:extLst>
          </p:cNvPr>
          <p:cNvSpPr>
            <a:spLocks noGrp="1"/>
          </p:cNvSpPr>
          <p:nvPr>
            <p:ph type="title" idx="4294967295"/>
          </p:nvPr>
        </p:nvSpPr>
        <p:spPr>
          <a:xfrm>
            <a:off x="628650" y="-1325563"/>
            <a:ext cx="7886700" cy="1325563"/>
          </a:xfrm>
          <a:prstGeom prst="rect">
            <a:avLst/>
          </a:prstGeom>
        </p:spPr>
        <p:txBody>
          <a:bodyPr anchor="b"/>
          <a:lstStyle/>
          <a:p>
            <a:r>
              <a:rPr lang="en-US" dirty="0"/>
              <a:t>Pinehurst Landscape: Circulation</a:t>
            </a:r>
          </a:p>
        </p:txBody>
      </p:sp>
      <p:sp>
        <p:nvSpPr>
          <p:cNvPr id="5" name="TextBox 4">
            <a:extLst>
              <a:ext uri="{FF2B5EF4-FFF2-40B4-BE49-F238E27FC236}">
                <a16:creationId xmlns:a16="http://schemas.microsoft.com/office/drawing/2014/main" id="{02F2732C-041A-4015-92C6-BD325FCAF645}"/>
              </a:ext>
            </a:extLst>
          </p:cNvPr>
          <p:cNvSpPr txBox="1"/>
          <p:nvPr/>
        </p:nvSpPr>
        <p:spPr>
          <a:xfrm>
            <a:off x="304815" y="1524000"/>
            <a:ext cx="5008279" cy="1146468"/>
          </a:xfrm>
          <a:prstGeom prst="rect">
            <a:avLst/>
          </a:prstGeom>
          <a:noFill/>
        </p:spPr>
        <p:txBody>
          <a:bodyPr wrap="square" rtlCol="0">
            <a:spAutoFit/>
          </a:bodyPr>
          <a:lstStyle/>
          <a:p>
            <a:r>
              <a:rPr lang="en-US" sz="2800" b="1" dirty="0">
                <a:latin typeface="+mj-lt"/>
              </a:rPr>
              <a:t>Landscape Features </a:t>
            </a:r>
          </a:p>
          <a:p>
            <a:endParaRPr lang="en-US" sz="1350" b="1" dirty="0"/>
          </a:p>
          <a:p>
            <a:endParaRPr lang="en-US" sz="1350" b="1" dirty="0"/>
          </a:p>
          <a:p>
            <a:endParaRPr lang="en-US" sz="1350" b="1" dirty="0"/>
          </a:p>
        </p:txBody>
      </p:sp>
      <p:pic>
        <p:nvPicPr>
          <p:cNvPr id="9" name="Picture 8" descr="A tree with a sign on it noting significance of the paths&#10;">
            <a:extLst>
              <a:ext uri="{FF2B5EF4-FFF2-40B4-BE49-F238E27FC236}">
                <a16:creationId xmlns:a16="http://schemas.microsoft.com/office/drawing/2014/main" id="{6FD2C7D2-FC16-4BEF-AC11-2F29C2136D1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2021" y="2438400"/>
            <a:ext cx="4675436" cy="3105327"/>
          </a:xfrm>
          <a:prstGeom prst="rect">
            <a:avLst/>
          </a:prstGeom>
        </p:spPr>
      </p:pic>
      <p:pic>
        <p:nvPicPr>
          <p:cNvPr id="11" name="Picture 10" descr="View of road circulation&#10;">
            <a:extLst>
              <a:ext uri="{FF2B5EF4-FFF2-40B4-BE49-F238E27FC236}">
                <a16:creationId xmlns:a16="http://schemas.microsoft.com/office/drawing/2014/main" id="{B75E4537-69C1-4F91-BC12-201C7A9F9B9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16407" y="2135706"/>
            <a:ext cx="3246875" cy="4329167"/>
          </a:xfrm>
          <a:prstGeom prst="rect">
            <a:avLst/>
          </a:prstGeom>
        </p:spPr>
      </p:pic>
    </p:spTree>
    <p:extLst>
      <p:ext uri="{BB962C8B-B14F-4D97-AF65-F5344CB8AC3E}">
        <p14:creationId xmlns:p14="http://schemas.microsoft.com/office/powerpoint/2010/main" val="39286574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BFB63-E33A-4DA4-9C3C-43CDFF9DC5D3}"/>
              </a:ext>
            </a:extLst>
          </p:cNvPr>
          <p:cNvSpPr>
            <a:spLocks noGrp="1"/>
          </p:cNvSpPr>
          <p:nvPr>
            <p:ph type="title" idx="4294967295"/>
          </p:nvPr>
        </p:nvSpPr>
        <p:spPr>
          <a:xfrm>
            <a:off x="628650" y="-1325563"/>
            <a:ext cx="7886700" cy="1325563"/>
          </a:xfrm>
          <a:prstGeom prst="rect">
            <a:avLst/>
          </a:prstGeom>
        </p:spPr>
        <p:txBody>
          <a:bodyPr anchor="b"/>
          <a:lstStyle/>
          <a:p>
            <a:r>
              <a:rPr lang="en-US" dirty="0"/>
              <a:t>1895 Designed Landscape vs today</a:t>
            </a:r>
          </a:p>
        </p:txBody>
      </p:sp>
      <p:pic>
        <p:nvPicPr>
          <p:cNvPr id="3" name="Picture 2" descr="Current view of the village green&#10;">
            <a:extLst>
              <a:ext uri="{FF2B5EF4-FFF2-40B4-BE49-F238E27FC236}">
                <a16:creationId xmlns:a16="http://schemas.microsoft.com/office/drawing/2014/main" id="{6D8030D9-805B-40FB-A1A7-0E6FE15F568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017" r="3019" b="2"/>
          <a:stretch/>
        </p:blipFill>
        <p:spPr>
          <a:xfrm>
            <a:off x="2667000" y="2286000"/>
            <a:ext cx="6225834" cy="4406079"/>
          </a:xfrm>
          <a:custGeom>
            <a:avLst/>
            <a:gdLst/>
            <a:ahLst/>
            <a:cxnLst/>
            <a:rect l="l" t="t" r="r" b="b"/>
            <a:pathLst>
              <a:path w="8301112" h="5874772">
                <a:moveTo>
                  <a:pt x="3607511" y="0"/>
                </a:moveTo>
                <a:cubicBezTo>
                  <a:pt x="3607511" y="0"/>
                  <a:pt x="3607511" y="0"/>
                  <a:pt x="8106431" y="0"/>
                </a:cubicBezTo>
                <a:lnTo>
                  <a:pt x="8301112" y="0"/>
                </a:lnTo>
                <a:lnTo>
                  <a:pt x="8301112" y="5874772"/>
                </a:lnTo>
                <a:lnTo>
                  <a:pt x="27685" y="5874772"/>
                </a:lnTo>
                <a:lnTo>
                  <a:pt x="24376" y="5862584"/>
                </a:lnTo>
                <a:cubicBezTo>
                  <a:pt x="-24375" y="5631005"/>
                  <a:pt x="0" y="5362863"/>
                  <a:pt x="97502" y="5167850"/>
                </a:cubicBezTo>
                <a:cubicBezTo>
                  <a:pt x="97502" y="5167850"/>
                  <a:pt x="97502" y="5167850"/>
                  <a:pt x="2827510" y="438782"/>
                </a:cubicBezTo>
                <a:cubicBezTo>
                  <a:pt x="2973760" y="195014"/>
                  <a:pt x="3331265" y="0"/>
                  <a:pt x="3607511" y="0"/>
                </a:cubicBezTo>
                <a:close/>
              </a:path>
            </a:pathLst>
          </a:custGeom>
        </p:spPr>
      </p:pic>
      <p:pic>
        <p:nvPicPr>
          <p:cNvPr id="4" name="Picture 2" descr="VILLAGE OF PINEHURST General Plan dated 1895  Reproduction image 0">
            <a:extLst>
              <a:ext uri="{FF2B5EF4-FFF2-40B4-BE49-F238E27FC236}">
                <a16:creationId xmlns:a16="http://schemas.microsoft.com/office/drawing/2014/main" id="{F9733501-E406-481A-8D1B-DF91FBD1D96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9333" r="6581"/>
          <a:stretch/>
        </p:blipFill>
        <p:spPr bwMode="auto">
          <a:xfrm>
            <a:off x="0" y="1371600"/>
            <a:ext cx="4007104" cy="3339876"/>
          </a:xfrm>
          <a:custGeom>
            <a:avLst/>
            <a:gdLst/>
            <a:ahLst/>
            <a:cxnLst/>
            <a:rect l="l" t="t" r="r" b="b"/>
            <a:pathLst>
              <a:path w="5846002" h="4872577">
                <a:moveTo>
                  <a:pt x="343285" y="2953992"/>
                </a:moveTo>
                <a:cubicBezTo>
                  <a:pt x="343285" y="2953992"/>
                  <a:pt x="343285" y="2953992"/>
                  <a:pt x="849063" y="2953992"/>
                </a:cubicBezTo>
                <a:cubicBezTo>
                  <a:pt x="880743" y="2953992"/>
                  <a:pt x="911330" y="2971406"/>
                  <a:pt x="926624" y="2999703"/>
                </a:cubicBezTo>
                <a:cubicBezTo>
                  <a:pt x="926624" y="2999703"/>
                  <a:pt x="926624" y="2999703"/>
                  <a:pt x="1180059" y="3436136"/>
                </a:cubicBezTo>
                <a:cubicBezTo>
                  <a:pt x="1196445" y="3463345"/>
                  <a:pt x="1196445" y="3498172"/>
                  <a:pt x="1180059" y="3525382"/>
                </a:cubicBezTo>
                <a:cubicBezTo>
                  <a:pt x="1180059" y="3525382"/>
                  <a:pt x="1180059" y="3525382"/>
                  <a:pt x="926624" y="3961814"/>
                </a:cubicBezTo>
                <a:cubicBezTo>
                  <a:pt x="911330" y="3990111"/>
                  <a:pt x="880743" y="4007525"/>
                  <a:pt x="849063" y="4007525"/>
                </a:cubicBezTo>
                <a:cubicBezTo>
                  <a:pt x="849063" y="4007525"/>
                  <a:pt x="849063" y="4007525"/>
                  <a:pt x="343285" y="4007525"/>
                </a:cubicBezTo>
                <a:cubicBezTo>
                  <a:pt x="310513" y="4007525"/>
                  <a:pt x="281019" y="3990111"/>
                  <a:pt x="264633" y="3961814"/>
                </a:cubicBezTo>
                <a:cubicBezTo>
                  <a:pt x="264633" y="3961814"/>
                  <a:pt x="264633" y="3961814"/>
                  <a:pt x="12290" y="3525382"/>
                </a:cubicBezTo>
                <a:cubicBezTo>
                  <a:pt x="-4096" y="3498172"/>
                  <a:pt x="-4096" y="3463345"/>
                  <a:pt x="12290" y="3436136"/>
                </a:cubicBezTo>
                <a:cubicBezTo>
                  <a:pt x="12290" y="3436136"/>
                  <a:pt x="12290" y="3436136"/>
                  <a:pt x="264633" y="2999703"/>
                </a:cubicBezTo>
                <a:cubicBezTo>
                  <a:pt x="281019" y="2971406"/>
                  <a:pt x="310513" y="2953992"/>
                  <a:pt x="343285" y="2953992"/>
                </a:cubicBezTo>
                <a:close/>
                <a:moveTo>
                  <a:pt x="2353334" y="538808"/>
                </a:moveTo>
                <a:cubicBezTo>
                  <a:pt x="2353334" y="538808"/>
                  <a:pt x="2353334" y="538808"/>
                  <a:pt x="2613403" y="538808"/>
                </a:cubicBezTo>
                <a:lnTo>
                  <a:pt x="2643742" y="538808"/>
                </a:lnTo>
                <a:lnTo>
                  <a:pt x="2672692" y="588661"/>
                </a:lnTo>
                <a:cubicBezTo>
                  <a:pt x="2713002" y="658078"/>
                  <a:pt x="2759909" y="738855"/>
                  <a:pt x="2814491" y="832849"/>
                </a:cubicBezTo>
                <a:cubicBezTo>
                  <a:pt x="2839586" y="874521"/>
                  <a:pt x="2839586" y="927860"/>
                  <a:pt x="2814491" y="969531"/>
                </a:cubicBezTo>
                <a:cubicBezTo>
                  <a:pt x="2814491" y="969531"/>
                  <a:pt x="2814491" y="969531"/>
                  <a:pt x="2426350" y="1637936"/>
                </a:cubicBezTo>
                <a:cubicBezTo>
                  <a:pt x="2402927" y="1681274"/>
                  <a:pt x="2356083" y="1707943"/>
                  <a:pt x="2307565" y="1707943"/>
                </a:cubicBezTo>
                <a:cubicBezTo>
                  <a:pt x="2307565" y="1707943"/>
                  <a:pt x="2307565" y="1707943"/>
                  <a:pt x="1532956" y="1707943"/>
                </a:cubicBezTo>
                <a:cubicBezTo>
                  <a:pt x="1520409" y="1707943"/>
                  <a:pt x="1508175" y="1706276"/>
                  <a:pt x="1496490" y="1703099"/>
                </a:cubicBezTo>
                <a:lnTo>
                  <a:pt x="1471408" y="1692583"/>
                </a:lnTo>
                <a:lnTo>
                  <a:pt x="1486736" y="1666073"/>
                </a:lnTo>
                <a:cubicBezTo>
                  <a:pt x="1625328" y="1426376"/>
                  <a:pt x="1802725" y="1119564"/>
                  <a:pt x="2029793" y="726844"/>
                </a:cubicBezTo>
                <a:cubicBezTo>
                  <a:pt x="2097197" y="610441"/>
                  <a:pt x="2218525" y="538808"/>
                  <a:pt x="2353334" y="538808"/>
                </a:cubicBezTo>
                <a:close/>
                <a:moveTo>
                  <a:pt x="1487085" y="0"/>
                </a:moveTo>
                <a:cubicBezTo>
                  <a:pt x="1487085" y="0"/>
                  <a:pt x="1487085" y="0"/>
                  <a:pt x="2360840" y="0"/>
                </a:cubicBezTo>
                <a:cubicBezTo>
                  <a:pt x="2415568" y="0"/>
                  <a:pt x="2468407" y="30084"/>
                  <a:pt x="2494828" y="78969"/>
                </a:cubicBezTo>
                <a:cubicBezTo>
                  <a:pt x="2494828" y="78969"/>
                  <a:pt x="2494828" y="78969"/>
                  <a:pt x="2729665" y="483373"/>
                </a:cubicBezTo>
                <a:lnTo>
                  <a:pt x="2756194" y="529058"/>
                </a:lnTo>
                <a:lnTo>
                  <a:pt x="2735320" y="529058"/>
                </a:lnTo>
                <a:lnTo>
                  <a:pt x="2636659" y="529058"/>
                </a:lnTo>
                <a:lnTo>
                  <a:pt x="2593799" y="455250"/>
                </a:lnTo>
                <a:cubicBezTo>
                  <a:pt x="2430052" y="173267"/>
                  <a:pt x="2430052" y="173267"/>
                  <a:pt x="2430052" y="173267"/>
                </a:cubicBezTo>
                <a:cubicBezTo>
                  <a:pt x="2406629" y="129929"/>
                  <a:pt x="2359785" y="103259"/>
                  <a:pt x="2311267" y="103259"/>
                </a:cubicBezTo>
                <a:cubicBezTo>
                  <a:pt x="1536658" y="103259"/>
                  <a:pt x="1536658" y="103259"/>
                  <a:pt x="1536658" y="103259"/>
                </a:cubicBezTo>
                <a:cubicBezTo>
                  <a:pt x="1486468" y="103259"/>
                  <a:pt x="1441296" y="129929"/>
                  <a:pt x="1416201" y="173267"/>
                </a:cubicBezTo>
                <a:cubicBezTo>
                  <a:pt x="1029733" y="841671"/>
                  <a:pt x="1029733" y="841671"/>
                  <a:pt x="1029733" y="841671"/>
                </a:cubicBezTo>
                <a:cubicBezTo>
                  <a:pt x="1004637" y="883343"/>
                  <a:pt x="1004637" y="936682"/>
                  <a:pt x="1029733" y="978353"/>
                </a:cubicBezTo>
                <a:cubicBezTo>
                  <a:pt x="1416201" y="1646758"/>
                  <a:pt x="1416201" y="1646758"/>
                  <a:pt x="1416201" y="1646758"/>
                </a:cubicBezTo>
                <a:cubicBezTo>
                  <a:pt x="1428749" y="1668427"/>
                  <a:pt x="1446315" y="1685929"/>
                  <a:pt x="1467019" y="1698013"/>
                </a:cubicBezTo>
                <a:lnTo>
                  <a:pt x="1472899" y="1700478"/>
                </a:lnTo>
                <a:lnTo>
                  <a:pt x="1441377" y="1754996"/>
                </a:lnTo>
                <a:lnTo>
                  <a:pt x="1417933" y="1795543"/>
                </a:lnTo>
                <a:lnTo>
                  <a:pt x="1442249" y="1805738"/>
                </a:lnTo>
                <a:cubicBezTo>
                  <a:pt x="1455430" y="1809322"/>
                  <a:pt x="1469230" y="1811202"/>
                  <a:pt x="1483383" y="1811202"/>
                </a:cubicBezTo>
                <a:cubicBezTo>
                  <a:pt x="2357138" y="1811202"/>
                  <a:pt x="2357138" y="1811202"/>
                  <a:pt x="2357138" y="1811202"/>
                </a:cubicBezTo>
                <a:cubicBezTo>
                  <a:pt x="2411866" y="1811202"/>
                  <a:pt x="2464705" y="1781120"/>
                  <a:pt x="2491126" y="1732235"/>
                </a:cubicBezTo>
                <a:cubicBezTo>
                  <a:pt x="2928947" y="978278"/>
                  <a:pt x="2928947" y="978278"/>
                  <a:pt x="2928947" y="978278"/>
                </a:cubicBezTo>
                <a:cubicBezTo>
                  <a:pt x="2957254" y="931274"/>
                  <a:pt x="2957254" y="871108"/>
                  <a:pt x="2928947" y="824102"/>
                </a:cubicBezTo>
                <a:cubicBezTo>
                  <a:pt x="2874220" y="729858"/>
                  <a:pt x="2826333" y="647394"/>
                  <a:pt x="2784432" y="575238"/>
                </a:cubicBezTo>
                <a:lnTo>
                  <a:pt x="2763277" y="538808"/>
                </a:lnTo>
                <a:lnTo>
                  <a:pt x="2861280" y="538808"/>
                </a:lnTo>
                <a:cubicBezTo>
                  <a:pt x="3166048" y="538808"/>
                  <a:pt x="3653676" y="538808"/>
                  <a:pt x="4433881" y="538808"/>
                </a:cubicBezTo>
                <a:cubicBezTo>
                  <a:pt x="4564197" y="538808"/>
                  <a:pt x="4690018" y="610441"/>
                  <a:pt x="4752929" y="726844"/>
                </a:cubicBezTo>
                <a:cubicBezTo>
                  <a:pt x="4752929" y="726844"/>
                  <a:pt x="4752929" y="726844"/>
                  <a:pt x="5795449" y="2522134"/>
                </a:cubicBezTo>
                <a:cubicBezTo>
                  <a:pt x="5862854" y="2634060"/>
                  <a:pt x="5862854" y="2777325"/>
                  <a:pt x="5795449" y="2889251"/>
                </a:cubicBezTo>
                <a:cubicBezTo>
                  <a:pt x="5795449" y="2889251"/>
                  <a:pt x="5795449" y="2889251"/>
                  <a:pt x="4752929" y="4684542"/>
                </a:cubicBezTo>
                <a:cubicBezTo>
                  <a:pt x="4690018" y="4800945"/>
                  <a:pt x="4564197" y="4872577"/>
                  <a:pt x="4433881" y="4872577"/>
                </a:cubicBezTo>
                <a:cubicBezTo>
                  <a:pt x="4433881" y="4872577"/>
                  <a:pt x="4433881" y="4872577"/>
                  <a:pt x="2353334" y="4872577"/>
                </a:cubicBezTo>
                <a:cubicBezTo>
                  <a:pt x="2218525" y="4872577"/>
                  <a:pt x="2097197" y="4800945"/>
                  <a:pt x="2029793" y="4684542"/>
                </a:cubicBezTo>
                <a:cubicBezTo>
                  <a:pt x="2029793" y="4684542"/>
                  <a:pt x="2029793" y="4684542"/>
                  <a:pt x="991766" y="2889251"/>
                </a:cubicBezTo>
                <a:cubicBezTo>
                  <a:pt x="924361" y="2777325"/>
                  <a:pt x="924361" y="2634060"/>
                  <a:pt x="991766" y="2522134"/>
                </a:cubicBezTo>
                <a:cubicBezTo>
                  <a:pt x="991766" y="2522134"/>
                  <a:pt x="991766" y="2522134"/>
                  <a:pt x="1377193" y="1855530"/>
                </a:cubicBezTo>
                <a:lnTo>
                  <a:pt x="1409676" y="1799352"/>
                </a:lnTo>
                <a:lnTo>
                  <a:pt x="1408533" y="1798873"/>
                </a:lnTo>
                <a:cubicBezTo>
                  <a:pt x="1385179" y="1785241"/>
                  <a:pt x="1365364" y="1765500"/>
                  <a:pt x="1351210" y="1741057"/>
                </a:cubicBezTo>
                <a:cubicBezTo>
                  <a:pt x="1351210" y="1741057"/>
                  <a:pt x="1351210" y="1741057"/>
                  <a:pt x="915276" y="987100"/>
                </a:cubicBezTo>
                <a:cubicBezTo>
                  <a:pt x="886968" y="940096"/>
                  <a:pt x="886968" y="879930"/>
                  <a:pt x="915276" y="832924"/>
                </a:cubicBezTo>
                <a:cubicBezTo>
                  <a:pt x="915276" y="832924"/>
                  <a:pt x="915276" y="832924"/>
                  <a:pt x="1351210" y="78969"/>
                </a:cubicBezTo>
                <a:cubicBezTo>
                  <a:pt x="1379517" y="30084"/>
                  <a:pt x="1430471" y="0"/>
                  <a:pt x="1487085" y="0"/>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29691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3E60955-2A0B-4701-BF4D-403BC0C8D227}"/>
              </a:ext>
            </a:extLst>
          </p:cNvPr>
          <p:cNvSpPr txBox="1">
            <a:spLocks noGrp="1"/>
          </p:cNvSpPr>
          <p:nvPr>
            <p:ph type="title" idx="4294967295"/>
          </p:nvPr>
        </p:nvSpPr>
        <p:spPr>
          <a:xfrm>
            <a:off x="304799" y="1532156"/>
            <a:ext cx="7195857" cy="38779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rtl="0" eaLnBrk="0" fontAlgn="base" hangingPunct="0">
              <a:spcBef>
                <a:spcPct val="0"/>
              </a:spcBef>
              <a:spcAft>
                <a:spcPct val="0"/>
              </a:spcAft>
              <a:defRPr sz="3200" b="1">
                <a:solidFill>
                  <a:schemeClr val="tx1"/>
                </a:solidFill>
                <a:latin typeface="+mj-lt"/>
                <a:ea typeface="+mj-ea"/>
                <a:cs typeface="+mj-cs"/>
              </a:defRPr>
            </a:lvl1pPr>
            <a:lvl2pPr algn="l" rtl="0" eaLnBrk="0" fontAlgn="base" hangingPunct="0">
              <a:spcBef>
                <a:spcPct val="0"/>
              </a:spcBef>
              <a:spcAft>
                <a:spcPct val="0"/>
              </a:spcAft>
              <a:defRPr sz="3200" b="1">
                <a:solidFill>
                  <a:schemeClr val="tx1"/>
                </a:solidFill>
                <a:latin typeface="Verdana" pitchFamily="34" charset="0"/>
              </a:defRPr>
            </a:lvl2pPr>
            <a:lvl3pPr algn="l" rtl="0" eaLnBrk="0" fontAlgn="base" hangingPunct="0">
              <a:spcBef>
                <a:spcPct val="0"/>
              </a:spcBef>
              <a:spcAft>
                <a:spcPct val="0"/>
              </a:spcAft>
              <a:defRPr sz="3200" b="1">
                <a:solidFill>
                  <a:schemeClr val="tx1"/>
                </a:solidFill>
                <a:latin typeface="Verdana" pitchFamily="34" charset="0"/>
              </a:defRPr>
            </a:lvl3pPr>
            <a:lvl4pPr algn="l" rtl="0" eaLnBrk="0" fontAlgn="base" hangingPunct="0">
              <a:spcBef>
                <a:spcPct val="0"/>
              </a:spcBef>
              <a:spcAft>
                <a:spcPct val="0"/>
              </a:spcAft>
              <a:defRPr sz="3200" b="1">
                <a:solidFill>
                  <a:schemeClr val="tx1"/>
                </a:solidFill>
                <a:latin typeface="Verdana" pitchFamily="34" charset="0"/>
              </a:defRPr>
            </a:lvl4pPr>
            <a:lvl5pPr algn="l" rtl="0" eaLnBrk="0" fontAlgn="base" hangingPunct="0">
              <a:spcBef>
                <a:spcPct val="0"/>
              </a:spcBef>
              <a:spcAft>
                <a:spcPct val="0"/>
              </a:spcAft>
              <a:defRPr sz="3200" b="1">
                <a:solidFill>
                  <a:schemeClr val="tx1"/>
                </a:solidFill>
                <a:latin typeface="Verdana" pitchFamily="34" charset="0"/>
              </a:defRPr>
            </a:lvl5pPr>
            <a:lvl6pPr marL="457200" algn="l" rtl="0" eaLnBrk="0" fontAlgn="base" hangingPunct="0">
              <a:spcBef>
                <a:spcPct val="0"/>
              </a:spcBef>
              <a:spcAft>
                <a:spcPct val="0"/>
              </a:spcAft>
              <a:defRPr sz="3200" b="1">
                <a:solidFill>
                  <a:schemeClr val="tx1"/>
                </a:solidFill>
                <a:latin typeface="Verdana" pitchFamily="34" charset="0"/>
              </a:defRPr>
            </a:lvl6pPr>
            <a:lvl7pPr marL="914400" algn="l" rtl="0" eaLnBrk="0" fontAlgn="base" hangingPunct="0">
              <a:spcBef>
                <a:spcPct val="0"/>
              </a:spcBef>
              <a:spcAft>
                <a:spcPct val="0"/>
              </a:spcAft>
              <a:defRPr sz="3200" b="1">
                <a:solidFill>
                  <a:schemeClr val="tx1"/>
                </a:solidFill>
                <a:latin typeface="Verdana" pitchFamily="34" charset="0"/>
              </a:defRPr>
            </a:lvl7pPr>
            <a:lvl8pPr marL="1371600" algn="l" rtl="0" eaLnBrk="0" fontAlgn="base" hangingPunct="0">
              <a:spcBef>
                <a:spcPct val="0"/>
              </a:spcBef>
              <a:spcAft>
                <a:spcPct val="0"/>
              </a:spcAft>
              <a:defRPr sz="3200" b="1">
                <a:solidFill>
                  <a:schemeClr val="tx1"/>
                </a:solidFill>
                <a:latin typeface="Verdana" pitchFamily="34" charset="0"/>
              </a:defRPr>
            </a:lvl8pPr>
            <a:lvl9pPr marL="1828800" algn="l" rtl="0" eaLnBrk="0" fontAlgn="base" hangingPunct="0">
              <a:spcBef>
                <a:spcPct val="0"/>
              </a:spcBef>
              <a:spcAft>
                <a:spcPct val="0"/>
              </a:spcAft>
              <a:defRPr sz="3200" b="1">
                <a:solidFill>
                  <a:schemeClr val="tx1"/>
                </a:solidFill>
                <a:latin typeface="Verdana"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chemeClr val="tx1"/>
                </a:solidFill>
                <a:effectLst/>
                <a:uLnTx/>
                <a:uFillTx/>
                <a:latin typeface="+mj-lt"/>
                <a:ea typeface="+mn-ea"/>
                <a:cs typeface="+mn-cs"/>
              </a:rPr>
              <a:t>Anticipated Schedule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chemeClr val="tx1"/>
              </a:solidFill>
              <a:effectLst/>
              <a:uLnTx/>
              <a:uFillTx/>
              <a:latin typeface="+mj-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chemeClr val="tx1"/>
                </a:solidFill>
                <a:effectLst/>
                <a:uLnTx/>
                <a:uFillTx/>
                <a:latin typeface="+mj-lt"/>
                <a:ea typeface="+mn-ea"/>
                <a:cs typeface="+mn-cs"/>
              </a:rPr>
              <a:t>Late Spring/Summer 2021: </a:t>
            </a:r>
            <a:r>
              <a:rPr kumimoji="0" lang="en-US" sz="1800" b="0" i="0" u="none" strike="noStrike" kern="1200" cap="none" spc="0" normalizeH="0" baseline="0" noProof="0" dirty="0">
                <a:ln>
                  <a:noFill/>
                </a:ln>
                <a:solidFill>
                  <a:schemeClr val="tx1"/>
                </a:solidFill>
                <a:effectLst/>
                <a:uLnTx/>
                <a:uFillTx/>
                <a:latin typeface="+mj-lt"/>
                <a:ea typeface="+mn-ea"/>
                <a:cs typeface="+mn-cs"/>
              </a:rPr>
              <a:t>Draft report available for public review and comment</a:t>
            </a:r>
            <a:endParaRPr kumimoji="0" lang="en-US" sz="1800" b="1" i="0" u="none" strike="noStrike" kern="1200" cap="none" spc="0" normalizeH="0" baseline="0" noProof="0" dirty="0">
              <a:ln>
                <a:noFill/>
              </a:ln>
              <a:solidFill>
                <a:schemeClr val="tx1"/>
              </a:solidFill>
              <a:effectLst/>
              <a:uLnTx/>
              <a:uFillTx/>
              <a:latin typeface="+mj-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schemeClr val="tx1"/>
              </a:solidFill>
              <a:effectLst/>
              <a:uLnTx/>
              <a:uFillTx/>
              <a:latin typeface="+mj-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chemeClr val="tx1"/>
                </a:solidFill>
                <a:effectLst/>
                <a:uLnTx/>
                <a:uFillTx/>
                <a:latin typeface="+mj-lt"/>
                <a:ea typeface="+mn-ea"/>
                <a:cs typeface="+mn-cs"/>
              </a:rPr>
              <a:t>Summer 2021 (date TBD): </a:t>
            </a:r>
            <a:r>
              <a:rPr kumimoji="0" lang="en-US" sz="1800" b="0" i="0" u="none" strike="noStrike" kern="1200" cap="none" spc="0" normalizeH="0" baseline="0" noProof="0" dirty="0">
                <a:ln>
                  <a:noFill/>
                </a:ln>
                <a:solidFill>
                  <a:schemeClr val="tx1"/>
                </a:solidFill>
                <a:effectLst/>
                <a:uLnTx/>
                <a:uFillTx/>
                <a:latin typeface="+mj-lt"/>
                <a:ea typeface="+mn-ea"/>
                <a:cs typeface="+mn-cs"/>
              </a:rPr>
              <a:t>Second round of public meetings after draft report release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tx1"/>
              </a:solidFill>
              <a:effectLst/>
              <a:uLnTx/>
              <a:uFillTx/>
              <a:latin typeface="+mj-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chemeClr val="tx1"/>
                </a:solidFill>
                <a:effectLst/>
                <a:uLnTx/>
                <a:uFillTx/>
                <a:latin typeface="+mj-lt"/>
                <a:ea typeface="+mn-ea"/>
                <a:cs typeface="+mn-cs"/>
              </a:rPr>
              <a:t>Late Summer/Fall 2021: </a:t>
            </a:r>
            <a:r>
              <a:rPr kumimoji="0" lang="en-US" sz="1800" b="0" i="0" u="none" strike="noStrike" kern="1200" cap="none" spc="0" normalizeH="0" baseline="0" noProof="0" dirty="0">
                <a:ln>
                  <a:noFill/>
                </a:ln>
                <a:solidFill>
                  <a:schemeClr val="tx1"/>
                </a:solidFill>
                <a:effectLst/>
                <a:uLnTx/>
                <a:uFillTx/>
                <a:latin typeface="+mj-lt"/>
                <a:ea typeface="+mn-ea"/>
                <a:cs typeface="+mn-cs"/>
              </a:rPr>
              <a:t>Final report to be submitted to NPS within 45 days of comment period closing</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tx1"/>
              </a:solidFill>
              <a:effectLst/>
              <a:uLnTx/>
              <a:uFillTx/>
              <a:latin typeface="+mj-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chemeClr val="tx1"/>
                </a:solidFill>
                <a:effectLst/>
                <a:uLnTx/>
                <a:uFillTx/>
                <a:latin typeface="+mj-lt"/>
                <a:ea typeface="+mn-ea"/>
                <a:cs typeface="+mn-cs"/>
              </a:rPr>
              <a:t>Fall/Early Winter 2021: </a:t>
            </a:r>
            <a:r>
              <a:rPr kumimoji="0" lang="en-US" sz="1800" b="0" i="0" u="none" strike="noStrike" kern="1200" cap="none" spc="0" normalizeH="0" baseline="0" noProof="0" dirty="0">
                <a:ln>
                  <a:noFill/>
                </a:ln>
                <a:solidFill>
                  <a:schemeClr val="tx1"/>
                </a:solidFill>
                <a:effectLst/>
                <a:uLnTx/>
                <a:uFillTx/>
                <a:latin typeface="+mj-lt"/>
                <a:ea typeface="+mn-ea"/>
                <a:cs typeface="+mn-cs"/>
              </a:rPr>
              <a:t>NPS will release final findings to the public</a:t>
            </a:r>
          </a:p>
        </p:txBody>
      </p:sp>
    </p:spTree>
    <p:extLst>
      <p:ext uri="{BB962C8B-B14F-4D97-AF65-F5344CB8AC3E}">
        <p14:creationId xmlns:p14="http://schemas.microsoft.com/office/powerpoint/2010/main" val="41480026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571CC736-D4A3-4ED0-8655-94D88E7240A1}"/>
              </a:ext>
            </a:extLst>
          </p:cNvPr>
          <p:cNvSpPr txBox="1">
            <a:spLocks noGrp="1"/>
          </p:cNvSpPr>
          <p:nvPr>
            <p:ph type="title" idx="4294967295"/>
          </p:nvPr>
        </p:nvSpPr>
        <p:spPr bwMode="auto">
          <a:xfrm>
            <a:off x="0" y="1371600"/>
            <a:ext cx="7696200" cy="609600"/>
          </a:xfrm>
          <a:prstGeom prst="rect">
            <a:avLst/>
          </a:prstGeom>
          <a:noFill/>
          <a:ln>
            <a:noFill/>
            <a:prstDash/>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rtl="0" eaLnBrk="0" fontAlgn="base" hangingPunct="0">
              <a:spcBef>
                <a:spcPct val="0"/>
              </a:spcBef>
              <a:spcAft>
                <a:spcPct val="0"/>
              </a:spcAft>
              <a:defRPr sz="3200" b="1">
                <a:solidFill>
                  <a:schemeClr val="tx1"/>
                </a:solidFill>
                <a:latin typeface="+mj-lt"/>
                <a:ea typeface="+mj-ea"/>
                <a:cs typeface="+mj-cs"/>
              </a:defRPr>
            </a:lvl1pPr>
            <a:lvl2pPr algn="l" rtl="0" eaLnBrk="0" fontAlgn="base" hangingPunct="0">
              <a:spcBef>
                <a:spcPct val="0"/>
              </a:spcBef>
              <a:spcAft>
                <a:spcPct val="0"/>
              </a:spcAft>
              <a:defRPr sz="3200" b="1">
                <a:solidFill>
                  <a:schemeClr val="tx1"/>
                </a:solidFill>
                <a:latin typeface="Verdana" pitchFamily="34" charset="0"/>
              </a:defRPr>
            </a:lvl2pPr>
            <a:lvl3pPr algn="l" rtl="0" eaLnBrk="0" fontAlgn="base" hangingPunct="0">
              <a:spcBef>
                <a:spcPct val="0"/>
              </a:spcBef>
              <a:spcAft>
                <a:spcPct val="0"/>
              </a:spcAft>
              <a:defRPr sz="3200" b="1">
                <a:solidFill>
                  <a:schemeClr val="tx1"/>
                </a:solidFill>
                <a:latin typeface="Verdana" pitchFamily="34" charset="0"/>
              </a:defRPr>
            </a:lvl3pPr>
            <a:lvl4pPr algn="l" rtl="0" eaLnBrk="0" fontAlgn="base" hangingPunct="0">
              <a:spcBef>
                <a:spcPct val="0"/>
              </a:spcBef>
              <a:spcAft>
                <a:spcPct val="0"/>
              </a:spcAft>
              <a:defRPr sz="3200" b="1">
                <a:solidFill>
                  <a:schemeClr val="tx1"/>
                </a:solidFill>
                <a:latin typeface="Verdana" pitchFamily="34" charset="0"/>
              </a:defRPr>
            </a:lvl4pPr>
            <a:lvl5pPr algn="l" rtl="0" eaLnBrk="0" fontAlgn="base" hangingPunct="0">
              <a:spcBef>
                <a:spcPct val="0"/>
              </a:spcBef>
              <a:spcAft>
                <a:spcPct val="0"/>
              </a:spcAft>
              <a:defRPr sz="3200" b="1">
                <a:solidFill>
                  <a:schemeClr val="tx1"/>
                </a:solidFill>
                <a:latin typeface="Verdana" pitchFamily="34" charset="0"/>
              </a:defRPr>
            </a:lvl5pPr>
            <a:lvl6pPr marL="457200" algn="l" rtl="0" eaLnBrk="0" fontAlgn="base" hangingPunct="0">
              <a:spcBef>
                <a:spcPct val="0"/>
              </a:spcBef>
              <a:spcAft>
                <a:spcPct val="0"/>
              </a:spcAft>
              <a:defRPr sz="3200" b="1">
                <a:solidFill>
                  <a:schemeClr val="tx1"/>
                </a:solidFill>
                <a:latin typeface="Verdana" pitchFamily="34" charset="0"/>
              </a:defRPr>
            </a:lvl6pPr>
            <a:lvl7pPr marL="914400" algn="l" rtl="0" eaLnBrk="0" fontAlgn="base" hangingPunct="0">
              <a:spcBef>
                <a:spcPct val="0"/>
              </a:spcBef>
              <a:spcAft>
                <a:spcPct val="0"/>
              </a:spcAft>
              <a:defRPr sz="3200" b="1">
                <a:solidFill>
                  <a:schemeClr val="tx1"/>
                </a:solidFill>
                <a:latin typeface="Verdana" pitchFamily="34" charset="0"/>
              </a:defRPr>
            </a:lvl7pPr>
            <a:lvl8pPr marL="1371600" algn="l" rtl="0" eaLnBrk="0" fontAlgn="base" hangingPunct="0">
              <a:spcBef>
                <a:spcPct val="0"/>
              </a:spcBef>
              <a:spcAft>
                <a:spcPct val="0"/>
              </a:spcAft>
              <a:defRPr sz="3200" b="1">
                <a:solidFill>
                  <a:schemeClr val="tx1"/>
                </a:solidFill>
                <a:latin typeface="Verdana" pitchFamily="34" charset="0"/>
              </a:defRPr>
            </a:lvl8pPr>
            <a:lvl9pPr marL="1828800" algn="l" rtl="0" eaLnBrk="0" fontAlgn="base" hangingPunct="0">
              <a:spcBef>
                <a:spcPct val="0"/>
              </a:spcBef>
              <a:spcAft>
                <a:spcPct val="0"/>
              </a:spcAft>
              <a:defRPr sz="3200" b="1">
                <a:solidFill>
                  <a:schemeClr val="tx1"/>
                </a:solidFill>
                <a:latin typeface="Verdana" pitchFamily="34"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US" sz="2800" b="1" i="0" u="sng" strike="noStrike" kern="0" cap="none" spc="0" normalizeH="0" baseline="0" noProof="0" dirty="0">
                <a:ln>
                  <a:noFill/>
                </a:ln>
                <a:solidFill>
                  <a:schemeClr val="tx1"/>
                </a:solidFill>
                <a:effectLst/>
                <a:uLnTx/>
                <a:uFillTx/>
                <a:latin typeface="+mj-lt"/>
                <a:ea typeface="+mn-ea"/>
                <a:cs typeface="+mn-cs"/>
              </a:rPr>
              <a:t>Public Input: </a:t>
            </a:r>
            <a:r>
              <a:rPr kumimoji="0" lang="en-US" sz="2800" b="1" i="0" u="sng" strike="noStrike" kern="0" cap="none" spc="0" normalizeH="0" baseline="0" noProof="0" dirty="0" err="1">
                <a:ln>
                  <a:noFill/>
                </a:ln>
                <a:solidFill>
                  <a:schemeClr val="tx1"/>
                </a:solidFill>
                <a:effectLst/>
                <a:uLnTx/>
                <a:uFillTx/>
                <a:latin typeface="+mj-lt"/>
                <a:ea typeface="+mn-ea"/>
                <a:cs typeface="+mn-cs"/>
              </a:rPr>
              <a:t>Conceptboard</a:t>
            </a:r>
            <a:endParaRPr kumimoji="0" lang="en-US" sz="2800" b="1" i="0" u="sng" strike="noStrike" kern="0" cap="none" spc="0" normalizeH="0" baseline="0" noProof="0" dirty="0">
              <a:ln>
                <a:noFill/>
              </a:ln>
              <a:solidFill>
                <a:schemeClr val="tx1"/>
              </a:solidFill>
              <a:effectLst/>
              <a:uLnTx/>
              <a:uFillTx/>
              <a:latin typeface="+mj-lt"/>
              <a:ea typeface="+mn-ea"/>
              <a:cs typeface="+mn-cs"/>
            </a:endParaRPr>
          </a:p>
          <a:p>
            <a:pPr marL="0" marR="0" lvl="0" indent="0" algn="l" defTabSz="914400" rtl="0" eaLnBrk="0" fontAlgn="base" latinLnBrk="0" hangingPunct="0">
              <a:lnSpc>
                <a:spcPct val="100000"/>
              </a:lnSpc>
              <a:spcBef>
                <a:spcPct val="20000"/>
              </a:spcBef>
              <a:spcAft>
                <a:spcPct val="0"/>
              </a:spcAft>
              <a:buClrTx/>
              <a:buSzTx/>
              <a:buFontTx/>
              <a:buNone/>
              <a:tabLst/>
              <a:defRPr/>
            </a:pPr>
            <a:endParaRPr kumimoji="0" lang="en-US" sz="2000" b="0" i="0" u="none" strike="noStrike" kern="0" cap="none" spc="0" normalizeH="0" baseline="0" noProof="0" dirty="0">
              <a:ln>
                <a:noFill/>
              </a:ln>
              <a:solidFill>
                <a:schemeClr val="tx1"/>
              </a:solidFill>
              <a:effectLst/>
              <a:uLnTx/>
              <a:uFillTx/>
              <a:latin typeface="+mj-lt"/>
              <a:ea typeface="+mn-ea"/>
              <a:cs typeface="+mn-cs"/>
            </a:endParaRPr>
          </a:p>
          <a:p>
            <a:pPr marL="0" marR="0" lvl="0" indent="0" algn="l" defTabSz="914400" rtl="0" eaLnBrk="0" fontAlgn="base" latinLnBrk="0" hangingPunct="0">
              <a:lnSpc>
                <a:spcPct val="100000"/>
              </a:lnSpc>
              <a:spcBef>
                <a:spcPct val="20000"/>
              </a:spcBef>
              <a:spcAft>
                <a:spcPct val="0"/>
              </a:spcAft>
              <a:buClrTx/>
              <a:buSzTx/>
              <a:buFontTx/>
              <a:buNone/>
              <a:tabLst/>
              <a:defRPr/>
            </a:pPr>
            <a:br>
              <a:rPr kumimoji="0" lang="en-US" sz="2000" b="0" i="0" u="none" strike="noStrike" kern="0" cap="none" spc="0" normalizeH="0" baseline="0" noProof="0" dirty="0">
                <a:ln>
                  <a:noFill/>
                </a:ln>
                <a:solidFill>
                  <a:schemeClr val="tx1"/>
                </a:solidFill>
                <a:effectLst/>
                <a:uLnTx/>
                <a:uFillTx/>
                <a:latin typeface="+mj-lt"/>
                <a:ea typeface="+mn-ea"/>
                <a:cs typeface="+mn-cs"/>
              </a:rPr>
            </a:br>
            <a:endParaRPr kumimoji="0" lang="en-US" sz="2000" b="1" i="0" u="none" strike="noStrike" kern="0" cap="none" spc="0" normalizeH="0" baseline="0" noProof="0" dirty="0">
              <a:ln>
                <a:noFill/>
              </a:ln>
              <a:solidFill>
                <a:schemeClr val="tx1"/>
              </a:solidFill>
              <a:effectLst/>
              <a:uLnTx/>
              <a:uFillTx/>
              <a:latin typeface="+mj-lt"/>
              <a:ea typeface="+mn-ea"/>
              <a:cs typeface="+mn-cs"/>
            </a:endParaRPr>
          </a:p>
          <a:p>
            <a:pPr marL="0" marR="0" lvl="0" indent="0" algn="l" defTabSz="914400" rtl="0" eaLnBrk="0" fontAlgn="base" latinLnBrk="0" hangingPunct="0">
              <a:lnSpc>
                <a:spcPct val="100000"/>
              </a:lnSpc>
              <a:spcBef>
                <a:spcPct val="20000"/>
              </a:spcBef>
              <a:spcAft>
                <a:spcPct val="0"/>
              </a:spcAft>
              <a:buClrTx/>
              <a:buSzTx/>
              <a:buFontTx/>
              <a:buNone/>
              <a:tabLst/>
              <a:defRPr/>
            </a:pPr>
            <a:endParaRPr kumimoji="0" lang="en-US" sz="2000" b="1" i="0" u="none" strike="noStrike" kern="0" cap="none" spc="0" normalizeH="0" baseline="0" noProof="0" dirty="0">
              <a:ln>
                <a:noFill/>
              </a:ln>
              <a:solidFill>
                <a:schemeClr val="tx1"/>
              </a:solidFill>
              <a:effectLst/>
              <a:uLnTx/>
              <a:uFillTx/>
              <a:latin typeface="+mj-lt"/>
              <a:ea typeface="+mn-ea"/>
              <a:cs typeface="+mn-cs"/>
            </a:endParaRPr>
          </a:p>
          <a:p>
            <a:pPr marL="0" marR="0" lvl="0" indent="0" algn="l" defTabSz="914400" rtl="0" eaLnBrk="0" fontAlgn="base" latinLnBrk="0" hangingPunct="0">
              <a:lnSpc>
                <a:spcPct val="100000"/>
              </a:lnSpc>
              <a:spcBef>
                <a:spcPct val="20000"/>
              </a:spcBef>
              <a:spcAft>
                <a:spcPct val="0"/>
              </a:spcAft>
              <a:buClrTx/>
              <a:buSzTx/>
              <a:buFontTx/>
              <a:buNone/>
              <a:tabLst/>
              <a:defRPr/>
            </a:pPr>
            <a:endParaRPr kumimoji="0" lang="en-US" sz="2000" b="1" i="0" u="none" strike="noStrike" kern="0" cap="none" spc="0" normalizeH="0" baseline="0" noProof="0" dirty="0">
              <a:ln>
                <a:noFill/>
              </a:ln>
              <a:solidFill>
                <a:schemeClr val="tx1"/>
              </a:solidFill>
              <a:effectLst/>
              <a:uLnTx/>
              <a:uFillTx/>
              <a:latin typeface="+mj-lt"/>
              <a:ea typeface="+mn-ea"/>
              <a:cs typeface="+mn-cs"/>
            </a:endParaRPr>
          </a:p>
          <a:p>
            <a:pPr marL="0" marR="0" lvl="0" indent="0" algn="l" defTabSz="914400" rtl="0" eaLnBrk="0" fontAlgn="base" latinLnBrk="0" hangingPunct="0">
              <a:lnSpc>
                <a:spcPct val="100000"/>
              </a:lnSpc>
              <a:spcBef>
                <a:spcPct val="20000"/>
              </a:spcBef>
              <a:spcAft>
                <a:spcPct val="0"/>
              </a:spcAft>
              <a:buClrTx/>
              <a:buSzTx/>
              <a:buFontTx/>
              <a:buNone/>
              <a:tabLst/>
              <a:defRPr/>
            </a:pPr>
            <a:endParaRPr kumimoji="0" lang="en-US" sz="2000" b="1" i="0" u="none" strike="noStrike" kern="0" cap="none" spc="0" normalizeH="0" baseline="0" noProof="0" dirty="0">
              <a:ln>
                <a:noFill/>
              </a:ln>
              <a:solidFill>
                <a:schemeClr val="tx1"/>
              </a:solidFill>
              <a:effectLst/>
              <a:uLnTx/>
              <a:uFillTx/>
              <a:latin typeface="+mj-lt"/>
              <a:ea typeface="+mn-ea"/>
              <a:cs typeface="+mn-cs"/>
            </a:endParaRPr>
          </a:p>
          <a:p>
            <a:pPr marL="0" marR="0" lvl="0" indent="0" algn="l" defTabSz="914400" rtl="0" eaLnBrk="0" fontAlgn="base" latinLnBrk="0" hangingPunct="0">
              <a:lnSpc>
                <a:spcPct val="100000"/>
              </a:lnSpc>
              <a:spcBef>
                <a:spcPct val="20000"/>
              </a:spcBef>
              <a:spcAft>
                <a:spcPct val="0"/>
              </a:spcAft>
              <a:buClrTx/>
              <a:buSzTx/>
              <a:buFontTx/>
              <a:buNone/>
              <a:tabLst/>
              <a:defRPr/>
            </a:pPr>
            <a:endParaRPr kumimoji="0" lang="en-US" sz="2000" b="1" i="0" u="none" strike="noStrike" kern="0" cap="none" spc="0" normalizeH="0" baseline="0" noProof="0" dirty="0">
              <a:ln>
                <a:noFill/>
              </a:ln>
              <a:solidFill>
                <a:schemeClr val="tx1"/>
              </a:solidFill>
              <a:effectLst/>
              <a:uLnTx/>
              <a:uFillTx/>
              <a:latin typeface="+mj-lt"/>
              <a:ea typeface="+mn-ea"/>
              <a:cs typeface="+mn-cs"/>
            </a:endParaRPr>
          </a:p>
          <a:p>
            <a:pPr marL="0" marR="0" lvl="0" indent="0" algn="l" defTabSz="914400" rtl="0" eaLnBrk="0" fontAlgn="base" latinLnBrk="0" hangingPunct="0">
              <a:lnSpc>
                <a:spcPct val="100000"/>
              </a:lnSpc>
              <a:spcBef>
                <a:spcPct val="20000"/>
              </a:spcBef>
              <a:spcAft>
                <a:spcPct val="0"/>
              </a:spcAft>
              <a:buClrTx/>
              <a:buSzTx/>
              <a:buFontTx/>
              <a:buNone/>
              <a:tabLst/>
              <a:defRPr/>
            </a:pPr>
            <a:endParaRPr kumimoji="0" lang="en-US" sz="2000" b="1" i="0" u="none" strike="noStrike" kern="0" cap="none" spc="0" normalizeH="0" baseline="0" noProof="0" dirty="0">
              <a:ln>
                <a:noFill/>
              </a:ln>
              <a:solidFill>
                <a:schemeClr val="tx1"/>
              </a:solidFill>
              <a:effectLst/>
              <a:uLnTx/>
              <a:uFillTx/>
              <a:latin typeface="+mj-lt"/>
              <a:ea typeface="+mn-ea"/>
              <a:cs typeface="+mn-cs"/>
            </a:endParaRPr>
          </a:p>
          <a:p>
            <a:pPr marL="0" marR="0" lvl="0" indent="0" algn="l" defTabSz="914400" rtl="0" eaLnBrk="0" fontAlgn="base" latinLnBrk="0" hangingPunct="0">
              <a:lnSpc>
                <a:spcPct val="100000"/>
              </a:lnSpc>
              <a:spcBef>
                <a:spcPct val="20000"/>
              </a:spcBef>
              <a:spcAft>
                <a:spcPct val="0"/>
              </a:spcAft>
              <a:buClrTx/>
              <a:buSzTx/>
              <a:buFontTx/>
              <a:buNone/>
              <a:tabLst/>
              <a:defRPr/>
            </a:pPr>
            <a:endParaRPr kumimoji="0" lang="en-US" sz="2000" b="0" i="0" u="none" strike="noStrike" kern="0" cap="none" spc="0" normalizeH="0" baseline="0" noProof="0" dirty="0">
              <a:ln>
                <a:noFill/>
              </a:ln>
              <a:solidFill>
                <a:schemeClr val="tx1"/>
              </a:solidFill>
              <a:effectLst/>
              <a:uLnTx/>
              <a:uFillTx/>
              <a:latin typeface="+mn-lt"/>
              <a:ea typeface="+mn-ea"/>
              <a:cs typeface="+mn-cs"/>
            </a:endParaRPr>
          </a:p>
          <a:p>
            <a:pPr marL="0" marR="0" lvl="0" indent="0" algn="l" defTabSz="914400" rtl="0" eaLnBrk="0" fontAlgn="base" latinLnBrk="0" hangingPunct="0">
              <a:lnSpc>
                <a:spcPct val="100000"/>
              </a:lnSpc>
              <a:spcBef>
                <a:spcPct val="20000"/>
              </a:spcBef>
              <a:spcAft>
                <a:spcPct val="0"/>
              </a:spcAft>
              <a:buClrTx/>
              <a:buSzTx/>
              <a:buFontTx/>
              <a:buNone/>
              <a:tabLst/>
              <a:defRPr/>
            </a:pPr>
            <a:endParaRPr kumimoji="0" lang="en-US" sz="2000" b="0" i="0" u="none" strike="noStrike" kern="0" cap="none" spc="0" normalizeH="0" baseline="0" noProof="0" dirty="0">
              <a:ln>
                <a:noFill/>
              </a:ln>
              <a:solidFill>
                <a:schemeClr val="tx1"/>
              </a:solidFill>
              <a:effectLst/>
              <a:uLnTx/>
              <a:uFillTx/>
              <a:latin typeface="+mn-lt"/>
              <a:ea typeface="+mn-ea"/>
              <a:cs typeface="+mn-cs"/>
            </a:endParaRPr>
          </a:p>
        </p:txBody>
      </p:sp>
      <p:sp>
        <p:nvSpPr>
          <p:cNvPr id="12" name="TextBox 11">
            <a:extLst>
              <a:ext uri="{FF2B5EF4-FFF2-40B4-BE49-F238E27FC236}">
                <a16:creationId xmlns:a16="http://schemas.microsoft.com/office/drawing/2014/main" id="{6A9F5289-A80E-4559-9158-06B3CA057C3F}"/>
              </a:ext>
            </a:extLst>
          </p:cNvPr>
          <p:cNvSpPr txBox="1"/>
          <p:nvPr/>
        </p:nvSpPr>
        <p:spPr>
          <a:xfrm>
            <a:off x="4982881" y="1917687"/>
            <a:ext cx="2484719" cy="338554"/>
          </a:xfrm>
          <a:prstGeom prst="rect">
            <a:avLst/>
          </a:prstGeom>
          <a:noFill/>
        </p:spPr>
        <p:txBody>
          <a:bodyPr wrap="square" rtlCol="0">
            <a:spAutoFit/>
          </a:bodyPr>
          <a:lstStyle/>
          <a:p>
            <a:r>
              <a:rPr lang="en-US" sz="1600" b="1" dirty="0">
                <a:solidFill>
                  <a:srgbClr val="E56B4D"/>
                </a:solidFill>
                <a:latin typeface="+mj-lt"/>
              </a:rPr>
              <a:t>Sticky Note feature</a:t>
            </a:r>
          </a:p>
        </p:txBody>
      </p:sp>
      <p:pic>
        <p:nvPicPr>
          <p:cNvPr id="8" name="Picture 7">
            <a:extLst>
              <a:ext uri="{FF2B5EF4-FFF2-40B4-BE49-F238E27FC236}">
                <a16:creationId xmlns:a16="http://schemas.microsoft.com/office/drawing/2014/main" id="{1F13557B-2316-4D82-B0C7-9C7B063D0944}"/>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 y="2376679"/>
            <a:ext cx="6858000" cy="3109721"/>
          </a:xfrm>
          <a:prstGeom prst="rect">
            <a:avLst/>
          </a:prstGeom>
        </p:spPr>
      </p:pic>
      <p:sp>
        <p:nvSpPr>
          <p:cNvPr id="10" name="Rectangle 9">
            <a:extLst>
              <a:ext uri="{FF2B5EF4-FFF2-40B4-BE49-F238E27FC236}">
                <a16:creationId xmlns:a16="http://schemas.microsoft.com/office/drawing/2014/main" id="{17AF83D3-616A-458E-A849-9C12D185ED58}"/>
              </a:ext>
              <a:ext uri="{C183D7F6-B498-43B3-948B-1728B52AA6E4}">
                <adec:decorative xmlns:adec="http://schemas.microsoft.com/office/drawing/2017/decorative" val="1"/>
              </a:ext>
            </a:extLst>
          </p:cNvPr>
          <p:cNvSpPr/>
          <p:nvPr/>
        </p:nvSpPr>
        <p:spPr>
          <a:xfrm>
            <a:off x="4030717" y="2607072"/>
            <a:ext cx="292769" cy="266481"/>
          </a:xfrm>
          <a:prstGeom prst="rect">
            <a:avLst/>
          </a:prstGeom>
          <a:noFill/>
          <a:ln w="57150">
            <a:solidFill>
              <a:srgbClr val="E56B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row: Down 10">
            <a:extLst>
              <a:ext uri="{FF2B5EF4-FFF2-40B4-BE49-F238E27FC236}">
                <a16:creationId xmlns:a16="http://schemas.microsoft.com/office/drawing/2014/main" id="{357E153A-77CC-4405-A28D-26F530A54FEB}"/>
              </a:ext>
              <a:ext uri="{C183D7F6-B498-43B3-948B-1728B52AA6E4}">
                <adec:decorative xmlns:adec="http://schemas.microsoft.com/office/drawing/2017/decorative" val="1"/>
              </a:ext>
            </a:extLst>
          </p:cNvPr>
          <p:cNvSpPr/>
          <p:nvPr/>
        </p:nvSpPr>
        <p:spPr>
          <a:xfrm rot="3161233">
            <a:off x="4480256" y="2061865"/>
            <a:ext cx="474985" cy="609601"/>
          </a:xfrm>
          <a:prstGeom prst="downArrow">
            <a:avLst/>
          </a:prstGeom>
          <a:solidFill>
            <a:srgbClr val="E56B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E56B4D"/>
              </a:solidFill>
            </a:endParaRPr>
          </a:p>
        </p:txBody>
      </p:sp>
      <p:sp>
        <p:nvSpPr>
          <p:cNvPr id="13" name="TextBox 12">
            <a:extLst>
              <a:ext uri="{FF2B5EF4-FFF2-40B4-BE49-F238E27FC236}">
                <a16:creationId xmlns:a16="http://schemas.microsoft.com/office/drawing/2014/main" id="{FC2D5467-6262-4736-BCD4-4FC0372B0602}"/>
              </a:ext>
            </a:extLst>
          </p:cNvPr>
          <p:cNvSpPr txBox="1"/>
          <p:nvPr/>
        </p:nvSpPr>
        <p:spPr>
          <a:xfrm>
            <a:off x="6658488" y="4724597"/>
            <a:ext cx="2180712" cy="1077218"/>
          </a:xfrm>
          <a:prstGeom prst="rect">
            <a:avLst/>
          </a:prstGeom>
          <a:noFill/>
        </p:spPr>
        <p:txBody>
          <a:bodyPr wrap="square" rtlCol="0">
            <a:spAutoFit/>
          </a:bodyPr>
          <a:lstStyle/>
          <a:p>
            <a:r>
              <a:rPr lang="en-US" sz="1600" b="1" dirty="0">
                <a:solidFill>
                  <a:srgbClr val="E56B4D"/>
                </a:solidFill>
                <a:latin typeface="+mj-lt"/>
              </a:rPr>
              <a:t>Click to place sticky note under question and type response</a:t>
            </a:r>
          </a:p>
        </p:txBody>
      </p:sp>
      <p:sp>
        <p:nvSpPr>
          <p:cNvPr id="14" name="Arrow: Down 13">
            <a:extLst>
              <a:ext uri="{FF2B5EF4-FFF2-40B4-BE49-F238E27FC236}">
                <a16:creationId xmlns:a16="http://schemas.microsoft.com/office/drawing/2014/main" id="{02DAB172-055E-424A-816F-62791AE3DC2E}"/>
              </a:ext>
              <a:ext uri="{C183D7F6-B498-43B3-948B-1728B52AA6E4}">
                <adec:decorative xmlns:adec="http://schemas.microsoft.com/office/drawing/2017/decorative" val="1"/>
              </a:ext>
            </a:extLst>
          </p:cNvPr>
          <p:cNvSpPr/>
          <p:nvPr/>
        </p:nvSpPr>
        <p:spPr>
          <a:xfrm rot="7758547">
            <a:off x="6169390" y="4353369"/>
            <a:ext cx="474985" cy="609601"/>
          </a:xfrm>
          <a:prstGeom prst="downArrow">
            <a:avLst/>
          </a:prstGeom>
          <a:solidFill>
            <a:srgbClr val="E56B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E56B4D"/>
              </a:solidFill>
            </a:endParaRPr>
          </a:p>
        </p:txBody>
      </p:sp>
      <p:sp>
        <p:nvSpPr>
          <p:cNvPr id="2" name="TextBox 1">
            <a:extLst>
              <a:ext uri="{FF2B5EF4-FFF2-40B4-BE49-F238E27FC236}">
                <a16:creationId xmlns:a16="http://schemas.microsoft.com/office/drawing/2014/main" id="{591D8E81-C370-4CE3-B03C-44879F0FB807}"/>
              </a:ext>
            </a:extLst>
          </p:cNvPr>
          <p:cNvSpPr txBox="1"/>
          <p:nvPr/>
        </p:nvSpPr>
        <p:spPr>
          <a:xfrm>
            <a:off x="14344" y="5934670"/>
            <a:ext cx="10439400" cy="1045286"/>
          </a:xfrm>
          <a:prstGeom prst="rect">
            <a:avLst/>
          </a:prstGeom>
          <a:noFill/>
        </p:spPr>
        <p:txBody>
          <a:bodyPr wrap="square" rtlCol="0">
            <a:spAutoFit/>
          </a:bodyPr>
          <a:lstStyle/>
          <a:p>
            <a:r>
              <a:rPr lang="en-US" sz="1800" b="1" kern="0" dirty="0" err="1">
                <a:latin typeface="+mj-lt"/>
                <a:ea typeface="+mn-ea"/>
                <a:cs typeface="+mn-cs"/>
              </a:rPr>
              <a:t>Conceptboard</a:t>
            </a:r>
            <a:r>
              <a:rPr lang="en-US" sz="1800" b="1" kern="0" dirty="0">
                <a:latin typeface="+mj-lt"/>
                <a:ea typeface="+mn-ea"/>
                <a:cs typeface="+mn-cs"/>
              </a:rPr>
              <a:t> Link:</a:t>
            </a:r>
            <a:r>
              <a:rPr lang="en-US" sz="1800" kern="0" dirty="0">
                <a:latin typeface="+mj-lt"/>
                <a:ea typeface="+mn-ea"/>
                <a:cs typeface="+mn-cs"/>
              </a:rPr>
              <a:t> </a:t>
            </a:r>
          </a:p>
          <a:p>
            <a:pPr marL="0" marR="0">
              <a:lnSpc>
                <a:spcPct val="107000"/>
              </a:lnSpc>
              <a:spcBef>
                <a:spcPts val="0"/>
              </a:spcBef>
              <a:spcAft>
                <a:spcPts val="800"/>
              </a:spcAft>
            </a:pPr>
            <a:r>
              <a:rPr lang="en-US" sz="1600" b="1" u="sng" dirty="0">
                <a:solidFill>
                  <a:srgbClr val="0070C0"/>
                </a:solidFill>
                <a:effectLst/>
                <a:latin typeface="+mj-lt"/>
                <a:ea typeface="Calibri" panose="020F0502020204030204" pitchFamily="34" charset="0"/>
                <a:cs typeface="Times New Roman" panose="02020603050405020304" pitchFamily="18" charset="0"/>
                <a:hlinkClick r:id="rId4">
                  <a:extLst>
                    <a:ext uri="{A12FA001-AC4F-418D-AE19-62706E023703}">
                      <ahyp:hlinkClr xmlns:ahyp="http://schemas.microsoft.com/office/drawing/2018/hyperlinkcolor" val="tx"/>
                    </a:ext>
                  </a:extLst>
                </a:hlinkClick>
              </a:rPr>
              <a:t>https://app.conceptboard.com/board/ph3q-tosz-nodt-u0no-0aqp</a:t>
            </a:r>
            <a:endParaRPr lang="en-US" sz="1600" dirty="0">
              <a:solidFill>
                <a:srgbClr val="0070C0"/>
              </a:solidFill>
              <a:effectLst/>
              <a:latin typeface="+mj-lt"/>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1809231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title" idx="4294967295"/>
          </p:nvPr>
        </p:nvSpPr>
        <p:spPr bwMode="auto">
          <a:xfrm>
            <a:off x="381000" y="1295400"/>
            <a:ext cx="7391400" cy="5105400"/>
          </a:xfrm>
          <a:prstGeom prst="rect">
            <a:avLst/>
          </a:prstGeom>
          <a:noFill/>
          <a:ln>
            <a:noFill/>
            <a:prstDash/>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US" sz="2000" b="1" i="0" u="none" strike="noStrike" kern="0" cap="none" spc="0" normalizeH="0" baseline="0" noProof="0" dirty="0">
                <a:ln>
                  <a:noFill/>
                </a:ln>
                <a:solidFill>
                  <a:srgbClr val="000000"/>
                </a:solidFill>
                <a:effectLst/>
                <a:uLnTx/>
                <a:uFillTx/>
                <a:latin typeface="+mj-lt"/>
                <a:ea typeface="+mn-ea"/>
                <a:cs typeface="+mn-cs"/>
              </a:rPr>
              <a:t>Share your thoughts:</a:t>
            </a:r>
          </a:p>
          <a:p>
            <a:pPr marL="0" marR="0" lvl="0" indent="0" algn="l" defTabSz="914400" rtl="0" eaLnBrk="0" fontAlgn="base" latinLnBrk="0" hangingPunct="0">
              <a:lnSpc>
                <a:spcPct val="100000"/>
              </a:lnSpc>
              <a:spcBef>
                <a:spcPct val="20000"/>
              </a:spcBef>
              <a:spcAft>
                <a:spcPct val="0"/>
              </a:spcAft>
              <a:buClrTx/>
              <a:buSzTx/>
              <a:buFontTx/>
              <a:buNone/>
              <a:tabLst/>
              <a:defRPr/>
            </a:pPr>
            <a:endParaRPr kumimoji="0" lang="en-US" sz="900" b="1" i="0" u="none" strike="noStrike" kern="0" cap="none" spc="0" normalizeH="0" baseline="0" noProof="0" dirty="0">
              <a:ln>
                <a:noFill/>
              </a:ln>
              <a:solidFill>
                <a:srgbClr val="000000"/>
              </a:solidFill>
              <a:effectLst/>
              <a:uLnTx/>
              <a:uFillTx/>
              <a:latin typeface="+mj-lt"/>
              <a:ea typeface="+mn-ea"/>
              <a:cs typeface="+mn-cs"/>
            </a:endParaRPr>
          </a:p>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US" sz="2000" b="0" i="0" u="none" strike="noStrike" kern="0" cap="none" spc="0" normalizeH="0" baseline="0" noProof="0" dirty="0">
                <a:ln>
                  <a:noFill/>
                </a:ln>
                <a:solidFill>
                  <a:srgbClr val="000000"/>
                </a:solidFill>
                <a:effectLst/>
                <a:uLnTx/>
                <a:uFillTx/>
                <a:latin typeface="+mj-lt"/>
                <a:ea typeface="+mn-ea"/>
                <a:cs typeface="+mn-cs"/>
              </a:rPr>
              <a:t>1.What is going well with regards to historic preservation within the Pinehurst National Historic Landmark District? </a:t>
            </a:r>
            <a:br>
              <a:rPr kumimoji="0" lang="en-US" sz="2000" b="0" i="0" u="none" strike="noStrike" kern="0" cap="none" spc="0" normalizeH="0" baseline="0" noProof="0" dirty="0">
                <a:ln>
                  <a:noFill/>
                </a:ln>
                <a:solidFill>
                  <a:srgbClr val="000000"/>
                </a:solidFill>
                <a:effectLst/>
                <a:uLnTx/>
                <a:uFillTx/>
                <a:latin typeface="+mj-lt"/>
                <a:ea typeface="+mn-ea"/>
                <a:cs typeface="+mn-cs"/>
              </a:rPr>
            </a:br>
            <a:br>
              <a:rPr kumimoji="0" lang="en-US" sz="2000" b="0" i="0" u="none" strike="noStrike" kern="0" cap="none" spc="0" normalizeH="0" baseline="0" noProof="0" dirty="0">
                <a:ln>
                  <a:noFill/>
                </a:ln>
                <a:solidFill>
                  <a:srgbClr val="000000"/>
                </a:solidFill>
                <a:effectLst/>
                <a:uLnTx/>
                <a:uFillTx/>
                <a:latin typeface="+mj-lt"/>
                <a:ea typeface="+mn-ea"/>
                <a:cs typeface="+mn-cs"/>
              </a:rPr>
            </a:br>
            <a:r>
              <a:rPr kumimoji="0" lang="en-US" sz="2000" b="0" i="0" u="none" strike="noStrike" kern="0" cap="none" spc="0" normalizeH="0" baseline="0" noProof="0" dirty="0">
                <a:ln>
                  <a:noFill/>
                </a:ln>
                <a:solidFill>
                  <a:srgbClr val="000000"/>
                </a:solidFill>
                <a:effectLst/>
                <a:uLnTx/>
                <a:uFillTx/>
                <a:latin typeface="+mj-lt"/>
                <a:ea typeface="+mn-ea"/>
                <a:cs typeface="+mn-cs"/>
              </a:rPr>
              <a:t>Are there specific projects, initiatives, or trends that you feel are beneficial to the District?</a:t>
            </a:r>
          </a:p>
          <a:p>
            <a:pPr marL="0" marR="0" lvl="0" indent="0" algn="l" defTabSz="914400" rtl="0" eaLnBrk="0" fontAlgn="base" latinLnBrk="0" hangingPunct="0">
              <a:lnSpc>
                <a:spcPct val="100000"/>
              </a:lnSpc>
              <a:spcBef>
                <a:spcPct val="20000"/>
              </a:spcBef>
              <a:spcAft>
                <a:spcPct val="0"/>
              </a:spcAft>
              <a:buClrTx/>
              <a:buSzTx/>
              <a:buFontTx/>
              <a:buNone/>
              <a:tabLst/>
              <a:defRPr/>
            </a:pPr>
            <a:endParaRPr kumimoji="0" lang="en-US" sz="2000" b="0" i="0" u="none" strike="noStrike" kern="0" cap="none" spc="0" normalizeH="0" baseline="0" noProof="0" dirty="0">
              <a:ln>
                <a:noFill/>
              </a:ln>
              <a:solidFill>
                <a:srgbClr val="000000"/>
              </a:solidFill>
              <a:effectLst/>
              <a:uLnTx/>
              <a:uFillTx/>
              <a:latin typeface="+mj-lt"/>
              <a:ea typeface="+mn-ea"/>
              <a:cs typeface="+mn-cs"/>
            </a:endParaRPr>
          </a:p>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US" sz="2000" b="0" i="0" u="none" strike="noStrike" kern="0" cap="none" spc="0" normalizeH="0" baseline="0" noProof="0" dirty="0">
                <a:ln>
                  <a:noFill/>
                </a:ln>
                <a:solidFill>
                  <a:srgbClr val="000000"/>
                </a:solidFill>
                <a:effectLst/>
                <a:uLnTx/>
                <a:uFillTx/>
                <a:latin typeface="+mj-lt"/>
                <a:ea typeface="+mn-ea"/>
                <a:cs typeface="+mn-cs"/>
              </a:rPr>
              <a:t>2.What is not working well with regards to historic preservation within the Pinehurst National Historic Landmark District? </a:t>
            </a:r>
            <a:br>
              <a:rPr kumimoji="0" lang="en-US" sz="2000" b="0" i="0" u="none" strike="noStrike" kern="0" cap="none" spc="0" normalizeH="0" baseline="0" noProof="0" dirty="0">
                <a:ln>
                  <a:noFill/>
                </a:ln>
                <a:solidFill>
                  <a:srgbClr val="000000"/>
                </a:solidFill>
                <a:effectLst/>
                <a:uLnTx/>
                <a:uFillTx/>
                <a:latin typeface="+mj-lt"/>
                <a:ea typeface="+mn-ea"/>
                <a:cs typeface="+mn-cs"/>
              </a:rPr>
            </a:br>
            <a:br>
              <a:rPr kumimoji="0" lang="en-US" sz="2000" b="0" i="0" u="none" strike="noStrike" kern="0" cap="none" spc="0" normalizeH="0" baseline="0" noProof="0" dirty="0">
                <a:ln>
                  <a:noFill/>
                </a:ln>
                <a:solidFill>
                  <a:srgbClr val="000000"/>
                </a:solidFill>
                <a:effectLst/>
                <a:uLnTx/>
                <a:uFillTx/>
                <a:latin typeface="+mj-lt"/>
                <a:ea typeface="+mn-ea"/>
                <a:cs typeface="+mn-cs"/>
              </a:rPr>
            </a:br>
            <a:r>
              <a:rPr kumimoji="0" lang="en-US" sz="2000" b="0" i="0" u="none" strike="noStrike" kern="0" cap="none" spc="0" normalizeH="0" baseline="0" noProof="0" dirty="0">
                <a:ln>
                  <a:noFill/>
                </a:ln>
                <a:solidFill>
                  <a:srgbClr val="000000"/>
                </a:solidFill>
                <a:effectLst/>
                <a:uLnTx/>
                <a:uFillTx/>
                <a:latin typeface="+mj-lt"/>
                <a:ea typeface="+mn-ea"/>
                <a:cs typeface="+mn-cs"/>
              </a:rPr>
              <a:t>Are there specific projects, initiatives, or trends that you feel may harm the historic character of the District?</a:t>
            </a:r>
          </a:p>
          <a:p>
            <a:pPr marL="0" marR="0" lvl="0" indent="0" algn="ctr" defTabSz="914400" rtl="0" eaLnBrk="0" fontAlgn="base" latinLnBrk="0" hangingPunct="0">
              <a:lnSpc>
                <a:spcPct val="100000"/>
              </a:lnSpc>
              <a:spcBef>
                <a:spcPct val="20000"/>
              </a:spcBef>
              <a:spcAft>
                <a:spcPct val="0"/>
              </a:spcAft>
              <a:buClrTx/>
              <a:buSzTx/>
              <a:buFontTx/>
              <a:buNone/>
              <a:tabLst/>
              <a:defRPr/>
            </a:pPr>
            <a:endParaRPr kumimoji="0" lang="en-US" sz="2000" b="1" i="0" u="none" strike="noStrike" kern="0" cap="none" spc="0" normalizeH="0" baseline="0" noProof="0" dirty="0">
              <a:ln>
                <a:noFill/>
              </a:ln>
              <a:solidFill>
                <a:srgbClr val="000000"/>
              </a:solidFill>
              <a:effectLst/>
              <a:uLnTx/>
              <a:uFillTx/>
              <a:latin typeface="+mj-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tabLst/>
              <a:defRPr/>
            </a:pPr>
            <a:endParaRPr kumimoji="0" lang="en-US" sz="3200" b="0" i="0" u="none" strike="noStrike" kern="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22571492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571CC736-D4A3-4ED0-8655-94D88E7240A1}"/>
              </a:ext>
            </a:extLst>
          </p:cNvPr>
          <p:cNvSpPr txBox="1">
            <a:spLocks noGrp="1"/>
          </p:cNvSpPr>
          <p:nvPr>
            <p:ph type="title" idx="4294967295"/>
          </p:nvPr>
        </p:nvSpPr>
        <p:spPr bwMode="auto">
          <a:xfrm>
            <a:off x="110876" y="1371600"/>
            <a:ext cx="7467600" cy="5105400"/>
          </a:xfrm>
          <a:prstGeom prst="rect">
            <a:avLst/>
          </a:prstGeom>
          <a:noFill/>
          <a:ln>
            <a:noFill/>
            <a:prstDash/>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rtl="0" eaLnBrk="0" fontAlgn="base" hangingPunct="0">
              <a:spcBef>
                <a:spcPct val="0"/>
              </a:spcBef>
              <a:spcAft>
                <a:spcPct val="0"/>
              </a:spcAft>
              <a:defRPr sz="3200" b="1">
                <a:solidFill>
                  <a:schemeClr val="tx1"/>
                </a:solidFill>
                <a:latin typeface="+mj-lt"/>
                <a:ea typeface="+mj-ea"/>
                <a:cs typeface="+mj-cs"/>
              </a:defRPr>
            </a:lvl1pPr>
            <a:lvl2pPr algn="l" rtl="0" eaLnBrk="0" fontAlgn="base" hangingPunct="0">
              <a:spcBef>
                <a:spcPct val="0"/>
              </a:spcBef>
              <a:spcAft>
                <a:spcPct val="0"/>
              </a:spcAft>
              <a:defRPr sz="3200" b="1">
                <a:solidFill>
                  <a:schemeClr val="tx1"/>
                </a:solidFill>
                <a:latin typeface="Verdana" pitchFamily="34" charset="0"/>
              </a:defRPr>
            </a:lvl2pPr>
            <a:lvl3pPr algn="l" rtl="0" eaLnBrk="0" fontAlgn="base" hangingPunct="0">
              <a:spcBef>
                <a:spcPct val="0"/>
              </a:spcBef>
              <a:spcAft>
                <a:spcPct val="0"/>
              </a:spcAft>
              <a:defRPr sz="3200" b="1">
                <a:solidFill>
                  <a:schemeClr val="tx1"/>
                </a:solidFill>
                <a:latin typeface="Verdana" pitchFamily="34" charset="0"/>
              </a:defRPr>
            </a:lvl3pPr>
            <a:lvl4pPr algn="l" rtl="0" eaLnBrk="0" fontAlgn="base" hangingPunct="0">
              <a:spcBef>
                <a:spcPct val="0"/>
              </a:spcBef>
              <a:spcAft>
                <a:spcPct val="0"/>
              </a:spcAft>
              <a:defRPr sz="3200" b="1">
                <a:solidFill>
                  <a:schemeClr val="tx1"/>
                </a:solidFill>
                <a:latin typeface="Verdana" pitchFamily="34" charset="0"/>
              </a:defRPr>
            </a:lvl4pPr>
            <a:lvl5pPr algn="l" rtl="0" eaLnBrk="0" fontAlgn="base" hangingPunct="0">
              <a:spcBef>
                <a:spcPct val="0"/>
              </a:spcBef>
              <a:spcAft>
                <a:spcPct val="0"/>
              </a:spcAft>
              <a:defRPr sz="3200" b="1">
                <a:solidFill>
                  <a:schemeClr val="tx1"/>
                </a:solidFill>
                <a:latin typeface="Verdana" pitchFamily="34" charset="0"/>
              </a:defRPr>
            </a:lvl5pPr>
            <a:lvl6pPr marL="457200" algn="l" rtl="0" eaLnBrk="0" fontAlgn="base" hangingPunct="0">
              <a:spcBef>
                <a:spcPct val="0"/>
              </a:spcBef>
              <a:spcAft>
                <a:spcPct val="0"/>
              </a:spcAft>
              <a:defRPr sz="3200" b="1">
                <a:solidFill>
                  <a:schemeClr val="tx1"/>
                </a:solidFill>
                <a:latin typeface="Verdana" pitchFamily="34" charset="0"/>
              </a:defRPr>
            </a:lvl6pPr>
            <a:lvl7pPr marL="914400" algn="l" rtl="0" eaLnBrk="0" fontAlgn="base" hangingPunct="0">
              <a:spcBef>
                <a:spcPct val="0"/>
              </a:spcBef>
              <a:spcAft>
                <a:spcPct val="0"/>
              </a:spcAft>
              <a:defRPr sz="3200" b="1">
                <a:solidFill>
                  <a:schemeClr val="tx1"/>
                </a:solidFill>
                <a:latin typeface="Verdana" pitchFamily="34" charset="0"/>
              </a:defRPr>
            </a:lvl7pPr>
            <a:lvl8pPr marL="1371600" algn="l" rtl="0" eaLnBrk="0" fontAlgn="base" hangingPunct="0">
              <a:spcBef>
                <a:spcPct val="0"/>
              </a:spcBef>
              <a:spcAft>
                <a:spcPct val="0"/>
              </a:spcAft>
              <a:defRPr sz="3200" b="1">
                <a:solidFill>
                  <a:schemeClr val="tx1"/>
                </a:solidFill>
                <a:latin typeface="Verdana" pitchFamily="34" charset="0"/>
              </a:defRPr>
            </a:lvl8pPr>
            <a:lvl9pPr marL="1828800" algn="l" rtl="0" eaLnBrk="0" fontAlgn="base" hangingPunct="0">
              <a:spcBef>
                <a:spcPct val="0"/>
              </a:spcBef>
              <a:spcAft>
                <a:spcPct val="0"/>
              </a:spcAft>
              <a:defRPr sz="3200" b="1">
                <a:solidFill>
                  <a:schemeClr val="tx1"/>
                </a:solidFill>
                <a:latin typeface="Verdana" pitchFamily="34" charset="0"/>
              </a:defRPr>
            </a:lvl9pPr>
          </a:lstStyle>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en-US" sz="2800" b="1" i="0" u="sng" strike="noStrike" kern="0" cap="none" spc="0" normalizeH="0" baseline="0" noProof="0" dirty="0">
                <a:ln>
                  <a:noFill/>
                </a:ln>
                <a:solidFill>
                  <a:schemeClr val="tx1"/>
                </a:solidFill>
                <a:effectLst/>
                <a:uLnTx/>
                <a:uFillTx/>
                <a:latin typeface="+mj-lt"/>
                <a:ea typeface="+mn-ea"/>
                <a:cs typeface="+mn-cs"/>
              </a:rPr>
              <a:t>Thank you for your participation!</a:t>
            </a:r>
          </a:p>
          <a:p>
            <a:pPr marL="0" marR="0" lvl="0" indent="0" algn="l" defTabSz="914400" rtl="0" eaLnBrk="0" fontAlgn="base" latinLnBrk="0" hangingPunct="0">
              <a:lnSpc>
                <a:spcPct val="100000"/>
              </a:lnSpc>
              <a:spcBef>
                <a:spcPct val="20000"/>
              </a:spcBef>
              <a:spcAft>
                <a:spcPct val="0"/>
              </a:spcAft>
              <a:buClrTx/>
              <a:buSzTx/>
              <a:buFontTx/>
              <a:buNone/>
              <a:tabLst/>
              <a:defRPr/>
            </a:pPr>
            <a:endParaRPr kumimoji="0" lang="en-US" sz="2000" b="1" i="0" u="none" strike="noStrike" kern="0" cap="none" spc="0" normalizeH="0" baseline="0" noProof="0" dirty="0">
              <a:ln>
                <a:noFill/>
              </a:ln>
              <a:solidFill>
                <a:schemeClr val="tx1"/>
              </a:solidFill>
              <a:effectLst/>
              <a:uLnTx/>
              <a:uFillTx/>
              <a:latin typeface="+mj-lt"/>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400" b="1" i="0" u="none" strike="noStrike" kern="0" cap="none" spc="0" normalizeH="0" baseline="0" noProof="0" dirty="0">
                <a:ln>
                  <a:noFill/>
                </a:ln>
                <a:solidFill>
                  <a:srgbClr val="000000"/>
                </a:solidFill>
                <a:effectLst/>
                <a:uLnTx/>
                <a:uFillTx/>
                <a:latin typeface="+mj-lt"/>
                <a:ea typeface="+mn-ea"/>
                <a:cs typeface="+mn-cs"/>
              </a:rPr>
              <a:t>Project Website:</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400" b="0" i="0" u="none" strike="noStrike" kern="0" cap="none" spc="0" normalizeH="0" baseline="0" noProof="0" dirty="0">
                <a:ln>
                  <a:noFill/>
                </a:ln>
                <a:solidFill>
                  <a:srgbClr val="000000"/>
                </a:solidFill>
                <a:effectLst/>
                <a:uLnTx/>
                <a:uFillTx/>
                <a:latin typeface="+mj-lt"/>
                <a:ea typeface="+mn-ea"/>
                <a:cs typeface="+mn-cs"/>
              </a:rPr>
              <a:t>https://parkplanning.nps.gov/pinehurst</a:t>
            </a:r>
          </a:p>
          <a:p>
            <a:pPr marL="0" marR="0" lvl="0" indent="0" algn="l" defTabSz="914400" rtl="0" eaLnBrk="0" fontAlgn="base" latinLnBrk="0" hangingPunct="0">
              <a:lnSpc>
                <a:spcPct val="100000"/>
              </a:lnSpc>
              <a:spcBef>
                <a:spcPct val="0"/>
              </a:spcBef>
              <a:spcAft>
                <a:spcPct val="0"/>
              </a:spcAft>
              <a:buClrTx/>
              <a:buSzTx/>
              <a:buFontTx/>
              <a:buNone/>
              <a:tabLst/>
              <a:defRPr/>
            </a:pPr>
            <a:br>
              <a:rPr kumimoji="0" lang="en-US" sz="2400" b="0" i="0" u="none" strike="noStrike" kern="0" cap="none" spc="0" normalizeH="0" baseline="0" noProof="0" dirty="0">
                <a:ln>
                  <a:noFill/>
                </a:ln>
                <a:solidFill>
                  <a:srgbClr val="000000"/>
                </a:solidFill>
                <a:effectLst/>
                <a:uLnTx/>
                <a:uFillTx/>
                <a:latin typeface="+mj-lt"/>
                <a:ea typeface="+mn-ea"/>
                <a:cs typeface="+mn-cs"/>
              </a:rPr>
            </a:br>
            <a:endParaRPr kumimoji="0" lang="en-US" sz="2400" b="0" i="0" u="none" strike="noStrike" kern="0" cap="none" spc="0" normalizeH="0" baseline="0" noProof="0" dirty="0">
              <a:ln>
                <a:noFill/>
              </a:ln>
              <a:solidFill>
                <a:srgbClr val="000000"/>
              </a:solidFill>
              <a:effectLst/>
              <a:uLnTx/>
              <a:uFillTx/>
              <a:latin typeface="+mj-lt"/>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400" b="1" i="0" u="none" strike="noStrike" kern="0" cap="none" spc="0" normalizeH="0" baseline="0" noProof="0" dirty="0">
                <a:ln>
                  <a:noFill/>
                </a:ln>
                <a:solidFill>
                  <a:srgbClr val="000000"/>
                </a:solidFill>
                <a:effectLst/>
                <a:uLnTx/>
                <a:uFillTx/>
                <a:latin typeface="+mj-lt"/>
                <a:ea typeface="+mn-ea"/>
                <a:cs typeface="+mn-cs"/>
              </a:rPr>
              <a:t>Contact Information:</a:t>
            </a:r>
          </a:p>
          <a:p>
            <a:pPr marL="342900" lvl="0" indent="-342900">
              <a:buFont typeface="Arial" panose="020B0604020202020204" pitchFamily="34" charset="0"/>
              <a:buChar char="•"/>
              <a:defRPr/>
            </a:pPr>
            <a:r>
              <a:rPr kumimoji="0" lang="en-US" sz="2400" b="0" i="0" u="none" strike="noStrike" kern="0" cap="none" spc="0" normalizeH="0" baseline="0" noProof="0" dirty="0">
                <a:ln>
                  <a:noFill/>
                </a:ln>
                <a:solidFill>
                  <a:srgbClr val="000000"/>
                </a:solidFill>
                <a:effectLst/>
                <a:uLnTx/>
                <a:uFillTx/>
                <a:latin typeface="+mj-lt"/>
                <a:ea typeface="+mn-ea"/>
                <a:cs typeface="+mn-cs"/>
              </a:rPr>
              <a:t>National Historic </a:t>
            </a:r>
            <a:r>
              <a:rPr lang="en-US" sz="2400" b="0" dirty="0">
                <a:solidFill>
                  <a:srgbClr val="000000"/>
                </a:solidFill>
                <a:ea typeface="+mn-ea"/>
                <a:cs typeface="+mn-cs"/>
              </a:rPr>
              <a:t>Landmarks Program</a:t>
            </a:r>
            <a:br>
              <a:rPr lang="en-US" sz="2400" b="0" dirty="0">
                <a:solidFill>
                  <a:srgbClr val="000000"/>
                </a:solidFill>
                <a:ea typeface="+mn-ea"/>
                <a:cs typeface="+mn-cs"/>
              </a:rPr>
            </a:br>
            <a:r>
              <a:rPr lang="en-US" sz="2400" b="0" dirty="0">
                <a:solidFill>
                  <a:srgbClr val="000000"/>
                </a:solidFill>
                <a:ea typeface="+mn-ea"/>
                <a:cs typeface="+mn-cs"/>
              </a:rPr>
              <a:t>ser_nhl@nps.gov</a:t>
            </a:r>
            <a:endParaRPr kumimoji="0" lang="en-US" sz="2000" b="0" i="0" u="none" strike="noStrike" kern="0" cap="none" spc="0" normalizeH="0" baseline="0" noProof="0" dirty="0">
              <a:ln>
                <a:noFill/>
              </a:ln>
              <a:solidFill>
                <a:srgbClr val="000000"/>
              </a:solidFill>
              <a:effectLst/>
              <a:uLnTx/>
              <a:uFillTx/>
              <a:latin typeface="Verdana" pitchFamily="34"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50" b="1" i="0" u="none" strike="noStrike" kern="1200" cap="none" spc="0" normalizeH="0" baseline="0" noProof="0" dirty="0">
              <a:ln>
                <a:noFill/>
              </a:ln>
              <a:solidFill>
                <a:schemeClr val="tx1"/>
              </a:solidFill>
              <a:effectLst/>
              <a:uLnTx/>
              <a:uFillTx/>
              <a:latin typeface="+mj-lt"/>
              <a:ea typeface="+mj-ea"/>
              <a:cs typeface="+mj-cs"/>
            </a:endParaRPr>
          </a:p>
          <a:p>
            <a:pPr marL="0" marR="0" lvl="0" indent="0" algn="l" defTabSz="914400" rtl="0" eaLnBrk="0" fontAlgn="base" latinLnBrk="0" hangingPunct="0">
              <a:lnSpc>
                <a:spcPct val="100000"/>
              </a:lnSpc>
              <a:spcBef>
                <a:spcPct val="20000"/>
              </a:spcBef>
              <a:spcAft>
                <a:spcPct val="0"/>
              </a:spcAft>
              <a:buClrTx/>
              <a:buSzTx/>
              <a:buFontTx/>
              <a:buNone/>
              <a:tabLst/>
              <a:defRPr/>
            </a:pPr>
            <a:endParaRPr kumimoji="0" lang="en-US" sz="2000" b="0" i="0" u="none" strike="noStrike" kern="0" cap="none" spc="0" normalizeH="0" baseline="0" noProof="0" dirty="0">
              <a:ln>
                <a:noFill/>
              </a:ln>
              <a:solidFill>
                <a:schemeClr val="tx1"/>
              </a:solidFill>
              <a:effectLst/>
              <a:uLnTx/>
              <a:uFillTx/>
              <a:latin typeface="+mn-lt"/>
              <a:ea typeface="+mn-ea"/>
              <a:cs typeface="+mn-cs"/>
            </a:endParaRPr>
          </a:p>
          <a:p>
            <a:pPr marL="0" marR="0" lvl="0" indent="0" algn="l" defTabSz="914400" rtl="0" eaLnBrk="0" fontAlgn="base" latinLnBrk="0" hangingPunct="0">
              <a:lnSpc>
                <a:spcPct val="100000"/>
              </a:lnSpc>
              <a:spcBef>
                <a:spcPct val="20000"/>
              </a:spcBef>
              <a:spcAft>
                <a:spcPct val="0"/>
              </a:spcAft>
              <a:buClrTx/>
              <a:buSzTx/>
              <a:buFontTx/>
              <a:buNone/>
              <a:tabLst/>
              <a:defRPr/>
            </a:pPr>
            <a:endParaRPr kumimoji="0" lang="en-US" sz="2000" b="0" i="0" u="none" strike="noStrike" kern="0" cap="none" spc="0" normalizeH="0" baseline="0" noProof="0" dirty="0">
              <a:ln>
                <a:noFill/>
              </a:ln>
              <a:solidFill>
                <a:schemeClr val="tx1"/>
              </a:solidFill>
              <a:effectLst/>
              <a:uLnTx/>
              <a:uFillTx/>
              <a:latin typeface="+mn-lt"/>
              <a:ea typeface="+mn-ea"/>
              <a:cs typeface="+mn-cs"/>
            </a:endParaRPr>
          </a:p>
        </p:txBody>
      </p:sp>
      <p:pic>
        <p:nvPicPr>
          <p:cNvPr id="8" name="Picture 2" descr="National Park Service Seeks Comment on National Historic Landmark District  Study | Village News | Village of Pinehurst, NC">
            <a:extLst>
              <a:ext uri="{FF2B5EF4-FFF2-40B4-BE49-F238E27FC236}">
                <a16:creationId xmlns:a16="http://schemas.microsoft.com/office/drawing/2014/main" id="{0AE9F48E-A8C3-4782-B9F7-46DC47E3472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91200" y="4876800"/>
            <a:ext cx="1852127" cy="18521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12076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title" idx="4294967295"/>
          </p:nvPr>
        </p:nvSpPr>
        <p:spPr bwMode="auto">
          <a:xfrm>
            <a:off x="381000" y="1371603"/>
            <a:ext cx="7086600" cy="2895597"/>
          </a:xfrm>
          <a:prstGeom prst="rect">
            <a:avLst/>
          </a:prstGeom>
          <a:noFill/>
          <a:ln>
            <a:noFill/>
            <a:prstDash/>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0" fontAlgn="base" latinLnBrk="0" hangingPunct="0">
              <a:lnSpc>
                <a:spcPct val="100000"/>
              </a:lnSpc>
              <a:spcBef>
                <a:spcPct val="20000"/>
              </a:spcBef>
              <a:spcAft>
                <a:spcPct val="0"/>
              </a:spcAft>
              <a:buClrTx/>
              <a:buSzTx/>
              <a:buFontTx/>
              <a:buNone/>
              <a:tabLst/>
              <a:defRPr/>
            </a:pPr>
            <a:r>
              <a:rPr kumimoji="0" lang="en-US" sz="1400" b="1" i="0" u="none" strike="noStrike" kern="0" cap="none" spc="0" normalizeH="0" baseline="0" noProof="0" dirty="0">
                <a:ln>
                  <a:noFill/>
                </a:ln>
                <a:solidFill>
                  <a:schemeClr val="accent3">
                    <a:lumMod val="10000"/>
                  </a:schemeClr>
                </a:solidFill>
                <a:effectLst/>
                <a:uLnTx/>
                <a:uFillTx/>
                <a:latin typeface="+mj-lt"/>
                <a:ea typeface="+mn-ea"/>
                <a:cs typeface="+mn-cs"/>
              </a:rPr>
              <a:t>Agenda and Purpose</a:t>
            </a: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endParaRPr kumimoji="0" lang="en-US" sz="1400" b="1" i="0" u="none" strike="noStrike" kern="0" cap="none" spc="0" normalizeH="0" baseline="0" noProof="0" dirty="0">
              <a:ln>
                <a:noFill/>
              </a:ln>
              <a:solidFill>
                <a:schemeClr val="accent3">
                  <a:lumMod val="10000"/>
                </a:schemeClr>
              </a:solidFill>
              <a:effectLst/>
              <a:uLnTx/>
              <a:uFillTx/>
              <a:latin typeface="+mj-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US" sz="1400" b="1" i="0" u="none" strike="noStrike" kern="0" cap="none" spc="0" normalizeH="0" baseline="0" noProof="0" dirty="0">
                <a:ln>
                  <a:noFill/>
                </a:ln>
                <a:solidFill>
                  <a:schemeClr val="accent3">
                    <a:lumMod val="10000"/>
                  </a:schemeClr>
                </a:solidFill>
                <a:effectLst/>
                <a:uLnTx/>
                <a:uFillTx/>
                <a:latin typeface="+mj-lt"/>
                <a:ea typeface="+mn-ea"/>
                <a:cs typeface="+mn-cs"/>
              </a:rPr>
              <a:t>Welcome –</a:t>
            </a:r>
            <a:r>
              <a:rPr kumimoji="0" lang="en-US" sz="1400" b="0" i="0" u="none" strike="noStrike" kern="0" cap="none" spc="0" normalizeH="0" baseline="0" noProof="0" dirty="0">
                <a:ln>
                  <a:noFill/>
                </a:ln>
                <a:solidFill>
                  <a:schemeClr val="accent3">
                    <a:lumMod val="10000"/>
                  </a:schemeClr>
                </a:solidFill>
                <a:effectLst/>
                <a:uLnTx/>
                <a:uFillTx/>
                <a:latin typeface="+mj-lt"/>
                <a:ea typeface="+mn-ea"/>
                <a:cs typeface="+mn-cs"/>
              </a:rPr>
              <a:t>Meeting Facilitators, McAdams</a:t>
            </a: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endParaRPr kumimoji="0" lang="en-US" sz="1400" b="1" i="0" u="none" strike="noStrike" kern="0" cap="none" spc="0" normalizeH="0" baseline="0" noProof="0" dirty="0">
              <a:ln>
                <a:noFill/>
              </a:ln>
              <a:solidFill>
                <a:schemeClr val="accent3">
                  <a:lumMod val="10000"/>
                </a:schemeClr>
              </a:solidFill>
              <a:effectLst/>
              <a:uLnTx/>
              <a:uFillTx/>
              <a:latin typeface="+mj-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US" sz="1400" b="1" i="0" u="none" strike="noStrike" kern="0" cap="none" spc="0" normalizeH="0" baseline="0" noProof="0" dirty="0">
                <a:ln>
                  <a:noFill/>
                </a:ln>
                <a:solidFill>
                  <a:schemeClr val="accent3">
                    <a:lumMod val="10000"/>
                  </a:schemeClr>
                </a:solidFill>
                <a:effectLst/>
                <a:uLnTx/>
                <a:uFillTx/>
                <a:latin typeface="+mj-lt"/>
                <a:ea typeface="+mn-ea"/>
                <a:cs typeface="+mn-cs"/>
              </a:rPr>
              <a:t>NHL Program Introduction and Project Background </a:t>
            </a:r>
            <a:r>
              <a:rPr kumimoji="0" lang="en-US" sz="1400" b="0" i="0" u="none" strike="noStrike" kern="0" cap="none" spc="0" normalizeH="0" baseline="0" noProof="0" dirty="0">
                <a:ln>
                  <a:noFill/>
                </a:ln>
                <a:solidFill>
                  <a:schemeClr val="accent3">
                    <a:lumMod val="10000"/>
                  </a:schemeClr>
                </a:solidFill>
                <a:effectLst/>
                <a:uLnTx/>
                <a:uFillTx/>
                <a:latin typeface="+mj-lt"/>
                <a:ea typeface="+mn-ea"/>
                <a:cs typeface="+mn-cs"/>
              </a:rPr>
              <a:t>– Ellen Rankin, National Historic Landmark Program, National Park Service </a:t>
            </a:r>
          </a:p>
          <a:p>
            <a:pPr marL="0" marR="0" lvl="0" indent="0" algn="l" defTabSz="914400" rtl="0" eaLnBrk="0" fontAlgn="base" latinLnBrk="0" hangingPunct="0">
              <a:lnSpc>
                <a:spcPct val="100000"/>
              </a:lnSpc>
              <a:spcBef>
                <a:spcPct val="20000"/>
              </a:spcBef>
              <a:spcAft>
                <a:spcPct val="0"/>
              </a:spcAft>
              <a:buClrTx/>
              <a:buSzTx/>
              <a:buFontTx/>
              <a:buNone/>
              <a:tabLst/>
              <a:defRPr/>
            </a:pPr>
            <a:endParaRPr kumimoji="0" lang="en-US" sz="1400" b="0" i="0" u="none" strike="noStrike" kern="0" cap="none" spc="0" normalizeH="0" baseline="0" noProof="0" dirty="0">
              <a:ln>
                <a:noFill/>
              </a:ln>
              <a:solidFill>
                <a:schemeClr val="accent3">
                  <a:lumMod val="10000"/>
                </a:schemeClr>
              </a:solidFill>
              <a:effectLst/>
              <a:uLnTx/>
              <a:uFillTx/>
              <a:latin typeface="+mj-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US" sz="1400" b="1" i="0" u="none" strike="noStrike" kern="0" cap="none" spc="0" normalizeH="0" baseline="0" noProof="0" dirty="0">
                <a:ln>
                  <a:noFill/>
                </a:ln>
                <a:solidFill>
                  <a:schemeClr val="accent3">
                    <a:lumMod val="10000"/>
                  </a:schemeClr>
                </a:solidFill>
                <a:effectLst/>
                <a:uLnTx/>
                <a:uFillTx/>
                <a:latin typeface="+mj-lt"/>
                <a:ea typeface="+mn-ea"/>
                <a:cs typeface="+mn-cs"/>
              </a:rPr>
              <a:t>Study Approach </a:t>
            </a:r>
            <a:r>
              <a:rPr kumimoji="0" lang="en-US" sz="1400" b="0" i="0" u="none" strike="noStrike" kern="0" cap="none" spc="0" normalizeH="0" baseline="0" noProof="0" dirty="0">
                <a:ln>
                  <a:noFill/>
                </a:ln>
                <a:solidFill>
                  <a:schemeClr val="accent3">
                    <a:lumMod val="10000"/>
                  </a:schemeClr>
                </a:solidFill>
                <a:effectLst/>
                <a:uLnTx/>
                <a:uFillTx/>
                <a:latin typeface="+mj-lt"/>
                <a:ea typeface="+mn-ea"/>
                <a:cs typeface="+mn-cs"/>
              </a:rPr>
              <a:t>– Ellen Turco, Project Manager, Richard Grubb &amp; Associates</a:t>
            </a: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endParaRPr kumimoji="0" lang="en-US" sz="1400" b="0" i="0" u="none" strike="noStrike" kern="0" cap="none" spc="0" normalizeH="0" baseline="0" noProof="0" dirty="0">
              <a:ln>
                <a:noFill/>
              </a:ln>
              <a:solidFill>
                <a:schemeClr val="accent3">
                  <a:lumMod val="10000"/>
                </a:schemeClr>
              </a:solidFill>
              <a:effectLst/>
              <a:uLnTx/>
              <a:uFillTx/>
              <a:latin typeface="+mj-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r>
              <a:rPr kumimoji="0" lang="en-US" sz="1400" b="1" i="0" u="none" strike="noStrike" kern="0" cap="none" spc="0" normalizeH="0" baseline="0" noProof="0" dirty="0">
                <a:ln>
                  <a:noFill/>
                </a:ln>
                <a:solidFill>
                  <a:schemeClr val="accent3">
                    <a:lumMod val="10000"/>
                  </a:schemeClr>
                </a:solidFill>
                <a:effectLst/>
                <a:uLnTx/>
                <a:uFillTx/>
                <a:latin typeface="+mj-lt"/>
                <a:ea typeface="+mn-ea"/>
                <a:cs typeface="+mn-cs"/>
              </a:rPr>
              <a:t>Audience Question and Comment Period</a:t>
            </a:r>
            <a:br>
              <a:rPr kumimoji="0" lang="en-US" sz="2000" b="1" i="0" u="none" strike="noStrike" kern="0" cap="none" spc="0" normalizeH="0" baseline="0" noProof="0" dirty="0">
                <a:ln>
                  <a:noFill/>
                </a:ln>
                <a:solidFill>
                  <a:schemeClr val="accent3">
                    <a:lumMod val="10000"/>
                  </a:schemeClr>
                </a:solidFill>
                <a:effectLst/>
                <a:uLnTx/>
                <a:uFillTx/>
                <a:latin typeface="+mj-lt"/>
                <a:ea typeface="+mn-ea"/>
                <a:cs typeface="+mn-cs"/>
              </a:rPr>
            </a:br>
            <a:endParaRPr kumimoji="0" lang="en-US" sz="2000" b="1" i="0" u="none" strike="noStrike" kern="0" cap="none" spc="0" normalizeH="0" baseline="0" noProof="0" dirty="0">
              <a:ln>
                <a:noFill/>
              </a:ln>
              <a:solidFill>
                <a:schemeClr val="accent3">
                  <a:lumMod val="10000"/>
                </a:schemeClr>
              </a:solidFill>
              <a:effectLst/>
              <a:uLnTx/>
              <a:uFillTx/>
              <a:latin typeface="+mj-lt"/>
              <a:ea typeface="+mn-ea"/>
              <a:cs typeface="+mn-cs"/>
            </a:endParaRPr>
          </a:p>
        </p:txBody>
      </p:sp>
      <p:sp>
        <p:nvSpPr>
          <p:cNvPr id="4" name="Rectangle 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500050"/>
                </a:solidFill>
                <a:effectLst/>
                <a:latin typeface="Arial" panose="020B0604020202020204" pitchFamily="34" charset="0"/>
                <a:cs typeface="Arial" panose="020B0604020202020204" pitchFamily="34" charset="0"/>
              </a:rPr>
              <a:t>Rivers, Trails &amp; Conservation Assistance Program</a:t>
            </a:r>
            <a:r>
              <a:rPr kumimoji="0" lang="en-US" altLang="en-US" sz="600" b="0" i="0" u="none" strike="noStrike" cap="none" normalizeH="0" baseline="0">
                <a:ln>
                  <a:noFill/>
                </a:ln>
                <a:solidFill>
                  <a:schemeClr val="tx1"/>
                </a:solidFill>
                <a:effectLst/>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pic>
        <p:nvPicPr>
          <p:cNvPr id="5" name="Picture 2" descr="See the source image">
            <a:extLst>
              <a:ext uri="{FF2B5EF4-FFF2-40B4-BE49-F238E27FC236}">
                <a16:creationId xmlns:a16="http://schemas.microsoft.com/office/drawing/2014/main" id="{CF0F8C49-1BFC-4810-AD88-57E1ADECDB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4267200"/>
            <a:ext cx="3797943" cy="2400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74749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0A2A7A3-B00C-4764-A87A-1281E5298F8C}"/>
              </a:ext>
            </a:extLst>
          </p:cNvPr>
          <p:cNvSpPr>
            <a:spLocks noGrp="1"/>
          </p:cNvSpPr>
          <p:nvPr>
            <p:ph type="title" idx="4294967295"/>
          </p:nvPr>
        </p:nvSpPr>
        <p:spPr>
          <a:xfrm>
            <a:off x="628650" y="-1325563"/>
            <a:ext cx="7886700" cy="1325563"/>
          </a:xfrm>
          <a:prstGeom prst="rect">
            <a:avLst/>
          </a:prstGeom>
        </p:spPr>
        <p:txBody>
          <a:bodyPr anchor="b"/>
          <a:lstStyle/>
          <a:p>
            <a:r>
              <a:rPr lang="en-US" dirty="0"/>
              <a:t>NR vs NHL Designation</a:t>
            </a:r>
          </a:p>
        </p:txBody>
      </p:sp>
      <p:pic>
        <p:nvPicPr>
          <p:cNvPr id="1026" name="Picture 2" descr="https://encrypted-tbn3.gstatic.com/images?q=tbn:ANd9GcRfSFqTa4TmuDTG6R5IL6TZYXFGqPozEOzUo1z5-5gvlE8e3co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749" y="2514600"/>
            <a:ext cx="2783948" cy="218974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799159" y="3444240"/>
            <a:ext cx="683200" cy="523220"/>
          </a:xfrm>
          <a:prstGeom prst="rect">
            <a:avLst/>
          </a:prstGeom>
          <a:noFill/>
        </p:spPr>
        <p:txBody>
          <a:bodyPr wrap="none" rtlCol="0">
            <a:spAutoFit/>
          </a:bodyPr>
          <a:lstStyle/>
          <a:p>
            <a:r>
              <a:rPr lang="en-US" sz="2800" dirty="0"/>
              <a:t>vs. </a:t>
            </a:r>
          </a:p>
        </p:txBody>
      </p:sp>
      <p:pic>
        <p:nvPicPr>
          <p:cNvPr id="2" name="Picture 2" descr="See the source image">
            <a:extLst>
              <a:ext uri="{FF2B5EF4-FFF2-40B4-BE49-F238E27FC236}">
                <a16:creationId xmlns:a16="http://schemas.microsoft.com/office/drawing/2014/main" id="{B6F95F46-CCE0-41BC-AF54-29121A998A4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53333"/>
          <a:stretch/>
        </p:blipFill>
        <p:spPr bwMode="auto">
          <a:xfrm>
            <a:off x="4661642" y="2286000"/>
            <a:ext cx="2954489" cy="2590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21734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5090EA-D365-43A8-BDA1-8664ED32AE4C}"/>
              </a:ext>
            </a:extLst>
          </p:cNvPr>
          <p:cNvSpPr>
            <a:spLocks noGrp="1"/>
          </p:cNvSpPr>
          <p:nvPr>
            <p:ph type="title" idx="4294967295"/>
          </p:nvPr>
        </p:nvSpPr>
        <p:spPr>
          <a:xfrm>
            <a:off x="628650" y="-1325563"/>
            <a:ext cx="7886700" cy="1325563"/>
          </a:xfrm>
          <a:prstGeom prst="rect">
            <a:avLst/>
          </a:prstGeom>
        </p:spPr>
        <p:txBody>
          <a:bodyPr anchor="b"/>
          <a:lstStyle/>
          <a:p>
            <a:r>
              <a:rPr lang="en-US" dirty="0"/>
              <a:t>NR vs NHL Programs</a:t>
            </a:r>
          </a:p>
        </p:txBody>
      </p:sp>
      <p:pic>
        <p:nvPicPr>
          <p:cNvPr id="2052" name="Picture 4" descr="See the source image">
            <a:extLst>
              <a:ext uri="{FF2B5EF4-FFF2-40B4-BE49-F238E27FC236}">
                <a16:creationId xmlns:a16="http://schemas.microsoft.com/office/drawing/2014/main" id="{44EF3C2D-1C10-4917-A2C4-2962A1C4EFC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2761" y="2190750"/>
            <a:ext cx="3733221" cy="2476499"/>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3"/>
          <p:cNvSpPr txBox="1">
            <a:spLocks noChangeArrowheads="1"/>
          </p:cNvSpPr>
          <p:nvPr/>
        </p:nvSpPr>
        <p:spPr bwMode="auto">
          <a:xfrm>
            <a:off x="262814" y="4830602"/>
            <a:ext cx="354176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Garamond" pitchFamily="18" charset="0"/>
              </a:defRPr>
            </a:lvl1pPr>
            <a:lvl2pPr marL="742950" indent="-285750">
              <a:defRPr sz="2400">
                <a:solidFill>
                  <a:schemeClr val="tx1"/>
                </a:solidFill>
                <a:latin typeface="Garamond" pitchFamily="18" charset="0"/>
              </a:defRPr>
            </a:lvl2pPr>
            <a:lvl3pPr marL="1143000" indent="-228600">
              <a:defRPr sz="2400">
                <a:solidFill>
                  <a:schemeClr val="tx1"/>
                </a:solidFill>
                <a:latin typeface="Garamond" pitchFamily="18" charset="0"/>
              </a:defRPr>
            </a:lvl3pPr>
            <a:lvl4pPr marL="1600200" indent="-228600">
              <a:defRPr sz="2400">
                <a:solidFill>
                  <a:schemeClr val="tx1"/>
                </a:solidFill>
                <a:latin typeface="Garamond" pitchFamily="18" charset="0"/>
              </a:defRPr>
            </a:lvl4pPr>
            <a:lvl5pPr marL="2057400" indent="-228600">
              <a:defRPr sz="2400">
                <a:solidFill>
                  <a:schemeClr val="tx1"/>
                </a:solidFill>
                <a:latin typeface="Garamond" pitchFamily="18" charset="0"/>
              </a:defRPr>
            </a:lvl5pPr>
            <a:lvl6pPr marL="2514600" indent="-228600" eaLnBrk="0" fontAlgn="base" hangingPunct="0">
              <a:spcBef>
                <a:spcPct val="0"/>
              </a:spcBef>
              <a:spcAft>
                <a:spcPct val="0"/>
              </a:spcAft>
              <a:defRPr sz="2400">
                <a:solidFill>
                  <a:schemeClr val="tx1"/>
                </a:solidFill>
                <a:latin typeface="Garamond" pitchFamily="18" charset="0"/>
              </a:defRPr>
            </a:lvl6pPr>
            <a:lvl7pPr marL="2971800" indent="-228600" eaLnBrk="0" fontAlgn="base" hangingPunct="0">
              <a:spcBef>
                <a:spcPct val="0"/>
              </a:spcBef>
              <a:spcAft>
                <a:spcPct val="0"/>
              </a:spcAft>
              <a:defRPr sz="2400">
                <a:solidFill>
                  <a:schemeClr val="tx1"/>
                </a:solidFill>
                <a:latin typeface="Garamond" pitchFamily="18" charset="0"/>
              </a:defRPr>
            </a:lvl7pPr>
            <a:lvl8pPr marL="3429000" indent="-228600" eaLnBrk="0" fontAlgn="base" hangingPunct="0">
              <a:spcBef>
                <a:spcPct val="0"/>
              </a:spcBef>
              <a:spcAft>
                <a:spcPct val="0"/>
              </a:spcAft>
              <a:defRPr sz="2400">
                <a:solidFill>
                  <a:schemeClr val="tx1"/>
                </a:solidFill>
                <a:latin typeface="Garamond" pitchFamily="18" charset="0"/>
              </a:defRPr>
            </a:lvl8pPr>
            <a:lvl9pPr marL="3886200" indent="-228600" eaLnBrk="0" fontAlgn="base" hangingPunct="0">
              <a:spcBef>
                <a:spcPct val="0"/>
              </a:spcBef>
              <a:spcAft>
                <a:spcPct val="0"/>
              </a:spcAft>
              <a:defRPr sz="2400">
                <a:solidFill>
                  <a:schemeClr val="tx1"/>
                </a:solidFill>
                <a:latin typeface="Garamond" pitchFamily="18" charset="0"/>
              </a:defRPr>
            </a:lvl9pPr>
          </a:lstStyle>
          <a:p>
            <a:r>
              <a:rPr lang="en-US" altLang="en-US" sz="1200" dirty="0">
                <a:latin typeface="+mj-lt"/>
              </a:rPr>
              <a:t>This house, located on South Street in Aberdeen, NC, is typical of the residences in the historic town core of Aberdeen (Image from 1998 National Register Files).</a:t>
            </a:r>
          </a:p>
        </p:txBody>
      </p:sp>
      <p:pic>
        <p:nvPicPr>
          <p:cNvPr id="2058" name="Picture 10" descr="See the source image">
            <a:extLst>
              <a:ext uri="{FF2B5EF4-FFF2-40B4-BE49-F238E27FC236}">
                <a16:creationId xmlns:a16="http://schemas.microsoft.com/office/drawing/2014/main" id="{2818A0EE-8A9F-4D3B-B7A6-4697681956C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74571" y="1384295"/>
            <a:ext cx="3454400" cy="259080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1890s Photo of Duke Homestead&#10;">
            <a:extLst>
              <a:ext uri="{FF2B5EF4-FFF2-40B4-BE49-F238E27FC236}">
                <a16:creationId xmlns:a16="http://schemas.microsoft.com/office/drawing/2014/main" id="{94809B09-CD65-48F5-ABEE-B345D0D354B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74571" y="3545513"/>
            <a:ext cx="4153765" cy="2476499"/>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9"/>
          <p:cNvSpPr>
            <a:spLocks noChangeArrowheads="1"/>
          </p:cNvSpPr>
          <p:nvPr/>
        </p:nvSpPr>
        <p:spPr bwMode="auto">
          <a:xfrm>
            <a:off x="4374571" y="6136313"/>
            <a:ext cx="377882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Garamond" pitchFamily="18" charset="0"/>
              </a:defRPr>
            </a:lvl1pPr>
            <a:lvl2pPr marL="742950" indent="-285750">
              <a:defRPr sz="2400">
                <a:solidFill>
                  <a:schemeClr val="tx1"/>
                </a:solidFill>
                <a:latin typeface="Garamond" pitchFamily="18" charset="0"/>
              </a:defRPr>
            </a:lvl2pPr>
            <a:lvl3pPr marL="1143000" indent="-228600">
              <a:defRPr sz="2400">
                <a:solidFill>
                  <a:schemeClr val="tx1"/>
                </a:solidFill>
                <a:latin typeface="Garamond" pitchFamily="18" charset="0"/>
              </a:defRPr>
            </a:lvl3pPr>
            <a:lvl4pPr marL="1600200" indent="-228600">
              <a:defRPr sz="2400">
                <a:solidFill>
                  <a:schemeClr val="tx1"/>
                </a:solidFill>
                <a:latin typeface="Garamond" pitchFamily="18" charset="0"/>
              </a:defRPr>
            </a:lvl4pPr>
            <a:lvl5pPr marL="2057400" indent="-228600">
              <a:defRPr sz="2400">
                <a:solidFill>
                  <a:schemeClr val="tx1"/>
                </a:solidFill>
                <a:latin typeface="Garamond" pitchFamily="18" charset="0"/>
              </a:defRPr>
            </a:lvl5pPr>
            <a:lvl6pPr marL="2514600" indent="-228600" eaLnBrk="0" fontAlgn="base" hangingPunct="0">
              <a:spcBef>
                <a:spcPct val="0"/>
              </a:spcBef>
              <a:spcAft>
                <a:spcPct val="0"/>
              </a:spcAft>
              <a:defRPr sz="2400">
                <a:solidFill>
                  <a:schemeClr val="tx1"/>
                </a:solidFill>
                <a:latin typeface="Garamond" pitchFamily="18" charset="0"/>
              </a:defRPr>
            </a:lvl6pPr>
            <a:lvl7pPr marL="2971800" indent="-228600" eaLnBrk="0" fontAlgn="base" hangingPunct="0">
              <a:spcBef>
                <a:spcPct val="0"/>
              </a:spcBef>
              <a:spcAft>
                <a:spcPct val="0"/>
              </a:spcAft>
              <a:defRPr sz="2400">
                <a:solidFill>
                  <a:schemeClr val="tx1"/>
                </a:solidFill>
                <a:latin typeface="Garamond" pitchFamily="18" charset="0"/>
              </a:defRPr>
            </a:lvl7pPr>
            <a:lvl8pPr marL="3429000" indent="-228600" eaLnBrk="0" fontAlgn="base" hangingPunct="0">
              <a:spcBef>
                <a:spcPct val="0"/>
              </a:spcBef>
              <a:spcAft>
                <a:spcPct val="0"/>
              </a:spcAft>
              <a:defRPr sz="2400">
                <a:solidFill>
                  <a:schemeClr val="tx1"/>
                </a:solidFill>
                <a:latin typeface="Garamond" pitchFamily="18" charset="0"/>
              </a:defRPr>
            </a:lvl8pPr>
            <a:lvl9pPr marL="3886200" indent="-228600" eaLnBrk="0" fontAlgn="base" hangingPunct="0">
              <a:spcBef>
                <a:spcPct val="0"/>
              </a:spcBef>
              <a:spcAft>
                <a:spcPct val="0"/>
              </a:spcAft>
              <a:defRPr sz="2400">
                <a:solidFill>
                  <a:schemeClr val="tx1"/>
                </a:solidFill>
                <a:latin typeface="Garamond" pitchFamily="18" charset="0"/>
              </a:defRPr>
            </a:lvl9pPr>
          </a:lstStyle>
          <a:p>
            <a:r>
              <a:rPr lang="en-US" altLang="en-US" sz="1200" dirty="0">
                <a:latin typeface="+mj-lt"/>
              </a:rPr>
              <a:t>Duke Homestead and Tobacco Factory, top photograph taken in 2010 bottom photograph 1890s.</a:t>
            </a:r>
          </a:p>
        </p:txBody>
      </p:sp>
    </p:spTree>
    <p:extLst>
      <p:ext uri="{BB962C8B-B14F-4D97-AF65-F5344CB8AC3E}">
        <p14:creationId xmlns:p14="http://schemas.microsoft.com/office/powerpoint/2010/main" val="34915511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5E636A-F41B-4B5A-B2C1-B56954BFC3E1}"/>
              </a:ext>
            </a:extLst>
          </p:cNvPr>
          <p:cNvSpPr>
            <a:spLocks noGrp="1"/>
          </p:cNvSpPr>
          <p:nvPr>
            <p:ph type="title" idx="4294967295"/>
          </p:nvPr>
        </p:nvSpPr>
        <p:spPr>
          <a:xfrm>
            <a:off x="628650" y="-1325563"/>
            <a:ext cx="7886700" cy="1325563"/>
          </a:xfrm>
          <a:prstGeom prst="rect">
            <a:avLst/>
          </a:prstGeom>
        </p:spPr>
        <p:txBody>
          <a:bodyPr anchor="b"/>
          <a:lstStyle/>
          <a:p>
            <a:r>
              <a:rPr lang="en-US" dirty="0"/>
              <a:t>NHL Property Restrictions</a:t>
            </a:r>
          </a:p>
        </p:txBody>
      </p:sp>
      <p:pic>
        <p:nvPicPr>
          <p:cNvPr id="2050" name="Picture 2" descr="Grant park Stadium in 1982&#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2295525"/>
            <a:ext cx="3276600" cy="2294803"/>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9"/>
          <p:cNvSpPr>
            <a:spLocks noChangeArrowheads="1"/>
          </p:cNvSpPr>
          <p:nvPr/>
        </p:nvSpPr>
        <p:spPr bwMode="auto">
          <a:xfrm>
            <a:off x="304800" y="4643406"/>
            <a:ext cx="30861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Garamond" pitchFamily="18" charset="0"/>
              </a:defRPr>
            </a:lvl1pPr>
            <a:lvl2pPr marL="742950" indent="-285750">
              <a:defRPr sz="2400">
                <a:solidFill>
                  <a:schemeClr val="tx1"/>
                </a:solidFill>
                <a:latin typeface="Garamond" pitchFamily="18" charset="0"/>
              </a:defRPr>
            </a:lvl2pPr>
            <a:lvl3pPr marL="1143000" indent="-228600">
              <a:defRPr sz="2400">
                <a:solidFill>
                  <a:schemeClr val="tx1"/>
                </a:solidFill>
                <a:latin typeface="Garamond" pitchFamily="18" charset="0"/>
              </a:defRPr>
            </a:lvl3pPr>
            <a:lvl4pPr marL="1600200" indent="-228600">
              <a:defRPr sz="2400">
                <a:solidFill>
                  <a:schemeClr val="tx1"/>
                </a:solidFill>
                <a:latin typeface="Garamond" pitchFamily="18" charset="0"/>
              </a:defRPr>
            </a:lvl4pPr>
            <a:lvl5pPr marL="2057400" indent="-228600">
              <a:defRPr sz="2400">
                <a:solidFill>
                  <a:schemeClr val="tx1"/>
                </a:solidFill>
                <a:latin typeface="Garamond" pitchFamily="18" charset="0"/>
              </a:defRPr>
            </a:lvl5pPr>
            <a:lvl6pPr marL="2514600" indent="-228600" eaLnBrk="0" fontAlgn="base" hangingPunct="0">
              <a:spcBef>
                <a:spcPct val="0"/>
              </a:spcBef>
              <a:spcAft>
                <a:spcPct val="0"/>
              </a:spcAft>
              <a:defRPr sz="2400">
                <a:solidFill>
                  <a:schemeClr val="tx1"/>
                </a:solidFill>
                <a:latin typeface="Garamond" pitchFamily="18" charset="0"/>
              </a:defRPr>
            </a:lvl6pPr>
            <a:lvl7pPr marL="2971800" indent="-228600" eaLnBrk="0" fontAlgn="base" hangingPunct="0">
              <a:spcBef>
                <a:spcPct val="0"/>
              </a:spcBef>
              <a:spcAft>
                <a:spcPct val="0"/>
              </a:spcAft>
              <a:defRPr sz="2400">
                <a:solidFill>
                  <a:schemeClr val="tx1"/>
                </a:solidFill>
                <a:latin typeface="Garamond" pitchFamily="18" charset="0"/>
              </a:defRPr>
            </a:lvl7pPr>
            <a:lvl8pPr marL="3429000" indent="-228600" eaLnBrk="0" fontAlgn="base" hangingPunct="0">
              <a:spcBef>
                <a:spcPct val="0"/>
              </a:spcBef>
              <a:spcAft>
                <a:spcPct val="0"/>
              </a:spcAft>
              <a:defRPr sz="2400">
                <a:solidFill>
                  <a:schemeClr val="tx1"/>
                </a:solidFill>
                <a:latin typeface="Garamond" pitchFamily="18" charset="0"/>
              </a:defRPr>
            </a:lvl8pPr>
            <a:lvl9pPr marL="3886200" indent="-228600" eaLnBrk="0" fontAlgn="base" hangingPunct="0">
              <a:spcBef>
                <a:spcPct val="0"/>
              </a:spcBef>
              <a:spcAft>
                <a:spcPct val="0"/>
              </a:spcAft>
              <a:defRPr sz="2400">
                <a:solidFill>
                  <a:schemeClr val="tx1"/>
                </a:solidFill>
                <a:latin typeface="Garamond" pitchFamily="18" charset="0"/>
              </a:defRPr>
            </a:lvl9pPr>
          </a:lstStyle>
          <a:p>
            <a:r>
              <a:rPr lang="en-US" altLang="en-US" sz="1200" dirty="0">
                <a:latin typeface="+mj-lt"/>
              </a:rPr>
              <a:t>Grant Park Stadium (Soldier Field), Chicago, IL, 1982 image of the stadium.</a:t>
            </a:r>
          </a:p>
        </p:txBody>
      </p:sp>
      <p:pic>
        <p:nvPicPr>
          <p:cNvPr id="2051" name="Picture 3" descr="Grant Park Stadium 2003&#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14800" y="2314575"/>
            <a:ext cx="3300413" cy="2328831"/>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9"/>
          <p:cNvSpPr>
            <a:spLocks noChangeArrowheads="1"/>
          </p:cNvSpPr>
          <p:nvPr/>
        </p:nvSpPr>
        <p:spPr bwMode="auto">
          <a:xfrm>
            <a:off x="4114800" y="4643624"/>
            <a:ext cx="30861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Garamond" pitchFamily="18" charset="0"/>
              </a:defRPr>
            </a:lvl1pPr>
            <a:lvl2pPr marL="742950" indent="-285750">
              <a:defRPr sz="2400">
                <a:solidFill>
                  <a:schemeClr val="tx1"/>
                </a:solidFill>
                <a:latin typeface="Garamond" pitchFamily="18" charset="0"/>
              </a:defRPr>
            </a:lvl2pPr>
            <a:lvl3pPr marL="1143000" indent="-228600">
              <a:defRPr sz="2400">
                <a:solidFill>
                  <a:schemeClr val="tx1"/>
                </a:solidFill>
                <a:latin typeface="Garamond" pitchFamily="18" charset="0"/>
              </a:defRPr>
            </a:lvl3pPr>
            <a:lvl4pPr marL="1600200" indent="-228600">
              <a:defRPr sz="2400">
                <a:solidFill>
                  <a:schemeClr val="tx1"/>
                </a:solidFill>
                <a:latin typeface="Garamond" pitchFamily="18" charset="0"/>
              </a:defRPr>
            </a:lvl4pPr>
            <a:lvl5pPr marL="2057400" indent="-228600">
              <a:defRPr sz="2400">
                <a:solidFill>
                  <a:schemeClr val="tx1"/>
                </a:solidFill>
                <a:latin typeface="Garamond" pitchFamily="18" charset="0"/>
              </a:defRPr>
            </a:lvl5pPr>
            <a:lvl6pPr marL="2514600" indent="-228600" eaLnBrk="0" fontAlgn="base" hangingPunct="0">
              <a:spcBef>
                <a:spcPct val="0"/>
              </a:spcBef>
              <a:spcAft>
                <a:spcPct val="0"/>
              </a:spcAft>
              <a:defRPr sz="2400">
                <a:solidFill>
                  <a:schemeClr val="tx1"/>
                </a:solidFill>
                <a:latin typeface="Garamond" pitchFamily="18" charset="0"/>
              </a:defRPr>
            </a:lvl6pPr>
            <a:lvl7pPr marL="2971800" indent="-228600" eaLnBrk="0" fontAlgn="base" hangingPunct="0">
              <a:spcBef>
                <a:spcPct val="0"/>
              </a:spcBef>
              <a:spcAft>
                <a:spcPct val="0"/>
              </a:spcAft>
              <a:defRPr sz="2400">
                <a:solidFill>
                  <a:schemeClr val="tx1"/>
                </a:solidFill>
                <a:latin typeface="Garamond" pitchFamily="18" charset="0"/>
              </a:defRPr>
            </a:lvl7pPr>
            <a:lvl8pPr marL="3429000" indent="-228600" eaLnBrk="0" fontAlgn="base" hangingPunct="0">
              <a:spcBef>
                <a:spcPct val="0"/>
              </a:spcBef>
              <a:spcAft>
                <a:spcPct val="0"/>
              </a:spcAft>
              <a:defRPr sz="2400">
                <a:solidFill>
                  <a:schemeClr val="tx1"/>
                </a:solidFill>
                <a:latin typeface="Garamond" pitchFamily="18" charset="0"/>
              </a:defRPr>
            </a:lvl8pPr>
            <a:lvl9pPr marL="3886200" indent="-228600" eaLnBrk="0" fontAlgn="base" hangingPunct="0">
              <a:spcBef>
                <a:spcPct val="0"/>
              </a:spcBef>
              <a:spcAft>
                <a:spcPct val="0"/>
              </a:spcAft>
              <a:defRPr sz="2400">
                <a:solidFill>
                  <a:schemeClr val="tx1"/>
                </a:solidFill>
                <a:latin typeface="Garamond" pitchFamily="18" charset="0"/>
              </a:defRPr>
            </a:lvl9pPr>
          </a:lstStyle>
          <a:p>
            <a:r>
              <a:rPr lang="en-US" altLang="en-US" sz="1200" dirty="0">
                <a:latin typeface="+mj-lt"/>
              </a:rPr>
              <a:t>Grant Park Stadium (Soldier Field), Chicago, IL, 2003 image.</a:t>
            </a:r>
          </a:p>
        </p:txBody>
      </p:sp>
    </p:spTree>
    <p:extLst>
      <p:ext uri="{BB962C8B-B14F-4D97-AF65-F5344CB8AC3E}">
        <p14:creationId xmlns:p14="http://schemas.microsoft.com/office/powerpoint/2010/main" val="17416128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71C2D3-AAF1-4B03-BC56-071B00713F06}"/>
              </a:ext>
            </a:extLst>
          </p:cNvPr>
          <p:cNvSpPr>
            <a:spLocks noGrp="1"/>
          </p:cNvSpPr>
          <p:nvPr>
            <p:ph type="title" idx="4294967295"/>
          </p:nvPr>
        </p:nvSpPr>
        <p:spPr>
          <a:xfrm>
            <a:off x="628650" y="-1325563"/>
            <a:ext cx="7886700" cy="1325563"/>
          </a:xfrm>
          <a:prstGeom prst="rect">
            <a:avLst/>
          </a:prstGeom>
        </p:spPr>
        <p:txBody>
          <a:bodyPr anchor="b"/>
          <a:lstStyle/>
          <a:p>
            <a:r>
              <a:rPr lang="en-US" dirty="0"/>
              <a:t>Section 106 and NR/NHLS</a:t>
            </a:r>
          </a:p>
        </p:txBody>
      </p:sp>
      <p:pic>
        <p:nvPicPr>
          <p:cNvPr id="4098" name="Picture 2" descr="See the source image">
            <a:extLst>
              <a:ext uri="{FF2B5EF4-FFF2-40B4-BE49-F238E27FC236}">
                <a16:creationId xmlns:a16="http://schemas.microsoft.com/office/drawing/2014/main" id="{83DEB916-8375-471C-BAE5-A0817D3B3CC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472" y="1302638"/>
            <a:ext cx="6100763" cy="464820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9"/>
          <p:cNvSpPr>
            <a:spLocks noChangeArrowheads="1"/>
          </p:cNvSpPr>
          <p:nvPr/>
        </p:nvSpPr>
        <p:spPr bwMode="auto">
          <a:xfrm>
            <a:off x="399472" y="5938806"/>
            <a:ext cx="670719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Garamond" pitchFamily="18" charset="0"/>
              </a:defRPr>
            </a:lvl1pPr>
            <a:lvl2pPr marL="742950" indent="-285750">
              <a:defRPr sz="2400">
                <a:solidFill>
                  <a:schemeClr val="tx1"/>
                </a:solidFill>
                <a:latin typeface="Garamond" pitchFamily="18" charset="0"/>
              </a:defRPr>
            </a:lvl2pPr>
            <a:lvl3pPr marL="1143000" indent="-228600">
              <a:defRPr sz="2400">
                <a:solidFill>
                  <a:schemeClr val="tx1"/>
                </a:solidFill>
                <a:latin typeface="Garamond" pitchFamily="18" charset="0"/>
              </a:defRPr>
            </a:lvl3pPr>
            <a:lvl4pPr marL="1600200" indent="-228600">
              <a:defRPr sz="2400">
                <a:solidFill>
                  <a:schemeClr val="tx1"/>
                </a:solidFill>
                <a:latin typeface="Garamond" pitchFamily="18" charset="0"/>
              </a:defRPr>
            </a:lvl4pPr>
            <a:lvl5pPr marL="2057400" indent="-228600">
              <a:defRPr sz="2400">
                <a:solidFill>
                  <a:schemeClr val="tx1"/>
                </a:solidFill>
                <a:latin typeface="Garamond" pitchFamily="18" charset="0"/>
              </a:defRPr>
            </a:lvl5pPr>
            <a:lvl6pPr marL="2514600" indent="-228600" eaLnBrk="0" fontAlgn="base" hangingPunct="0">
              <a:spcBef>
                <a:spcPct val="0"/>
              </a:spcBef>
              <a:spcAft>
                <a:spcPct val="0"/>
              </a:spcAft>
              <a:defRPr sz="2400">
                <a:solidFill>
                  <a:schemeClr val="tx1"/>
                </a:solidFill>
                <a:latin typeface="Garamond" pitchFamily="18" charset="0"/>
              </a:defRPr>
            </a:lvl6pPr>
            <a:lvl7pPr marL="2971800" indent="-228600" eaLnBrk="0" fontAlgn="base" hangingPunct="0">
              <a:spcBef>
                <a:spcPct val="0"/>
              </a:spcBef>
              <a:spcAft>
                <a:spcPct val="0"/>
              </a:spcAft>
              <a:defRPr sz="2400">
                <a:solidFill>
                  <a:schemeClr val="tx1"/>
                </a:solidFill>
                <a:latin typeface="Garamond" pitchFamily="18" charset="0"/>
              </a:defRPr>
            </a:lvl7pPr>
            <a:lvl8pPr marL="3429000" indent="-228600" eaLnBrk="0" fontAlgn="base" hangingPunct="0">
              <a:spcBef>
                <a:spcPct val="0"/>
              </a:spcBef>
              <a:spcAft>
                <a:spcPct val="0"/>
              </a:spcAft>
              <a:defRPr sz="2400">
                <a:solidFill>
                  <a:schemeClr val="tx1"/>
                </a:solidFill>
                <a:latin typeface="Garamond" pitchFamily="18" charset="0"/>
              </a:defRPr>
            </a:lvl8pPr>
            <a:lvl9pPr marL="3886200" indent="-228600" eaLnBrk="0" fontAlgn="base" hangingPunct="0">
              <a:spcBef>
                <a:spcPct val="0"/>
              </a:spcBef>
              <a:spcAft>
                <a:spcPct val="0"/>
              </a:spcAft>
              <a:defRPr sz="2400">
                <a:solidFill>
                  <a:schemeClr val="tx1"/>
                </a:solidFill>
                <a:latin typeface="Garamond" pitchFamily="18" charset="0"/>
              </a:defRPr>
            </a:lvl9pPr>
          </a:lstStyle>
          <a:p>
            <a:r>
              <a:rPr lang="en-US" altLang="en-US" sz="1200" dirty="0"/>
              <a:t>Read about other Section 106 success stories on the Advisory Council on Historic Preservation’s website: http://www.achp.gov/sec106_successes.html</a:t>
            </a:r>
          </a:p>
        </p:txBody>
      </p:sp>
    </p:spTree>
    <p:extLst>
      <p:ext uri="{BB962C8B-B14F-4D97-AF65-F5344CB8AC3E}">
        <p14:creationId xmlns:p14="http://schemas.microsoft.com/office/powerpoint/2010/main" val="17664752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30DE1BF1-D87E-4E5C-AE5B-D39167AF4B31}"/>
              </a:ext>
            </a:extLst>
          </p:cNvPr>
          <p:cNvSpPr>
            <a:spLocks noGrp="1"/>
          </p:cNvSpPr>
          <p:nvPr>
            <p:ph type="title" idx="4294967295"/>
          </p:nvPr>
        </p:nvSpPr>
        <p:spPr>
          <a:xfrm>
            <a:off x="628650" y="-1325563"/>
            <a:ext cx="7886700" cy="1325563"/>
          </a:xfrm>
          <a:prstGeom prst="rect">
            <a:avLst/>
          </a:prstGeom>
        </p:spPr>
        <p:txBody>
          <a:bodyPr anchor="b"/>
          <a:lstStyle/>
          <a:p>
            <a:r>
              <a:rPr lang="en-US" dirty="0"/>
              <a:t>Introduction to Pinehurst</a:t>
            </a:r>
          </a:p>
        </p:txBody>
      </p:sp>
      <p:sp>
        <p:nvSpPr>
          <p:cNvPr id="7" name="Rectangle 9">
            <a:extLst>
              <a:ext uri="{FF2B5EF4-FFF2-40B4-BE49-F238E27FC236}">
                <a16:creationId xmlns:a16="http://schemas.microsoft.com/office/drawing/2014/main" id="{BC7114E0-D8AA-4473-B367-5A1B0D0BDEF5}"/>
              </a:ext>
            </a:extLst>
          </p:cNvPr>
          <p:cNvSpPr>
            <a:spLocks noChangeArrowheads="1"/>
          </p:cNvSpPr>
          <p:nvPr/>
        </p:nvSpPr>
        <p:spPr bwMode="auto">
          <a:xfrm>
            <a:off x="17172" y="6019800"/>
            <a:ext cx="853332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Garamond" pitchFamily="18" charset="0"/>
              </a:defRPr>
            </a:lvl1pPr>
            <a:lvl2pPr marL="742950" indent="-285750">
              <a:defRPr sz="2400">
                <a:solidFill>
                  <a:schemeClr val="tx1"/>
                </a:solidFill>
                <a:latin typeface="Garamond" pitchFamily="18" charset="0"/>
              </a:defRPr>
            </a:lvl2pPr>
            <a:lvl3pPr marL="1143000" indent="-228600">
              <a:defRPr sz="2400">
                <a:solidFill>
                  <a:schemeClr val="tx1"/>
                </a:solidFill>
                <a:latin typeface="Garamond" pitchFamily="18" charset="0"/>
              </a:defRPr>
            </a:lvl3pPr>
            <a:lvl4pPr marL="1600200" indent="-228600">
              <a:defRPr sz="2400">
                <a:solidFill>
                  <a:schemeClr val="tx1"/>
                </a:solidFill>
                <a:latin typeface="Garamond" pitchFamily="18" charset="0"/>
              </a:defRPr>
            </a:lvl4pPr>
            <a:lvl5pPr marL="2057400" indent="-228600">
              <a:defRPr sz="2400">
                <a:solidFill>
                  <a:schemeClr val="tx1"/>
                </a:solidFill>
                <a:latin typeface="Garamond" pitchFamily="18" charset="0"/>
              </a:defRPr>
            </a:lvl5pPr>
            <a:lvl6pPr marL="2514600" indent="-228600" eaLnBrk="0" fontAlgn="base" hangingPunct="0">
              <a:spcBef>
                <a:spcPct val="0"/>
              </a:spcBef>
              <a:spcAft>
                <a:spcPct val="0"/>
              </a:spcAft>
              <a:defRPr sz="2400">
                <a:solidFill>
                  <a:schemeClr val="tx1"/>
                </a:solidFill>
                <a:latin typeface="Garamond" pitchFamily="18" charset="0"/>
              </a:defRPr>
            </a:lvl6pPr>
            <a:lvl7pPr marL="2971800" indent="-228600" eaLnBrk="0" fontAlgn="base" hangingPunct="0">
              <a:spcBef>
                <a:spcPct val="0"/>
              </a:spcBef>
              <a:spcAft>
                <a:spcPct val="0"/>
              </a:spcAft>
              <a:defRPr sz="2400">
                <a:solidFill>
                  <a:schemeClr val="tx1"/>
                </a:solidFill>
                <a:latin typeface="Garamond" pitchFamily="18" charset="0"/>
              </a:defRPr>
            </a:lvl7pPr>
            <a:lvl8pPr marL="3429000" indent="-228600" eaLnBrk="0" fontAlgn="base" hangingPunct="0">
              <a:spcBef>
                <a:spcPct val="0"/>
              </a:spcBef>
              <a:spcAft>
                <a:spcPct val="0"/>
              </a:spcAft>
              <a:defRPr sz="2400">
                <a:solidFill>
                  <a:schemeClr val="tx1"/>
                </a:solidFill>
                <a:latin typeface="Garamond" pitchFamily="18" charset="0"/>
              </a:defRPr>
            </a:lvl8pPr>
            <a:lvl9pPr marL="3886200" indent="-228600" eaLnBrk="0" fontAlgn="base" hangingPunct="0">
              <a:spcBef>
                <a:spcPct val="0"/>
              </a:spcBef>
              <a:spcAft>
                <a:spcPct val="0"/>
              </a:spcAft>
              <a:defRPr sz="2400">
                <a:solidFill>
                  <a:schemeClr val="tx1"/>
                </a:solidFill>
                <a:latin typeface="Garamond" pitchFamily="18" charset="0"/>
              </a:defRPr>
            </a:lvl9pPr>
          </a:lstStyle>
          <a:p>
            <a:pPr algn="ctr"/>
            <a:r>
              <a:rPr lang="en-US" altLang="en-US" sz="1600" b="1" dirty="0">
                <a:solidFill>
                  <a:srgbClr val="0070C0"/>
                </a:solidFill>
                <a:latin typeface="+mj-lt"/>
                <a:hlinkClick r:id="rId3">
                  <a:extLst>
                    <a:ext uri="{A12FA001-AC4F-418D-AE19-62706E023703}">
                      <ahyp:hlinkClr xmlns:ahyp="http://schemas.microsoft.com/office/drawing/2018/hyperlinkcolor" val="tx"/>
                    </a:ext>
                  </a:extLst>
                </a:hlinkClick>
              </a:rPr>
              <a:t>https://www.nps.gov/subjects/nationalhistoriclandmarks/benefits.htm</a:t>
            </a:r>
            <a:endParaRPr lang="en-US" altLang="en-US" sz="1600" b="1" dirty="0">
              <a:solidFill>
                <a:srgbClr val="0070C0"/>
              </a:solidFill>
              <a:latin typeface="+mj-lt"/>
            </a:endParaRPr>
          </a:p>
          <a:p>
            <a:pPr algn="ctr"/>
            <a:endParaRPr lang="en-US" altLang="en-US" dirty="0">
              <a:latin typeface="+mj-lt"/>
            </a:endParaRPr>
          </a:p>
        </p:txBody>
      </p:sp>
      <p:pic>
        <p:nvPicPr>
          <p:cNvPr id="8" name="Picture 7" descr="Picture of NHL Plaque  in Tufts Park on Village Green">
            <a:extLst>
              <a:ext uri="{FF2B5EF4-FFF2-40B4-BE49-F238E27FC236}">
                <a16:creationId xmlns:a16="http://schemas.microsoft.com/office/drawing/2014/main" id="{836F0A93-01E4-459A-8B28-7D029B6B54C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2400" y="2237874"/>
            <a:ext cx="3460997" cy="3276600"/>
          </a:xfrm>
          <a:prstGeom prst="rect">
            <a:avLst/>
          </a:prstGeom>
        </p:spPr>
      </p:pic>
      <p:pic>
        <p:nvPicPr>
          <p:cNvPr id="10" name="Picture 9" descr="Picture of NHL Plaque on Clubhouse">
            <a:extLst>
              <a:ext uri="{FF2B5EF4-FFF2-40B4-BE49-F238E27FC236}">
                <a16:creationId xmlns:a16="http://schemas.microsoft.com/office/drawing/2014/main" id="{914AEA45-BBED-4781-B517-13050691BCA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3477" t="6123" r="14286" b="12245"/>
          <a:stretch/>
        </p:blipFill>
        <p:spPr>
          <a:xfrm>
            <a:off x="3886200" y="2237874"/>
            <a:ext cx="3865925" cy="3276600"/>
          </a:xfrm>
          <a:prstGeom prst="rect">
            <a:avLst/>
          </a:prstGeom>
        </p:spPr>
      </p:pic>
    </p:spTree>
    <p:extLst>
      <p:ext uri="{BB962C8B-B14F-4D97-AF65-F5344CB8AC3E}">
        <p14:creationId xmlns:p14="http://schemas.microsoft.com/office/powerpoint/2010/main" val="26674075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B15FEADD-6C26-4265-8965-E8DED4F0A2BA}"/>
              </a:ext>
            </a:extLst>
          </p:cNvPr>
          <p:cNvSpPr>
            <a:spLocks noGrp="1"/>
          </p:cNvSpPr>
          <p:nvPr>
            <p:ph type="title" idx="4294967295"/>
          </p:nvPr>
        </p:nvSpPr>
        <p:spPr>
          <a:xfrm>
            <a:off x="628650" y="-1325563"/>
            <a:ext cx="7886700" cy="1325563"/>
          </a:xfrm>
          <a:prstGeom prst="rect">
            <a:avLst/>
          </a:prstGeom>
        </p:spPr>
        <p:txBody>
          <a:bodyPr anchor="b"/>
          <a:lstStyle/>
          <a:p>
            <a:r>
              <a:rPr lang="en-US" dirty="0"/>
              <a:t>Pinehurst Map</a:t>
            </a:r>
          </a:p>
        </p:txBody>
      </p:sp>
      <p:sp>
        <p:nvSpPr>
          <p:cNvPr id="2" name="Content Placeholder 1">
            <a:extLst>
              <a:ext uri="{FF2B5EF4-FFF2-40B4-BE49-F238E27FC236}">
                <a16:creationId xmlns:a16="http://schemas.microsoft.com/office/drawing/2014/main" id="{0D9D56F9-8BC9-4097-A139-1044E72FCEC9}"/>
              </a:ext>
            </a:extLst>
          </p:cNvPr>
          <p:cNvSpPr>
            <a:spLocks noGrp="1"/>
          </p:cNvSpPr>
          <p:nvPr>
            <p:ph idx="1"/>
          </p:nvPr>
        </p:nvSpPr>
        <p:spPr>
          <a:xfrm>
            <a:off x="381000" y="6248400"/>
            <a:ext cx="7086600" cy="228600"/>
          </a:xfrm>
        </p:spPr>
        <p:txBody>
          <a:bodyPr/>
          <a:lstStyle/>
          <a:p>
            <a:pPr marL="0" indent="0">
              <a:buNone/>
            </a:pPr>
            <a:r>
              <a:rPr lang="en-US" sz="1200" dirty="0">
                <a:latin typeface="+mj-lt"/>
              </a:rPr>
              <a:t>Map of Pinehurst NHLD as designated in 1996 on 2020 aerial map.</a:t>
            </a:r>
          </a:p>
        </p:txBody>
      </p:sp>
      <p:graphicFrame>
        <p:nvGraphicFramePr>
          <p:cNvPr id="3" name="Object 2" descr="Map of Pinehurst NHL and Local District">
            <a:extLst>
              <a:ext uri="{FF2B5EF4-FFF2-40B4-BE49-F238E27FC236}">
                <a16:creationId xmlns:a16="http://schemas.microsoft.com/office/drawing/2014/main" id="{0296194F-4072-4529-94D2-28DC4B10FEC6}"/>
              </a:ext>
            </a:extLst>
          </p:cNvPr>
          <p:cNvGraphicFramePr>
            <a:graphicFrameLocks noChangeAspect="1"/>
          </p:cNvGraphicFramePr>
          <p:nvPr>
            <p:extLst>
              <p:ext uri="{D42A27DB-BD31-4B8C-83A1-F6EECF244321}">
                <p14:modId xmlns:p14="http://schemas.microsoft.com/office/powerpoint/2010/main" val="3517185759"/>
              </p:ext>
            </p:extLst>
          </p:nvPr>
        </p:nvGraphicFramePr>
        <p:xfrm>
          <a:off x="152400" y="1371600"/>
          <a:ext cx="7543800" cy="4800600"/>
        </p:xfrm>
        <a:graphic>
          <a:graphicData uri="http://schemas.openxmlformats.org/presentationml/2006/ole">
            <mc:AlternateContent xmlns:mc="http://schemas.openxmlformats.org/markup-compatibility/2006">
              <mc:Choice xmlns:v="urn:schemas-microsoft-com:vml" Requires="v">
                <p:oleObj spid="_x0000_s1027" name="Acrobat Document" r:id="rId4" imgW="7543652" imgH="4800600" progId="AcroExch.Document.DC">
                  <p:embed/>
                </p:oleObj>
              </mc:Choice>
              <mc:Fallback>
                <p:oleObj name="Acrobat Document" r:id="rId4" imgW="7543652" imgH="4800600" progId="AcroExch.Document.DC">
                  <p:embed/>
                  <p:pic>
                    <p:nvPicPr>
                      <p:cNvPr id="0" name=""/>
                      <p:cNvPicPr/>
                      <p:nvPr/>
                    </p:nvPicPr>
                    <p:blipFill>
                      <a:blip r:embed="rId5"/>
                      <a:stretch>
                        <a:fillRect/>
                      </a:stretch>
                    </p:blipFill>
                    <p:spPr>
                      <a:xfrm>
                        <a:off x="152400" y="1371600"/>
                        <a:ext cx="7543800" cy="4800600"/>
                      </a:xfrm>
                      <a:prstGeom prst="rect">
                        <a:avLst/>
                      </a:prstGeom>
                    </p:spPr>
                  </p:pic>
                </p:oleObj>
              </mc:Fallback>
            </mc:AlternateContent>
          </a:graphicData>
        </a:graphic>
      </p:graphicFrame>
    </p:spTree>
    <p:extLst>
      <p:ext uri="{BB962C8B-B14F-4D97-AF65-F5344CB8AC3E}">
        <p14:creationId xmlns:p14="http://schemas.microsoft.com/office/powerpoint/2010/main" val="522956707"/>
      </p:ext>
    </p:extLst>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Verdana"/>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tx1"/>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Gill Sans" pitchFamily="34" charset="0"/>
          </a:defRPr>
        </a:defPPr>
      </a:lstStyle>
    </a:spDef>
    <a:lnDef>
      <a:spPr bwMode="auto">
        <a:xfrm>
          <a:off x="0" y="0"/>
          <a:ext cx="1" cy="1"/>
        </a:xfrm>
        <a:custGeom>
          <a:avLst/>
          <a:gdLst/>
          <a:ahLst/>
          <a:cxnLst/>
          <a:rect l="0" t="0" r="0" b="0"/>
          <a:pathLst/>
        </a:custGeom>
        <a:solidFill>
          <a:schemeClr val="tx1"/>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Gill Sans" pitchFamily="34"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6591</TotalTime>
  <Words>4118</Words>
  <Application>Microsoft Office PowerPoint</Application>
  <PresentationFormat>On-screen Show (4:3)</PresentationFormat>
  <Paragraphs>269</Paragraphs>
  <Slides>27</Slides>
  <Notes>27</Notes>
  <HiddenSlides>0</HiddenSlides>
  <MMClips>0</MMClips>
  <ScaleCrop>false</ScaleCrop>
  <HeadingPairs>
    <vt:vector size="8" baseType="variant">
      <vt:variant>
        <vt:lpstr>Fonts Used</vt:lpstr>
      </vt:variant>
      <vt:variant>
        <vt:i4>6</vt:i4>
      </vt:variant>
      <vt:variant>
        <vt:lpstr>Theme</vt:lpstr>
      </vt:variant>
      <vt:variant>
        <vt:i4>2</vt:i4>
      </vt:variant>
      <vt:variant>
        <vt:lpstr>Embedded OLE Servers</vt:lpstr>
      </vt:variant>
      <vt:variant>
        <vt:i4>1</vt:i4>
      </vt:variant>
      <vt:variant>
        <vt:lpstr>Slide Titles</vt:lpstr>
      </vt:variant>
      <vt:variant>
        <vt:i4>27</vt:i4>
      </vt:variant>
    </vt:vector>
  </HeadingPairs>
  <TitlesOfParts>
    <vt:vector size="36" baseType="lpstr">
      <vt:lpstr>Arial</vt:lpstr>
      <vt:lpstr>Calibri</vt:lpstr>
      <vt:lpstr>Garamond</vt:lpstr>
      <vt:lpstr>Gill Sans</vt:lpstr>
      <vt:lpstr>Times New Roman</vt:lpstr>
      <vt:lpstr>Verdana</vt:lpstr>
      <vt:lpstr>Blank Presentation</vt:lpstr>
      <vt:lpstr>Custom Design</vt:lpstr>
      <vt:lpstr>Acrobat Document</vt:lpstr>
      <vt:lpstr>Welcome Slide</vt:lpstr>
      <vt:lpstr>Welcome! Please MUTE your microphone for the introductory portion of the presentation.  Check out the Project Website while you wait: https://parkplanning.nps.gov/pinehurst            </vt:lpstr>
      <vt:lpstr>Agenda and Purpose  Welcome –Meeting Facilitators, McAdams  NHL Program Introduction and Project Background – Ellen Rankin, National Historic Landmark Program, National Park Service   Study Approach – Ellen Turco, Project Manager, Richard Grubb &amp; Associates  Audience Question and Comment Period </vt:lpstr>
      <vt:lpstr>NR vs NHL Designation</vt:lpstr>
      <vt:lpstr>NR vs NHL Programs</vt:lpstr>
      <vt:lpstr>NHL Property Restrictions</vt:lpstr>
      <vt:lpstr>Section 106 and NR/NHLS</vt:lpstr>
      <vt:lpstr>Introduction to Pinehurst</vt:lpstr>
      <vt:lpstr>Pinehurst Map</vt:lpstr>
      <vt:lpstr>Pinehurst Study Purpose and Monitoring</vt:lpstr>
      <vt:lpstr>Pinehurst Study Purpose</vt:lpstr>
      <vt:lpstr>Pinehurst NHL District Study Process  Step 1. Project Initiation  Step 2. Public Meetings - Project Introduction*  Step 3. Preparation of Integrity and Condition Study Step 4. Public Meetings - Present Preliminary Findings  Step 5. Public Review of Study Step 6. Analysis of Public Comment  Step 7. Prepare Final Integrity and Condition Study Step 8. Release Final Study to the Public   Project website: https://parkplanning.nps.gov/pinehurst   </vt:lpstr>
      <vt:lpstr>Share your thoughts:  1.What is going well with regards to historic preservation within the Pinehurst National Historic Landmark District?   Are there specific projects, initiatives, or trends that you feel are beneficial to the District?  2.What is not working well with regards to historic preservation within the Pinehurst National Historic Landmark District?   Are there specific projects, initiatives, or trends that you feel may harm the historic character of the District?  Project website: https://parkplanning.nps.gov/pinehurst </vt:lpstr>
      <vt:lpstr>RGA Introduction</vt:lpstr>
      <vt:lpstr>Definitions  Integrity:  Is the ability of a property to convey its  historic significance through its: location, design, setting, materials, workmanship and association with historical people or events.  Condition:  The physical state of a property. </vt:lpstr>
      <vt:lpstr>Good integrity and poor condition</vt:lpstr>
      <vt:lpstr>Good condition/poor integrity</vt:lpstr>
      <vt:lpstr>Poor Integrity due to addition</vt:lpstr>
      <vt:lpstr>Architecture: Individual Buildings  (389!)</vt:lpstr>
      <vt:lpstr>Architecture: Principal Buildings </vt:lpstr>
      <vt:lpstr>Pinehurst Landscape: Golf Course</vt:lpstr>
      <vt:lpstr>Pinehurst Landscape: Circulation</vt:lpstr>
      <vt:lpstr>1895 Designed Landscape vs today</vt:lpstr>
      <vt:lpstr>Anticipated Schedule  Late Spring/Summer 2021: Draft report available for public review and comment  Summer 2021 (date TBD): Second round of public meetings after draft report release  Late Summer/Fall 2021: Final report to be submitted to NPS within 45 days of comment period closing  Fall/Early Winter 2021: NPS will release final findings to the public</vt:lpstr>
      <vt:lpstr>Public Input: Conceptboard          </vt:lpstr>
      <vt:lpstr>Share your thoughts:  1.What is going well with regards to historic preservation within the Pinehurst National Historic Landmark District?   Are there specific projects, initiatives, or trends that you feel are beneficial to the District?  2.What is not working well with regards to historic preservation within the Pinehurst National Historic Landmark District?   Are there specific projects, initiatives, or trends that you feel may harm the historic character of the District?  </vt:lpstr>
      <vt:lpstr>Thank you for your participation!  Project Website: https://parkplanning.nps.gov/pinehurst   Contact Information: National Historic Landmarks Program ser_nhl@nps.gov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Kidd, Steven</dc:creator>
  <cp:lastModifiedBy>Rankin, Ellen E</cp:lastModifiedBy>
  <cp:revision>229</cp:revision>
  <cp:lastPrinted>2018-11-13T19:18:09Z</cp:lastPrinted>
  <dcterms:created xsi:type="dcterms:W3CDTF">2014-09-12T13:27:21Z</dcterms:created>
  <dcterms:modified xsi:type="dcterms:W3CDTF">2021-02-04T14:02:12Z</dcterms:modified>
</cp:coreProperties>
</file>