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9"/>
  </p:notesMasterIdLst>
  <p:sldIdLst>
    <p:sldId id="258" r:id="rId5"/>
    <p:sldId id="257" r:id="rId6"/>
    <p:sldId id="408" r:id="rId7"/>
    <p:sldId id="406" r:id="rId8"/>
    <p:sldId id="407" r:id="rId9"/>
    <p:sldId id="330" r:id="rId10"/>
    <p:sldId id="371" r:id="rId11"/>
    <p:sldId id="337" r:id="rId12"/>
    <p:sldId id="372" r:id="rId13"/>
    <p:sldId id="329" r:id="rId14"/>
    <p:sldId id="305" r:id="rId15"/>
    <p:sldId id="259" r:id="rId16"/>
    <p:sldId id="360" r:id="rId17"/>
    <p:sldId id="359" r:id="rId18"/>
    <p:sldId id="358" r:id="rId19"/>
    <p:sldId id="320" r:id="rId20"/>
    <p:sldId id="361" r:id="rId21"/>
    <p:sldId id="362" r:id="rId22"/>
    <p:sldId id="363" r:id="rId23"/>
    <p:sldId id="364" r:id="rId24"/>
    <p:sldId id="365" r:id="rId25"/>
    <p:sldId id="390" r:id="rId26"/>
    <p:sldId id="410" r:id="rId27"/>
    <p:sldId id="394" r:id="rId28"/>
    <p:sldId id="411" r:id="rId29"/>
    <p:sldId id="332" r:id="rId30"/>
    <p:sldId id="338" r:id="rId31"/>
    <p:sldId id="340" r:id="rId32"/>
    <p:sldId id="339" r:id="rId33"/>
    <p:sldId id="395" r:id="rId34"/>
    <p:sldId id="333" r:id="rId35"/>
    <p:sldId id="341" r:id="rId36"/>
    <p:sldId id="397" r:id="rId37"/>
    <p:sldId id="398" r:id="rId38"/>
    <p:sldId id="379" r:id="rId39"/>
    <p:sldId id="404" r:id="rId40"/>
    <p:sldId id="344" r:id="rId41"/>
    <p:sldId id="405" r:id="rId42"/>
    <p:sldId id="343" r:id="rId43"/>
    <p:sldId id="366" r:id="rId44"/>
    <p:sldId id="367" r:id="rId45"/>
    <p:sldId id="353" r:id="rId46"/>
    <p:sldId id="370" r:id="rId47"/>
    <p:sldId id="409" r:id="rId48"/>
    <p:sldId id="396" r:id="rId49"/>
    <p:sldId id="345" r:id="rId50"/>
    <p:sldId id="342" r:id="rId51"/>
    <p:sldId id="384" r:id="rId52"/>
    <p:sldId id="376" r:id="rId53"/>
    <p:sldId id="373" r:id="rId54"/>
    <p:sldId id="375" r:id="rId55"/>
    <p:sldId id="385" r:id="rId56"/>
    <p:sldId id="378" r:id="rId57"/>
    <p:sldId id="377"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rban, Lillis A" initials="ULA" lastIdx="55" clrIdx="0"/>
  <p:cmAuthor id="2" name="Aaron" initials="A" lastIdx="0" clrIdx="1"/>
  <p:cmAuthor id="3" name="Mahr, Aaron P" initials="MAP" lastIdx="1" clrIdx="2">
    <p:extLst>
      <p:ext uri="{19B8F6BF-5375-455C-9EA6-DF929625EA0E}">
        <p15:presenceInfo xmlns:p15="http://schemas.microsoft.com/office/powerpoint/2012/main" userId="S::amahr@nps.gov::774a68ac-b864-4d0b-bc19-ef574b47e0d4" providerId="AD"/>
      </p:ext>
    </p:extLst>
  </p:cmAuthor>
  <p:cmAuthor id="4" name="Sanchez-Clark, Angelica" initials="SA" lastIdx="21" clrIdx="3">
    <p:extLst>
      <p:ext uri="{19B8F6BF-5375-455C-9EA6-DF929625EA0E}">
        <p15:presenceInfo xmlns:p15="http://schemas.microsoft.com/office/powerpoint/2012/main" userId="S::asanchezclark@nps.gov::dfd87340-19ab-4691-b641-df7819152f1b" providerId="AD"/>
      </p:ext>
    </p:extLst>
  </p:cmAuthor>
  <p:cmAuthor id="5" name="McClellan, Guy G" initials="MGG" lastIdx="27" clrIdx="4">
    <p:extLst>
      <p:ext uri="{19B8F6BF-5375-455C-9EA6-DF929625EA0E}">
        <p15:presenceInfo xmlns:p15="http://schemas.microsoft.com/office/powerpoint/2012/main" userId="S::gmcclellan@nps.gov::537a2892-8153-4425-b512-239f21a6304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7F693C"/>
    <a:srgbClr val="CC9900"/>
    <a:srgbClr val="777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65" autoAdjust="0"/>
    <p:restoredTop sz="93313" autoAdjust="0"/>
  </p:normalViewPr>
  <p:slideViewPr>
    <p:cSldViewPr snapToGrid="0">
      <p:cViewPr varScale="1">
        <p:scale>
          <a:sx n="63" d="100"/>
          <a:sy n="63" d="100"/>
        </p:scale>
        <p:origin x="480"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2A24E8-AB84-435A-8D68-FE35EB459793}" type="datetimeFigureOut">
              <a:rPr lang="en-US" smtClean="0"/>
              <a:t>5/28/2021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06BB5A-87CA-41FA-B693-6C671A8B4DDC}" type="slidenum">
              <a:rPr lang="en-US" smtClean="0"/>
              <a:t>‹#›</a:t>
            </a:fld>
            <a:endParaRPr lang="en-US"/>
          </a:p>
        </p:txBody>
      </p:sp>
    </p:spTree>
    <p:extLst>
      <p:ext uri="{BB962C8B-B14F-4D97-AF65-F5344CB8AC3E}">
        <p14:creationId xmlns:p14="http://schemas.microsoft.com/office/powerpoint/2010/main" val="718130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tinyurl.com/ynxdsfrn"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www.tinyurl.com/ynxdsfrn"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0" algn="l" defTabSz="914400" rtl="0" eaLnBrk="1" fontAlgn="t" latinLnBrk="0" hangingPunct="1">
              <a:lnSpc>
                <a:spcPct val="100000"/>
              </a:lnSpc>
              <a:spcBef>
                <a:spcPts val="0"/>
              </a:spcBef>
              <a:spcAft>
                <a:spcPts val="0"/>
              </a:spcAft>
              <a:buClrTx/>
              <a:buSzTx/>
              <a:buFontTx/>
              <a:buNone/>
              <a:tabLst/>
              <a:defRPr/>
            </a:pPr>
            <a:r>
              <a:rPr lang="en-US" sz="1200">
                <a:latin typeface="+mn-lt"/>
              </a:rPr>
              <a:t>Welcome to the Frederic Remington, “Spaniards Escorting Zebulon Pike into Santa Fe, N.M., 1807.” Courtesy Library of Congress</a:t>
            </a:r>
          </a:p>
          <a:p>
            <a:pPr marL="457200" marR="0" lvl="0" indent="0" algn="l" defTabSz="914400" rtl="0" eaLnBrk="1" fontAlgn="t" latinLnBrk="0" hangingPunct="1">
              <a:lnSpc>
                <a:spcPct val="100000"/>
              </a:lnSpc>
              <a:spcBef>
                <a:spcPts val="0"/>
              </a:spcBef>
              <a:spcAft>
                <a:spcPts val="0"/>
              </a:spcAft>
              <a:buClrTx/>
              <a:buSzTx/>
              <a:buFontTx/>
              <a:buNone/>
              <a:tabLst/>
              <a:defRPr/>
            </a:pPr>
            <a:endParaRPr lang="en-US" sz="1200">
              <a:latin typeface="+mn-lt"/>
            </a:endParaRPr>
          </a:p>
          <a:p>
            <a:pPr marL="457200" eaLnBrk="1" fontAlgn="t" hangingPunct="1">
              <a:spcBef>
                <a:spcPts val="0"/>
              </a:spcBef>
              <a:spcAft>
                <a:spcPts val="0"/>
              </a:spcAft>
              <a:defRPr/>
            </a:pPr>
            <a:r>
              <a:rPr lang="en-US" b="1"/>
              <a:t>PULL PP Down for face to face intro from Aaron and Lillis’</a:t>
            </a:r>
          </a:p>
          <a:p>
            <a:pPr marL="457200" eaLnBrk="1" fontAlgn="t" hangingPunct="1">
              <a:spcBef>
                <a:spcPts val="0"/>
              </a:spcBef>
              <a:spcAft>
                <a:spcPts val="0"/>
              </a:spcAft>
              <a:defRPr/>
            </a:pPr>
            <a:endParaRPr lang="en-US" b="1"/>
          </a:p>
          <a:p>
            <a:pPr marL="457200" eaLnBrk="1" fontAlgn="t" hangingPunct="1">
              <a:spcBef>
                <a:spcPts val="0"/>
              </a:spcBef>
              <a:spcAft>
                <a:spcPts val="0"/>
              </a:spcAft>
              <a:defRPr/>
            </a:pPr>
            <a:r>
              <a:rPr lang="en-US" b="1"/>
              <a:t>Aaron : </a:t>
            </a:r>
          </a:p>
          <a:p>
            <a:pPr marL="457200" eaLnBrk="1" fontAlgn="t" hangingPunct="1">
              <a:spcBef>
                <a:spcPts val="0"/>
              </a:spcBef>
              <a:spcAft>
                <a:spcPts val="0"/>
              </a:spcAft>
              <a:defRPr/>
            </a:pPr>
            <a:r>
              <a:rPr lang="en-US"/>
              <a:t>Good evening, and welcome to the (STATE NAME) virtual public meeting for the Pike National Historic Trail Feasibility Study. </a:t>
            </a:r>
          </a:p>
          <a:p>
            <a:pPr marL="457200" marR="0" lvl="0" indent="0" algn="l" defTabSz="914400" rtl="0" eaLnBrk="1" fontAlgn="t" latinLnBrk="0" hangingPunct="1">
              <a:lnSpc>
                <a:spcPct val="100000"/>
              </a:lnSpc>
              <a:spcBef>
                <a:spcPts val="0"/>
              </a:spcBef>
              <a:spcAft>
                <a:spcPts val="0"/>
              </a:spcAft>
              <a:buClrTx/>
              <a:buSzTx/>
              <a:buFontTx/>
              <a:buNone/>
              <a:tabLst/>
              <a:defRPr/>
            </a:pPr>
            <a:endParaRPr lang="en-US" b="0"/>
          </a:p>
          <a:p>
            <a:pPr marL="457200" eaLnBrk="1" fontAlgn="t" hangingPunct="1">
              <a:spcBef>
                <a:spcPts val="0"/>
              </a:spcBef>
              <a:spcAft>
                <a:spcPts val="0"/>
              </a:spcAft>
              <a:defRPr/>
            </a:pPr>
            <a:r>
              <a:rPr lang="en-US"/>
              <a:t>My name is Aaron Mahr and I’m the Superintendent of the National Park Service’s National Trails Office in</a:t>
            </a:r>
            <a:r>
              <a:rPr lang="en-US" baseline="0"/>
              <a:t> Santa Fe, New Mexico. I’m joined tonight by my colleague Dr. Lillis Urban, and together we’ll lead you through the meeting this evening. </a:t>
            </a:r>
          </a:p>
          <a:p>
            <a:pPr marL="457200" eaLnBrk="1" fontAlgn="t" hangingPunct="1">
              <a:spcBef>
                <a:spcPts val="0"/>
              </a:spcBef>
              <a:spcAft>
                <a:spcPts val="0"/>
              </a:spcAft>
              <a:defRPr/>
            </a:pPr>
            <a:endParaRPr lang="en-US" baseline="0"/>
          </a:p>
          <a:p>
            <a:pPr marL="457200" eaLnBrk="1" fontAlgn="t" hangingPunct="1">
              <a:spcBef>
                <a:spcPts val="0"/>
              </a:spcBef>
              <a:spcAft>
                <a:spcPts val="0"/>
              </a:spcAft>
              <a:defRPr/>
            </a:pPr>
            <a:r>
              <a:rPr lang="en-US" baseline="0"/>
              <a:t>Lillis would you like to introduce yourself? </a:t>
            </a:r>
          </a:p>
          <a:p>
            <a:pPr marL="457200" eaLnBrk="1" fontAlgn="t" hangingPunct="1">
              <a:spcBef>
                <a:spcPts val="0"/>
              </a:spcBef>
              <a:spcAft>
                <a:spcPts val="0"/>
              </a:spcAft>
              <a:defRPr/>
            </a:pPr>
            <a:endParaRPr lang="en-US" b="1" baseline="0"/>
          </a:p>
          <a:p>
            <a:pPr marL="457200" eaLnBrk="1" fontAlgn="t" hangingPunct="1">
              <a:spcBef>
                <a:spcPts val="0"/>
              </a:spcBef>
              <a:spcAft>
                <a:spcPts val="0"/>
              </a:spcAft>
              <a:defRPr/>
            </a:pPr>
            <a:r>
              <a:rPr lang="en-US" b="1" baseline="0"/>
              <a:t>Lillis:  </a:t>
            </a:r>
            <a:r>
              <a:rPr lang="en-US" b="0" baseline="0"/>
              <a:t>Greetings. Thank you for joining us today. My name is Lillis Urban, I’m the Chief of Planning for the </a:t>
            </a:r>
            <a:r>
              <a:rPr lang="en-US" baseline="0"/>
              <a:t>National Trails Office.  I will co-presenting with Aaron today.</a:t>
            </a:r>
            <a:endParaRPr lang="en-US"/>
          </a:p>
          <a:p>
            <a:pPr marL="457200" eaLnBrk="1" fontAlgn="t" hangingPunct="1">
              <a:spcBef>
                <a:spcPts val="0"/>
              </a:spcBef>
              <a:spcAft>
                <a:spcPts val="0"/>
              </a:spcAft>
              <a:defRPr/>
            </a:pPr>
            <a:endParaRPr lang="en-US"/>
          </a:p>
          <a:p>
            <a:r>
              <a:rPr lang="en-US" b="1"/>
              <a:t>Aaron: </a:t>
            </a:r>
            <a:endParaRPr lang="en-US" b="0"/>
          </a:p>
          <a:p>
            <a:r>
              <a:rPr lang="en-US" b="0"/>
              <a:t>Thanks, Lillis.</a:t>
            </a:r>
          </a:p>
          <a:p>
            <a:endParaRPr lang="en-US"/>
          </a:p>
          <a:p>
            <a:r>
              <a:rPr lang="en-US"/>
              <a:t>Zoom – in order to comply with CDC protocol, this is a remote meeting on Zoom. </a:t>
            </a:r>
          </a:p>
          <a:p>
            <a:r>
              <a:rPr lang="en-US"/>
              <a:t>Our standard practice is in-person public meetings, and that is our preference. But in order to meet Congressional expectations for time lines, we needed to hold these meeting now – so we are on Zoom. </a:t>
            </a:r>
          </a:p>
          <a:p>
            <a:endParaRPr lang="en-US"/>
          </a:p>
          <a:p>
            <a:r>
              <a:rPr lang="en-US"/>
              <a:t>Lillis will talk more about how we will try to achieve the maximum access for public comment – and how to make this easy and accessible to all. </a:t>
            </a:r>
          </a:p>
          <a:p>
            <a:endParaRPr lang="en-US"/>
          </a:p>
          <a:p>
            <a:r>
              <a:rPr lang="en-US"/>
              <a:t>We speak in a moment about how to use and participate on the Zoom. </a:t>
            </a:r>
          </a:p>
          <a:p>
            <a:r>
              <a:rPr lang="en-US"/>
              <a:t> </a:t>
            </a:r>
          </a:p>
          <a:p>
            <a:endParaRPr lang="en-US" sz="1200" b="0" i="1" kern="1200">
              <a:solidFill>
                <a:schemeClr val="tx1"/>
              </a:solidFill>
              <a:effectLst/>
              <a:latin typeface="+mn-lt"/>
              <a:ea typeface="+mn-ea"/>
              <a:cs typeface="+mn-cs"/>
            </a:endParaRPr>
          </a:p>
          <a:p>
            <a:endParaRPr lang="en-US" sz="1200" b="0" i="1" kern="1200">
              <a:solidFill>
                <a:schemeClr val="tx1"/>
              </a:solidFill>
              <a:effectLst/>
              <a:latin typeface="+mn-lt"/>
              <a:ea typeface="+mn-ea"/>
              <a:cs typeface="+mn-cs"/>
            </a:endParaRPr>
          </a:p>
          <a:p>
            <a:endParaRPr lang="en-US" sz="1200" b="0" i="1" kern="1200">
              <a:solidFill>
                <a:schemeClr val="tx1"/>
              </a:solidFill>
              <a:effectLst/>
              <a:latin typeface="+mn-lt"/>
              <a:ea typeface="+mn-ea"/>
              <a:cs typeface="+mn-cs"/>
            </a:endParaRPr>
          </a:p>
          <a:p>
            <a:r>
              <a:rPr lang="en-US" sz="1200" b="0" i="1" kern="1200">
                <a:solidFill>
                  <a:schemeClr val="tx1"/>
                </a:solidFill>
                <a:effectLst/>
                <a:latin typeface="+mn-lt"/>
                <a:ea typeface="+mn-ea"/>
                <a:cs typeface="+mn-cs"/>
              </a:rPr>
              <a:t>While this is an open forum, it is also a family friendly one, so please keep your comments and wall posts clean. In addition to keeping it family friendly, we ask that you follow our posting guidelines. If you don't comply, your message will be removed.</a:t>
            </a:r>
            <a:endParaRPr lang="en-US" sz="1200" b="0" i="0" kern="1200">
              <a:solidFill>
                <a:schemeClr val="tx1"/>
              </a:solidFill>
              <a:effectLst/>
              <a:latin typeface="+mn-lt"/>
              <a:ea typeface="+mn-ea"/>
              <a:cs typeface="+mn-cs"/>
            </a:endParaRPr>
          </a:p>
          <a:p>
            <a:r>
              <a:rPr lang="en-US" sz="1200" b="0" i="1" kern="1200">
                <a:solidFill>
                  <a:schemeClr val="tx1"/>
                </a:solidFill>
                <a:effectLst/>
                <a:latin typeface="+mn-lt"/>
                <a:ea typeface="+mn-ea"/>
                <a:cs typeface="+mn-cs"/>
              </a:rPr>
              <a:t>We do not allow graphic, obscene, explicit or racist comments or submissions, nor do we allow comments that are abusive, hateful or intended to defame anyone or any organization.</a:t>
            </a:r>
            <a:r>
              <a:rPr lang="en-US" sz="1200" b="0" i="0" kern="1200">
                <a:solidFill>
                  <a:schemeClr val="tx1"/>
                </a:solidFill>
                <a:effectLst/>
                <a:latin typeface="+mn-lt"/>
                <a:ea typeface="+mn-ea"/>
                <a:cs typeface="+mn-cs"/>
              </a:rPr>
              <a:t> </a:t>
            </a:r>
          </a:p>
          <a:p>
            <a:r>
              <a:rPr lang="en-US" sz="1200" b="0" i="1" kern="1200">
                <a:solidFill>
                  <a:schemeClr val="tx1"/>
                </a:solidFill>
                <a:effectLst/>
                <a:latin typeface="+mn-lt"/>
                <a:ea typeface="+mn-ea"/>
                <a:cs typeface="+mn-cs"/>
              </a:rPr>
              <a:t>We do not allow solicitations or advertisements. This includes promotion or endorsement of any financial, commercial or non-governmental agency. Similarly, we do not allow attempts to defame or defraud any financial, commercial or non-governmental agency.</a:t>
            </a:r>
            <a:r>
              <a:rPr lang="en-US" sz="1200" b="0" i="0" kern="1200">
                <a:solidFill>
                  <a:schemeClr val="tx1"/>
                </a:solidFill>
                <a:effectLst/>
                <a:latin typeface="+mn-lt"/>
                <a:ea typeface="+mn-ea"/>
                <a:cs typeface="+mn-cs"/>
              </a:rPr>
              <a:t> </a:t>
            </a:r>
          </a:p>
          <a:p>
            <a:r>
              <a:rPr lang="en-US" sz="1200" b="0" i="1" kern="1200">
                <a:solidFill>
                  <a:schemeClr val="tx1"/>
                </a:solidFill>
                <a:effectLst/>
                <a:latin typeface="+mn-lt"/>
                <a:ea typeface="+mn-ea"/>
                <a:cs typeface="+mn-cs"/>
              </a:rPr>
              <a:t>We do not allow comments that suggest or encourage illegal activity.</a:t>
            </a:r>
            <a:r>
              <a:rPr lang="en-US" sz="1200" b="0" i="0" kern="1200">
                <a:solidFill>
                  <a:schemeClr val="tx1"/>
                </a:solidFill>
                <a:effectLst/>
                <a:latin typeface="+mn-lt"/>
                <a:ea typeface="+mn-ea"/>
                <a:cs typeface="+mn-cs"/>
              </a:rPr>
              <a:t> </a:t>
            </a:r>
          </a:p>
          <a:p>
            <a:r>
              <a:rPr lang="en-US" sz="1200" b="0" i="1" kern="1200">
                <a:solidFill>
                  <a:schemeClr val="tx1"/>
                </a:solidFill>
                <a:effectLst/>
                <a:latin typeface="+mn-lt"/>
                <a:ea typeface="+mn-ea"/>
                <a:cs typeface="+mn-cs"/>
              </a:rPr>
              <a:t>You participate at your own risk, taking personal responsibility for your comments, your username and any information provided.</a:t>
            </a:r>
            <a:r>
              <a:rPr lang="en-US" sz="1200" b="0" i="0" kern="1200">
                <a:solidFill>
                  <a:schemeClr val="tx1"/>
                </a:solidFill>
                <a:effectLst/>
                <a:latin typeface="+mn-lt"/>
                <a:ea typeface="+mn-ea"/>
                <a:cs typeface="+mn-cs"/>
              </a:rPr>
              <a:t> </a:t>
            </a:r>
          </a:p>
          <a:p>
            <a:r>
              <a:rPr lang="en-US" sz="1200" b="0" i="1" kern="1200">
                <a:solidFill>
                  <a:schemeClr val="tx1"/>
                </a:solidFill>
                <a:effectLst/>
                <a:latin typeface="+mn-lt"/>
                <a:ea typeface="+mn-ea"/>
                <a:cs typeface="+mn-cs"/>
              </a:rPr>
              <a:t>Finally, the appearance of external links on this site does not constitute an official endorsement on behalf of the U.S. National Park Service or the U.S. Department of the Interior.</a:t>
            </a:r>
            <a:endParaRPr lang="en-US" sz="1200" b="0" i="0" kern="1200">
              <a:solidFill>
                <a:schemeClr val="tx1"/>
              </a:solidFill>
              <a:effectLst/>
              <a:latin typeface="+mn-lt"/>
              <a:ea typeface="+mn-ea"/>
              <a:cs typeface="+mn-cs"/>
            </a:endParaRPr>
          </a:p>
          <a:p>
            <a:pPr marL="457200" marR="0" lvl="0" indent="0" algn="l" defTabSz="914400" rtl="0" eaLnBrk="1" fontAlgn="t" latinLnBrk="0" hangingPunct="1">
              <a:lnSpc>
                <a:spcPct val="100000"/>
              </a:lnSpc>
              <a:spcBef>
                <a:spcPts val="0"/>
              </a:spcBef>
              <a:spcAft>
                <a:spcPts val="0"/>
              </a:spcAft>
              <a:buClrTx/>
              <a:buSzTx/>
              <a:buFontTx/>
              <a:buNone/>
              <a:tabLst/>
              <a:defRPr/>
            </a:pPr>
            <a:endParaRPr lang="en-US" sz="1200">
              <a:latin typeface="+mn-lt"/>
            </a:endParaRPr>
          </a:p>
          <a:p>
            <a:pPr marL="457200" eaLnBrk="1" fontAlgn="t" hangingPunct="1">
              <a:spcBef>
                <a:spcPts val="0"/>
              </a:spcBef>
              <a:spcAft>
                <a:spcPts val="0"/>
              </a:spcAft>
              <a:defRPr/>
            </a:pPr>
            <a:endParaRPr lang="en-US"/>
          </a:p>
          <a:p>
            <a:pPr marL="457200" eaLnBrk="1" fontAlgn="t" hangingPunct="1">
              <a:spcBef>
                <a:spcPts val="0"/>
              </a:spcBef>
              <a:spcAft>
                <a:spcPts val="0"/>
              </a:spcAf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543849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tx1"/>
              </a:buClr>
              <a:buSzPct val="100000"/>
              <a:buFont typeface="Arial" panose="020B0604020202020204" pitchFamily="34" charset="0"/>
              <a:buNone/>
            </a:pPr>
            <a:endParaRPr lang="en-US" sz="1800">
              <a:effectLst/>
            </a:endParaRPr>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2139675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80F5D77B-86DE-4730-A893-F604C677E9F6}"/>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4890CE89-D689-4253-A121-6BFBAEA765A7}"/>
              </a:ext>
            </a:extLst>
          </p:cNvPr>
          <p:cNvSpPr>
            <a:spLocks noGrp="1"/>
          </p:cNvSpPr>
          <p:nvPr>
            <p:ph type="body" idx="1"/>
          </p:nvPr>
        </p:nvSpPr>
        <p:spPr/>
        <p:txBody>
          <a:bodyPr/>
          <a:lstStyle/>
          <a:p>
            <a:pPr marL="457200" eaLnBrk="1" fontAlgn="t" hangingPunct="1">
              <a:spcBef>
                <a:spcPts val="0"/>
              </a:spcBef>
              <a:spcAft>
                <a:spcPts val="0"/>
              </a:spcAft>
              <a:defRPr/>
            </a:pPr>
            <a:r>
              <a:rPr lang="en-US" dirty="0"/>
              <a:t>As a broad-overview, here is a map of the proposed Pike NHT, which represents the route taken by Lieutenant Zebulon Montgomery Pike during his 1806-1807 expedition into the southern portion of the Louisiana Purchase and into what was then the northern edge of the Spanish colonial empire, and what is today, Mexico.</a:t>
            </a:r>
            <a:endParaRPr lang="en-US" b="0" dirty="0">
              <a:solidFill>
                <a:schemeClr val="tx1"/>
              </a:solidFill>
              <a:latin typeface="+mn-lt"/>
              <a:cs typeface="+mn-cs"/>
            </a:endParaRPr>
          </a:p>
          <a:p>
            <a:pPr marL="457200" eaLnBrk="1" fontAlgn="t" hangingPunct="1">
              <a:spcBef>
                <a:spcPts val="0"/>
              </a:spcBef>
              <a:spcAft>
                <a:spcPts val="0"/>
              </a:spcAft>
              <a:defRPr/>
            </a:pPr>
            <a:endParaRPr lang="en-US" b="0" dirty="0">
              <a:solidFill>
                <a:schemeClr val="tx1"/>
              </a:solidFill>
              <a:latin typeface="+mn-lt"/>
              <a:cs typeface="+mn-cs"/>
            </a:endParaRPr>
          </a:p>
          <a:p>
            <a:pPr marL="457200" eaLnBrk="1" fontAlgn="t" hangingPunct="1">
              <a:spcBef>
                <a:spcPts val="0"/>
              </a:spcBef>
              <a:spcAft>
                <a:spcPts val="0"/>
              </a:spcAft>
              <a:defRPr/>
            </a:pPr>
            <a:r>
              <a:rPr lang="en-US" b="1" dirty="0">
                <a:solidFill>
                  <a:schemeClr val="accent4">
                    <a:lumMod val="20000"/>
                    <a:lumOff val="80000"/>
                  </a:schemeClr>
                </a:solidFill>
                <a:latin typeface="Times New Roman" panose="02020603050405020304" pitchFamily="18" charset="0"/>
                <a:cs typeface="Times New Roman" panose="02020603050405020304" pitchFamily="18" charset="0"/>
              </a:rPr>
              <a:t>The map on the slide depicts the draft route in black </a:t>
            </a:r>
          </a:p>
          <a:p>
            <a:pPr marL="457200" eaLnBrk="1" fontAlgn="t" hangingPunct="1">
              <a:spcBef>
                <a:spcPts val="0"/>
              </a:spcBef>
              <a:spcAft>
                <a:spcPts val="0"/>
              </a:spcAft>
              <a:buFont typeface="Arial" panose="020B0604020202020204" pitchFamily="34" charset="0"/>
              <a:buNone/>
              <a:defRPr/>
            </a:pPr>
            <a:endParaRPr lang="en-US" b="1" dirty="0">
              <a:solidFill>
                <a:schemeClr val="accent4">
                  <a:lumMod val="20000"/>
                  <a:lumOff val="80000"/>
                </a:schemeClr>
              </a:solidFill>
              <a:latin typeface="Times New Roman" panose="02020603050405020304" pitchFamily="18" charset="0"/>
              <a:cs typeface="Times New Roman" panose="02020603050405020304" pitchFamily="18" charset="0"/>
            </a:endParaRPr>
          </a:p>
          <a:p>
            <a:pPr marL="457200" eaLnBrk="1" fontAlgn="t" hangingPunct="1">
              <a:spcBef>
                <a:spcPts val="0"/>
              </a:spcBef>
              <a:spcAft>
                <a:spcPts val="0"/>
              </a:spcAft>
              <a:buFont typeface="Arial" panose="020B0604020202020204" pitchFamily="34" charset="0"/>
              <a:buChar char="•"/>
              <a:defRPr/>
            </a:pPr>
            <a:r>
              <a:rPr lang="en-US" b="1" dirty="0">
                <a:solidFill>
                  <a:schemeClr val="accent4">
                    <a:lumMod val="20000"/>
                    <a:lumOff val="80000"/>
                  </a:schemeClr>
                </a:solidFill>
                <a:latin typeface="Times New Roman" panose="02020603050405020304" pitchFamily="18" charset="0"/>
                <a:cs typeface="Times New Roman" panose="02020603050405020304" pitchFamily="18" charset="0"/>
              </a:rPr>
              <a:t>The route traverses 7 states: and </a:t>
            </a:r>
            <a:r>
              <a:rPr lang="en-US" dirty="0"/>
              <a:t>begins in Fort Bellefontaine, Missouri and ends in Natchitoches, Louisiana. It spans approximately 2,700 miles, intersecting the states of Missouri, Kansas, Nebraska, New Mexico, Texas, and Louisiana, with an additional 1,000 miles of trail passing through three states in Mexico. The section of trail which traverses Mexico is not eligible for designation as it falls outside of the United States. </a:t>
            </a:r>
          </a:p>
          <a:p>
            <a:pPr marL="457200" eaLnBrk="1" fontAlgn="t" hangingPunct="1">
              <a:spcBef>
                <a:spcPts val="0"/>
              </a:spcBef>
              <a:spcAft>
                <a:spcPts val="0"/>
              </a:spcAft>
              <a:buFont typeface="Arial" panose="020B0604020202020204" pitchFamily="34" charset="0"/>
              <a:buChar char="•"/>
              <a:defRPr/>
            </a:pPr>
            <a:endParaRPr lang="en-US" dirty="0"/>
          </a:p>
          <a:p>
            <a:pPr marL="457200" eaLnBrk="1" fontAlgn="t" hangingPunct="1">
              <a:spcBef>
                <a:spcPts val="0"/>
              </a:spcBef>
              <a:spcAft>
                <a:spcPts val="0"/>
              </a:spcAft>
              <a:buFont typeface="Arial" panose="020B0604020202020204" pitchFamily="34" charset="0"/>
              <a:buChar char="•"/>
              <a:defRPr/>
            </a:pPr>
            <a:r>
              <a:rPr lang="en-US" dirty="0"/>
              <a:t>This map also depicts established National Historic Trails</a:t>
            </a:r>
          </a:p>
          <a:p>
            <a:pPr marL="457200" eaLnBrk="1" fontAlgn="t" hangingPunct="1">
              <a:spcBef>
                <a:spcPts val="0"/>
              </a:spcBef>
              <a:spcAft>
                <a:spcPts val="0"/>
              </a:spcAft>
              <a:buFont typeface="Arial" panose="020B0604020202020204" pitchFamily="34" charset="0"/>
              <a:buChar char="•"/>
              <a:defRPr/>
            </a:pPr>
            <a:r>
              <a:rPr lang="en-US" dirty="0"/>
              <a:t>The Pike NHT draft route overlays and intersects a number of established NHTs, including the Santa Fe Trail, the Old Spanish,</a:t>
            </a:r>
            <a:r>
              <a:rPr lang="en-US" baseline="0" dirty="0"/>
              <a:t> </a:t>
            </a:r>
            <a:r>
              <a:rPr lang="en-US" dirty="0"/>
              <a:t>El Camino Real de Tierra </a:t>
            </a:r>
            <a:r>
              <a:rPr lang="en-US" dirty="0" err="1"/>
              <a:t>Adentro</a:t>
            </a:r>
            <a:r>
              <a:rPr lang="en-US" dirty="0"/>
              <a:t>, and El Camino Real de los </a:t>
            </a:r>
            <a:r>
              <a:rPr lang="en-US" dirty="0" err="1"/>
              <a:t>Tejas</a:t>
            </a:r>
            <a:r>
              <a:rPr lang="en-US" dirty="0"/>
              <a:t>, as well as the Lewis and Clark Trail. </a:t>
            </a:r>
          </a:p>
        </p:txBody>
      </p:sp>
      <p:sp>
        <p:nvSpPr>
          <p:cNvPr id="8196" name="Slide Number Placeholder 3">
            <a:extLst>
              <a:ext uri="{FF2B5EF4-FFF2-40B4-BE49-F238E27FC236}">
                <a16:creationId xmlns:a16="http://schemas.microsoft.com/office/drawing/2014/main" id="{21E31962-C1F5-4A1A-B2C8-85DE434D4E4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04ACA46-EE34-4CCD-91E3-E199BBD27F94}"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886F693A-828E-4235-89BF-DF5B2A70BA86}"/>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4A2EE24-66D3-4821-87F9-428329890707}"/>
              </a:ext>
            </a:extLst>
          </p:cNvPr>
          <p:cNvSpPr>
            <a:spLocks noGrp="1"/>
          </p:cNvSpPr>
          <p:nvPr>
            <p:ph type="body" idx="1"/>
          </p:nvPr>
        </p:nvSpPr>
        <p:spPr/>
        <p:txBody>
          <a:bodyPr/>
          <a:lstStyle/>
          <a:p>
            <a:pPr eaLnBrk="1" hangingPunct="1">
              <a:defRPr/>
            </a:pPr>
            <a:endParaRPr lang="en-US"/>
          </a:p>
        </p:txBody>
      </p:sp>
      <p:sp>
        <p:nvSpPr>
          <p:cNvPr id="13316" name="Slide Number Placeholder 3">
            <a:extLst>
              <a:ext uri="{FF2B5EF4-FFF2-40B4-BE49-F238E27FC236}">
                <a16:creationId xmlns:a16="http://schemas.microsoft.com/office/drawing/2014/main" id="{623234F4-AEED-4703-9F0F-A9E0985A40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2F1A059-304A-4F17-9352-693CDCD6BBE1}"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12</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886F693A-828E-4235-89BF-DF5B2A70BA86}"/>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4A2EE24-66D3-4821-87F9-428329890707}"/>
              </a:ext>
            </a:extLst>
          </p:cNvPr>
          <p:cNvSpPr>
            <a:spLocks noGrp="1"/>
          </p:cNvSpPr>
          <p:nvPr>
            <p:ph type="body" idx="1"/>
          </p:nvPr>
        </p:nvSpPr>
        <p:spPr/>
        <p:txBody>
          <a:bodyPr/>
          <a:lstStyle/>
          <a:p>
            <a:pPr marL="171450" lvl="0" indent="-171450" eaLnBrk="1" hangingPunct="1">
              <a:spcBef>
                <a:spcPct val="0"/>
              </a:spcBef>
              <a:buFontTx/>
              <a:buChar char="•"/>
              <a:defRPr/>
            </a:pPr>
            <a:endParaRPr lang="en-US" altLang="en-US" b="0"/>
          </a:p>
          <a:p>
            <a:pPr eaLnBrk="0" fontAlgn="base" hangingPunct="0">
              <a:spcBef>
                <a:spcPct val="0"/>
              </a:spcBef>
              <a:spcAft>
                <a:spcPct val="0"/>
              </a:spcAft>
            </a:pPr>
            <a:r>
              <a:rPr lang="en-US" sz="1200">
                <a:solidFill>
                  <a:srgbClr val="FFFFFF"/>
                </a:solidFill>
                <a:latin typeface="Frutiger LT Std 45 Light"/>
                <a:ea typeface="ＭＳ Ｐゴシック"/>
              </a:rPr>
              <a:t>Mexico, then known as New Spain,  was the focus of Spanish colonization in North America, but the Crown’s territorial holdings included most of the American West.</a:t>
            </a:r>
          </a:p>
          <a:p>
            <a:pPr eaLnBrk="0" fontAlgn="base" hangingPunct="0">
              <a:spcBef>
                <a:spcPct val="0"/>
              </a:spcBef>
              <a:spcAft>
                <a:spcPct val="0"/>
              </a:spcAft>
            </a:pPr>
            <a:endParaRPr lang="en-US" sz="120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1200">
                <a:solidFill>
                  <a:srgbClr val="FFFFFF"/>
                </a:solidFill>
                <a:latin typeface="Frutiger LT Std 45 Light"/>
                <a:ea typeface="ＭＳ Ｐゴシック"/>
              </a:rPr>
              <a:t>Spain’s territorial borders in the American West were ill-defined and the Louisiana Purchase challenged belief that the Mississippi River was the international frontier.</a:t>
            </a:r>
          </a:p>
          <a:p>
            <a:pPr eaLnBrk="0" fontAlgn="base" hangingPunct="0">
              <a:spcBef>
                <a:spcPct val="0"/>
              </a:spcBef>
              <a:spcAft>
                <a:spcPct val="0"/>
              </a:spcAft>
            </a:pPr>
            <a:endParaRPr lang="en-US" sz="120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1200">
                <a:solidFill>
                  <a:srgbClr val="FFFFFF"/>
                </a:solidFill>
                <a:latin typeface="Frutiger LT Std 45 Light"/>
                <a:ea typeface="ＭＳ Ｐゴシック"/>
              </a:rPr>
              <a:t>Spanish institutions across Mexico’s northern frontier were well established after nearly two centuries of settlement, but population was sparse, economic production was low, and the territory was vast. </a:t>
            </a:r>
            <a:endParaRPr lang="en-US" sz="120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endParaRPr lang="en-US" sz="120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1200">
                <a:solidFill>
                  <a:srgbClr val="FFFFFF"/>
                </a:solidFill>
                <a:latin typeface="Frutiger LT Std 45 Light" panose="020B0402020204020204" pitchFamily="34" charset="0"/>
                <a:ea typeface="ＭＳ Ｐゴシック" panose="020B0600070205080204" pitchFamily="34" charset="-128"/>
              </a:rPr>
              <a:t>For many in the Spanish Empire, the greatest value to holding these lands was to serve as a buffer to the rest of Mexico against foreign incursions from the British, French, and Americans.</a:t>
            </a:r>
          </a:p>
          <a:p>
            <a:pPr marL="171450" lvl="0" indent="-171450" eaLnBrk="1" hangingPunct="1">
              <a:spcBef>
                <a:spcPct val="0"/>
              </a:spcBef>
              <a:buFontTx/>
              <a:buChar char="•"/>
              <a:defRPr/>
            </a:pPr>
            <a:endParaRPr lang="en-US" altLang="en-US" b="0"/>
          </a:p>
          <a:p>
            <a:pPr marL="628650" lvl="1" indent="-171450" eaLnBrk="1" hangingPunct="1">
              <a:spcBef>
                <a:spcPct val="0"/>
              </a:spcBef>
              <a:buFontTx/>
              <a:buChar char="•"/>
              <a:defRPr/>
            </a:pPr>
            <a:endParaRPr lang="en-US" altLang="en-US"/>
          </a:p>
          <a:p>
            <a:pPr marL="1085744" lvl="2" indent="-171450" eaLnBrk="1" hangingPunct="1">
              <a:spcBef>
                <a:spcPct val="0"/>
              </a:spcBef>
              <a:buFontTx/>
              <a:buChar char="•"/>
              <a:defRPr/>
            </a:pPr>
            <a:endParaRPr lang="en-US" altLang="en-US"/>
          </a:p>
          <a:p>
            <a:pPr marL="171344" lvl="0" indent="-171450" eaLnBrk="1" hangingPunct="1">
              <a:spcBef>
                <a:spcPct val="0"/>
              </a:spcBef>
              <a:buFontTx/>
              <a:buChar char="•"/>
              <a:defRPr/>
            </a:pPr>
            <a:endParaRPr lang="en-US" altLang="en-US"/>
          </a:p>
          <a:p>
            <a:pPr marL="171450" indent="-171450" eaLnBrk="1" hangingPunct="1">
              <a:spcBef>
                <a:spcPct val="0"/>
              </a:spcBef>
              <a:buFontTx/>
              <a:buChar char="•"/>
              <a:defRPr/>
            </a:pPr>
            <a:endParaRPr lang="en-US" altLang="en-US"/>
          </a:p>
          <a:p>
            <a:pPr marL="171450" indent="-171450" eaLnBrk="1" hangingPunct="1">
              <a:spcBef>
                <a:spcPct val="0"/>
              </a:spcBef>
              <a:buFontTx/>
              <a:buChar char="•"/>
              <a:defRPr/>
            </a:pPr>
            <a:endParaRPr lang="en-US" altLang="en-US"/>
          </a:p>
          <a:p>
            <a:pPr eaLnBrk="1" hangingPunct="1">
              <a:defRPr/>
            </a:pPr>
            <a:endParaRPr lang="en-US"/>
          </a:p>
        </p:txBody>
      </p:sp>
      <p:sp>
        <p:nvSpPr>
          <p:cNvPr id="13316" name="Slide Number Placeholder 3">
            <a:extLst>
              <a:ext uri="{FF2B5EF4-FFF2-40B4-BE49-F238E27FC236}">
                <a16:creationId xmlns:a16="http://schemas.microsoft.com/office/drawing/2014/main" id="{623234F4-AEED-4703-9F0F-A9E0985A40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2F1A059-304A-4F17-9352-693CDCD6BBE1}"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165114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886F693A-828E-4235-89BF-DF5B2A70BA86}"/>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4A2EE24-66D3-4821-87F9-428329890707}"/>
              </a:ext>
            </a:extLst>
          </p:cNvPr>
          <p:cNvSpPr>
            <a:spLocks noGrp="1"/>
          </p:cNvSpPr>
          <p:nvPr>
            <p:ph type="body" idx="1"/>
          </p:nvPr>
        </p:nvSpPr>
        <p:spPr/>
        <p:txBody>
          <a:bodyPr/>
          <a:lstStyle/>
          <a:p>
            <a:pPr marL="1085744" lvl="2" indent="-171450" eaLnBrk="1" hangingPunct="1">
              <a:spcBef>
                <a:spcPct val="0"/>
              </a:spcBef>
              <a:buFontTx/>
              <a:buChar char="•"/>
              <a:defRPr/>
            </a:pPr>
            <a:endParaRPr lang="en-US" altLang="en-US"/>
          </a:p>
          <a:p>
            <a:pPr marL="171344" lvl="0" indent="-171450" eaLnBrk="1" hangingPunct="1">
              <a:spcBef>
                <a:spcPct val="0"/>
              </a:spcBef>
              <a:buFontTx/>
              <a:buChar char="•"/>
              <a:defRPr/>
            </a:pPr>
            <a:r>
              <a:rPr lang="en-US" altLang="en-US"/>
              <a:t>Indigenous cultures dominated the lands in the Louisiana Purchase. </a:t>
            </a:r>
          </a:p>
          <a:p>
            <a:pPr marL="171344" lvl="0" indent="-171450" eaLnBrk="1" hangingPunct="1">
              <a:spcBef>
                <a:spcPct val="0"/>
              </a:spcBef>
              <a:buFontTx/>
              <a:buChar char="•"/>
              <a:defRPr/>
            </a:pPr>
            <a:endParaRPr lang="en-US" altLang="en-US"/>
          </a:p>
          <a:p>
            <a:pPr marL="171344" lvl="0" indent="-171450" eaLnBrk="1" hangingPunct="1">
              <a:spcBef>
                <a:spcPct val="0"/>
              </a:spcBef>
              <a:buFontTx/>
              <a:buChar char="•"/>
              <a:defRPr/>
            </a:pPr>
            <a:r>
              <a:rPr lang="en-US" altLang="en-US"/>
              <a:t>Many had generations of experience resisting and accommodating the demands of Europeanor balancing competing European colonial powers' interests in their lands and trade. Americans were new in the area, but not unknown.</a:t>
            </a:r>
          </a:p>
          <a:p>
            <a:pPr marL="171344" lvl="0" indent="-171450" eaLnBrk="1" hangingPunct="1">
              <a:spcBef>
                <a:spcPct val="0"/>
              </a:spcBef>
              <a:buFontTx/>
              <a:buChar char="•"/>
              <a:defRPr/>
            </a:pPr>
            <a:endParaRPr lang="en-US" altLang="en-US"/>
          </a:p>
          <a:p>
            <a:pPr marL="171344" lvl="0" indent="-171450" eaLnBrk="1" hangingPunct="1">
              <a:spcBef>
                <a:spcPct val="0"/>
              </a:spcBef>
              <a:buFontTx/>
              <a:buChar char="•"/>
              <a:defRPr/>
            </a:pPr>
            <a:r>
              <a:rPr lang="en-US" altLang="en-US"/>
              <a:t>Best known to the Americans were the Osage, Kansas, and Pawnee, but there were others.</a:t>
            </a:r>
          </a:p>
          <a:p>
            <a:pPr marL="171344" lvl="0" indent="-171450" eaLnBrk="1" hangingPunct="1">
              <a:spcBef>
                <a:spcPct val="0"/>
              </a:spcBef>
              <a:buFontTx/>
              <a:buChar char="•"/>
              <a:defRPr/>
            </a:pPr>
            <a:endParaRPr lang="en-US" altLang="en-US"/>
          </a:p>
          <a:p>
            <a:pPr marL="171344" lvl="0" indent="-171450" eaLnBrk="1" hangingPunct="1">
              <a:spcBef>
                <a:spcPct val="0"/>
              </a:spcBef>
              <a:buFontTx/>
              <a:buChar char="•"/>
              <a:defRPr/>
            </a:pPr>
            <a:r>
              <a:rPr lang="en-US" altLang="en-US"/>
              <a:t>Comanche dominated to the west and formed a strong barrier to American expansion westward, and Spanish expansion northward.</a:t>
            </a:r>
          </a:p>
          <a:p>
            <a:pPr marL="171344" lvl="0" indent="-171450" eaLnBrk="1" hangingPunct="1">
              <a:spcBef>
                <a:spcPct val="0"/>
              </a:spcBef>
              <a:buFontTx/>
              <a:buChar char="•"/>
              <a:defRPr/>
            </a:pPr>
            <a:endParaRPr lang="en-US" altLang="en-US"/>
          </a:p>
          <a:p>
            <a:pPr marL="171450" indent="-171450" eaLnBrk="1" hangingPunct="1">
              <a:spcBef>
                <a:spcPct val="0"/>
              </a:spcBef>
              <a:buFontTx/>
              <a:buChar char="•"/>
              <a:defRPr/>
            </a:pPr>
            <a:endParaRPr lang="en-US" altLang="en-US"/>
          </a:p>
          <a:p>
            <a:pPr marL="171450" indent="-171450" eaLnBrk="1" hangingPunct="1">
              <a:spcBef>
                <a:spcPct val="0"/>
              </a:spcBef>
              <a:buFontTx/>
              <a:buChar char="•"/>
              <a:defRPr/>
            </a:pPr>
            <a:endParaRPr lang="en-US" altLang="en-US"/>
          </a:p>
          <a:p>
            <a:pPr eaLnBrk="1" hangingPunct="1">
              <a:defRPr/>
            </a:pPr>
            <a:endParaRPr lang="en-US"/>
          </a:p>
        </p:txBody>
      </p:sp>
      <p:sp>
        <p:nvSpPr>
          <p:cNvPr id="13316" name="Slide Number Placeholder 3">
            <a:extLst>
              <a:ext uri="{FF2B5EF4-FFF2-40B4-BE49-F238E27FC236}">
                <a16:creationId xmlns:a16="http://schemas.microsoft.com/office/drawing/2014/main" id="{623234F4-AEED-4703-9F0F-A9E0985A40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2F1A059-304A-4F17-9352-693CDCD6BBE1}"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2406290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886F693A-828E-4235-89BF-DF5B2A70BA86}"/>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4A2EE24-66D3-4821-87F9-428329890707}"/>
              </a:ext>
            </a:extLst>
          </p:cNvPr>
          <p:cNvSpPr>
            <a:spLocks noGrp="1"/>
          </p:cNvSpPr>
          <p:nvPr>
            <p:ph type="body" idx="1"/>
          </p:nvPr>
        </p:nvSpPr>
        <p:spPr/>
        <p:txBody>
          <a:bodyPr/>
          <a:lstStyle/>
          <a:p>
            <a:pPr marL="914294" lvl="2" indent="0" eaLnBrk="1" hangingPunct="1">
              <a:spcBef>
                <a:spcPct val="0"/>
              </a:spcBef>
              <a:buFontTx/>
              <a:buNone/>
              <a:defRPr/>
            </a:pPr>
            <a:endParaRPr lang="en-US" altLang="en-US" dirty="0"/>
          </a:p>
          <a:p>
            <a:pPr marL="1085744" lvl="2" indent="-171450" eaLnBrk="1" hangingPunct="1">
              <a:spcBef>
                <a:spcPct val="0"/>
              </a:spcBef>
              <a:buFontTx/>
              <a:buChar char="•"/>
              <a:defRPr/>
            </a:pPr>
            <a:endParaRPr lang="en-US" altLang="en-US" dirty="0"/>
          </a:p>
          <a:p>
            <a:pPr marL="1085744" lvl="2" indent="-171450" eaLnBrk="1" hangingPunct="1">
              <a:spcBef>
                <a:spcPct val="0"/>
              </a:spcBef>
              <a:buFontTx/>
              <a:buChar char="•"/>
              <a:defRPr/>
            </a:pPr>
            <a:endParaRPr lang="en-US" altLang="en-US" dirty="0"/>
          </a:p>
          <a:p>
            <a:pPr marL="1085744" lvl="2" indent="-171450" eaLnBrk="1" hangingPunct="1">
              <a:spcBef>
                <a:spcPct val="0"/>
              </a:spcBef>
              <a:buFontTx/>
              <a:buChar char="•"/>
              <a:defRPr/>
            </a:pPr>
            <a:r>
              <a:rPr lang="en-US" altLang="en-US" dirty="0"/>
              <a:t>Immediately after the </a:t>
            </a:r>
            <a:r>
              <a:rPr lang="en-US" altLang="en-US" dirty="0" err="1"/>
              <a:t>purcuahse</a:t>
            </a:r>
            <a:r>
              <a:rPr lang="en-US" altLang="en-US" dirty="0"/>
              <a:t> of </a:t>
            </a:r>
            <a:r>
              <a:rPr lang="en-US" altLang="en-US" dirty="0" err="1"/>
              <a:t>Louuisian</a:t>
            </a:r>
            <a:r>
              <a:rPr lang="en-US" altLang="en-US" dirty="0"/>
              <a:t> Territory in 1803, President Thomas Jefferson ordered exploration expeditions into the new American territory. </a:t>
            </a:r>
          </a:p>
          <a:p>
            <a:pPr marL="1085744" lvl="2" indent="-171450" eaLnBrk="1" hangingPunct="1">
              <a:spcBef>
                <a:spcPct val="0"/>
              </a:spcBef>
              <a:buFontTx/>
              <a:buChar char="•"/>
              <a:defRPr/>
            </a:pPr>
            <a:endParaRPr lang="en-US" altLang="en-US" dirty="0"/>
          </a:p>
          <a:p>
            <a:pPr marL="1085744" lvl="2" indent="-171450" eaLnBrk="1" hangingPunct="1">
              <a:spcBef>
                <a:spcPct val="0"/>
              </a:spcBef>
              <a:buFontTx/>
              <a:buChar char="•"/>
              <a:defRPr/>
            </a:pPr>
            <a:r>
              <a:rPr lang="en-US" altLang="en-US" dirty="0"/>
              <a:t>The most prominent of these expeditions was led by Meriwether Lewis and William Clark into the northern tier of lands.</a:t>
            </a:r>
          </a:p>
          <a:p>
            <a:pPr marL="1085744" lvl="2" indent="-171450" eaLnBrk="1" hangingPunct="1">
              <a:spcBef>
                <a:spcPct val="0"/>
              </a:spcBef>
              <a:buFontTx/>
              <a:buChar char="•"/>
              <a:defRPr/>
            </a:pPr>
            <a:endParaRPr lang="en-US" altLang="en-US" dirty="0"/>
          </a:p>
          <a:p>
            <a:pPr marL="1085744" lvl="2" indent="-171450" eaLnBrk="1" hangingPunct="1">
              <a:spcBef>
                <a:spcPct val="0"/>
              </a:spcBef>
              <a:buFontTx/>
              <a:buChar char="•"/>
              <a:defRPr/>
            </a:pPr>
            <a:r>
              <a:rPr lang="en-US" altLang="en-US" dirty="0"/>
              <a:t>A handful of lesser- known expeditions followed until Pike’s expedition in 1806.</a:t>
            </a:r>
          </a:p>
          <a:p>
            <a:pPr marL="1085744" lvl="2" indent="-171450" eaLnBrk="1" hangingPunct="1">
              <a:spcBef>
                <a:spcPct val="0"/>
              </a:spcBef>
              <a:buFontTx/>
              <a:buChar char="•"/>
              <a:defRPr/>
            </a:pPr>
            <a:endParaRPr lang="en-US" altLang="en-US" dirty="0"/>
          </a:p>
          <a:p>
            <a:pPr marL="1085850" marR="0" lvl="2" indent="-171450" algn="l" defTabSz="914400" rtl="0" eaLnBrk="1" fontAlgn="base" latinLnBrk="0" hangingPunct="1">
              <a:lnSpc>
                <a:spcPct val="100000"/>
              </a:lnSpc>
              <a:spcBef>
                <a:spcPct val="0"/>
              </a:spcBef>
              <a:spcAft>
                <a:spcPct val="0"/>
              </a:spcAft>
              <a:buClrTx/>
              <a:buSzTx/>
              <a:buFontTx/>
              <a:buChar char="•"/>
              <a:tabLst/>
              <a:defRPr/>
            </a:pPr>
            <a:endParaRPr lang="en-US" altLang="en-US" dirty="0"/>
          </a:p>
          <a:p>
            <a:pPr marL="171450" marR="0" lvl="0" indent="-171450" algn="l" defTabSz="914400" rtl="0" eaLnBrk="1" fontAlgn="base" latinLnBrk="0" hangingPunct="1">
              <a:lnSpc>
                <a:spcPct val="100000"/>
              </a:lnSpc>
              <a:spcBef>
                <a:spcPct val="0"/>
              </a:spcBef>
              <a:spcAft>
                <a:spcPct val="0"/>
              </a:spcAft>
              <a:buClrTx/>
              <a:buSzTx/>
              <a:buFontTx/>
              <a:buChar char="•"/>
              <a:tabLst/>
              <a:defRPr/>
            </a:pPr>
            <a:r>
              <a:rPr lang="en-US" altLang="en-US" b="1" dirty="0"/>
              <a:t>Meriwether Lewis and William Clark led the most famous Jefferson-sponsored expedition, but there were others with similar goals:</a:t>
            </a:r>
          </a:p>
          <a:p>
            <a:pPr marL="1085744" marR="0" lvl="2" indent="-171450" algn="l" defTabSz="914400" rtl="0" eaLnBrk="1" fontAlgn="base" latinLnBrk="0" hangingPunct="1">
              <a:lnSpc>
                <a:spcPct val="100000"/>
              </a:lnSpc>
              <a:spcBef>
                <a:spcPct val="0"/>
              </a:spcBef>
              <a:spcAft>
                <a:spcPct val="0"/>
              </a:spcAft>
              <a:buClrTx/>
              <a:buSzTx/>
              <a:buFontTx/>
              <a:buChar char="•"/>
              <a:tabLst/>
              <a:defRPr/>
            </a:pPr>
            <a:r>
              <a:rPr lang="en-US" altLang="en-US" dirty="0"/>
              <a:t>Lewis + Clark, 1804-06</a:t>
            </a:r>
          </a:p>
          <a:p>
            <a:pPr marL="1085744" marR="0" lvl="2" indent="-171450" algn="l" defTabSz="914400" rtl="0" eaLnBrk="1" fontAlgn="base" latinLnBrk="0" hangingPunct="1">
              <a:lnSpc>
                <a:spcPct val="100000"/>
              </a:lnSpc>
              <a:spcBef>
                <a:spcPct val="0"/>
              </a:spcBef>
              <a:spcAft>
                <a:spcPct val="0"/>
              </a:spcAft>
              <a:buClrTx/>
              <a:buSzTx/>
              <a:buFontTx/>
              <a:buChar char="•"/>
              <a:tabLst/>
              <a:defRPr/>
            </a:pPr>
            <a:r>
              <a:rPr lang="en-US" altLang="en-US" dirty="0"/>
              <a:t>Dunbar + Hunter, 1804-1805</a:t>
            </a:r>
          </a:p>
          <a:p>
            <a:pPr marL="1085744" marR="0" lvl="2" indent="-171450" algn="l" defTabSz="914400" rtl="0" eaLnBrk="1" fontAlgn="base" latinLnBrk="0" hangingPunct="1">
              <a:lnSpc>
                <a:spcPct val="100000"/>
              </a:lnSpc>
              <a:spcBef>
                <a:spcPct val="0"/>
              </a:spcBef>
              <a:spcAft>
                <a:spcPct val="0"/>
              </a:spcAft>
              <a:buClrTx/>
              <a:buSzTx/>
              <a:buFontTx/>
              <a:buChar char="•"/>
              <a:tabLst/>
              <a:defRPr/>
            </a:pPr>
            <a:r>
              <a:rPr lang="en-US" altLang="en-US" dirty="0"/>
              <a:t>Freeman + Custis, May-September 1806</a:t>
            </a:r>
          </a:p>
          <a:p>
            <a:pPr marL="1085744" marR="0" lvl="2" indent="-171450" algn="l" defTabSz="914400" rtl="0" eaLnBrk="1" fontAlgn="base" latinLnBrk="0" hangingPunct="1">
              <a:lnSpc>
                <a:spcPct val="100000"/>
              </a:lnSpc>
              <a:spcBef>
                <a:spcPct val="0"/>
              </a:spcBef>
              <a:spcAft>
                <a:spcPct val="0"/>
              </a:spcAft>
              <a:buClrTx/>
              <a:buSzTx/>
              <a:buFontTx/>
              <a:buChar char="•"/>
              <a:tabLst/>
              <a:defRPr/>
            </a:pPr>
            <a:r>
              <a:rPr lang="en-US" altLang="en-US" dirty="0"/>
              <a:t>Zebulon Pike: 1806-1807</a:t>
            </a:r>
          </a:p>
          <a:p>
            <a:pPr marL="1085744" marR="0" lvl="2" indent="-171450" algn="l" defTabSz="914400" rtl="0" eaLnBrk="1" fontAlgn="base" latinLnBrk="0" hangingPunct="1">
              <a:lnSpc>
                <a:spcPct val="100000"/>
              </a:lnSpc>
              <a:spcBef>
                <a:spcPct val="0"/>
              </a:spcBef>
              <a:spcAft>
                <a:spcPct val="0"/>
              </a:spcAft>
              <a:buClrTx/>
              <a:buSzTx/>
              <a:buFontTx/>
              <a:buChar char="•"/>
              <a:tabLst/>
              <a:defRPr/>
            </a:pPr>
            <a:endParaRPr lang="en-US" altLang="en-US" dirty="0"/>
          </a:p>
          <a:p>
            <a:pPr marL="171450" indent="-171450" eaLnBrk="1" hangingPunct="1">
              <a:spcBef>
                <a:spcPct val="0"/>
              </a:spcBef>
              <a:buFontTx/>
              <a:buChar char="•"/>
              <a:defRPr/>
            </a:pPr>
            <a:endParaRPr lang="en-US" altLang="en-US" dirty="0"/>
          </a:p>
          <a:p>
            <a:pPr marL="171450" indent="-171450" eaLnBrk="1" hangingPunct="1">
              <a:spcBef>
                <a:spcPct val="0"/>
              </a:spcBef>
              <a:buFontTx/>
              <a:buChar char="•"/>
              <a:defRPr/>
            </a:pPr>
            <a:endParaRPr lang="en-US" altLang="en-US" dirty="0"/>
          </a:p>
          <a:p>
            <a:pPr eaLnBrk="1" hangingPunct="1">
              <a:defRPr/>
            </a:pPr>
            <a:endParaRPr lang="en-US" dirty="0"/>
          </a:p>
        </p:txBody>
      </p:sp>
      <p:sp>
        <p:nvSpPr>
          <p:cNvPr id="13316" name="Slide Number Placeholder 3">
            <a:extLst>
              <a:ext uri="{FF2B5EF4-FFF2-40B4-BE49-F238E27FC236}">
                <a16:creationId xmlns:a16="http://schemas.microsoft.com/office/drawing/2014/main" id="{623234F4-AEED-4703-9F0F-A9E0985A40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2F1A059-304A-4F17-9352-693CDCD6BBE1}"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15</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21680377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eaLnBrk="1" hangingPunct="1">
              <a:defRPr/>
            </a:pPr>
            <a:endParaRPr lang="en-US" dirty="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eaLnBrk="1" hangingPunct="1">
              <a:defRPr/>
            </a:pPr>
            <a:r>
              <a:rPr lang="en-US" b="1"/>
              <a:t>Pike sets out from Ft. Bellefontaine in July 1806</a:t>
            </a:r>
          </a:p>
          <a:p>
            <a:pPr marL="171450" indent="-171450" eaLnBrk="1" hangingPunct="1">
              <a:buFont typeface="Arial" panose="020B0604020202020204" pitchFamily="34" charset="0"/>
              <a:buChar char="•"/>
              <a:defRPr/>
            </a:pPr>
            <a:r>
              <a:rPr lang="en-US" b="0"/>
              <a:t>Pike in charge of 23 men, plus 51 Indians</a:t>
            </a:r>
          </a:p>
          <a:p>
            <a:pPr marL="628650" lvl="1" indent="-171450" eaLnBrk="1" hangingPunct="1">
              <a:buFont typeface="Arial" panose="020B0604020202020204" pitchFamily="34" charset="0"/>
              <a:buChar char="•"/>
              <a:defRPr/>
            </a:pPr>
            <a:r>
              <a:rPr lang="en-US" b="0"/>
              <a:t>Mostly Osages, but also some Pawnees that had been visiting Washington, D.C.</a:t>
            </a:r>
          </a:p>
          <a:p>
            <a:pPr eaLnBrk="1" hangingPunct="1">
              <a:defRPr/>
            </a:pPr>
            <a:endParaRPr lang="en-US" b="1"/>
          </a:p>
          <a:p>
            <a:pPr eaLnBrk="1" hangingPunct="1">
              <a:defRPr/>
            </a:pPr>
            <a:r>
              <a:rPr lang="en-US" b="1"/>
              <a:t>After a month’s worth of arduous boat travel, reaches Osage villages is what is now western Missouri</a:t>
            </a:r>
          </a:p>
          <a:p>
            <a:pPr marL="171450" indent="-171450" eaLnBrk="1" hangingPunct="1">
              <a:buFont typeface="Arial" panose="020B0604020202020204" pitchFamily="34" charset="0"/>
              <a:buChar char="•"/>
              <a:defRPr/>
            </a:pPr>
            <a:r>
              <a:rPr lang="en-US" b="0"/>
              <a:t>Osages thankful for returning of lost relatives</a:t>
            </a:r>
          </a:p>
          <a:p>
            <a:pPr marL="171450" indent="-171450" eaLnBrk="1" hangingPunct="1">
              <a:buFont typeface="Arial" panose="020B0604020202020204" pitchFamily="34" charset="0"/>
              <a:buChar char="•"/>
              <a:defRPr/>
            </a:pPr>
            <a:r>
              <a:rPr lang="en-US" b="0"/>
              <a:t>Pike convinces a delegation of Osages to continue with him, awaiting a council with the Kansas (rivals of Osages) and Pawnee</a:t>
            </a:r>
          </a:p>
          <a:p>
            <a:pPr marL="171450" indent="-171450" eaLnBrk="1" hangingPunct="1">
              <a:buFont typeface="Arial" panose="020B0604020202020204" pitchFamily="34" charset="0"/>
              <a:buChar char="•"/>
              <a:defRPr/>
            </a:pPr>
            <a:endParaRPr lang="en-US" b="0"/>
          </a:p>
          <a:p>
            <a:pPr marL="0" indent="0" eaLnBrk="1" hangingPunct="1">
              <a:buFont typeface="Arial" panose="020B0604020202020204" pitchFamily="34" charset="0"/>
              <a:buNone/>
              <a:defRPr/>
            </a:pPr>
            <a:r>
              <a:rPr lang="en-US" b="1"/>
              <a:t>Next, in mid-September, Pike arrives at Pawnee villages on the Republican River in present-day southern Nebraska</a:t>
            </a:r>
          </a:p>
          <a:p>
            <a:pPr marL="171450" indent="-171450" eaLnBrk="1" hangingPunct="1">
              <a:buFont typeface="Arial" panose="020B0604020202020204" pitchFamily="34" charset="0"/>
              <a:buChar char="•"/>
              <a:defRPr/>
            </a:pPr>
            <a:r>
              <a:rPr lang="en-US" b="0"/>
              <a:t>Took circuitous route to get there to avoid rival Kansas nation to the north</a:t>
            </a:r>
          </a:p>
          <a:p>
            <a:pPr marL="171450" indent="-171450" eaLnBrk="1" hangingPunct="1">
              <a:buFont typeface="Arial" panose="020B0604020202020204" pitchFamily="34" charset="0"/>
              <a:buChar char="•"/>
              <a:defRPr/>
            </a:pPr>
            <a:r>
              <a:rPr lang="en-US" b="0"/>
              <a:t>Convinces Kansas representative to smoke “pipe of peace” with Osage</a:t>
            </a:r>
          </a:p>
          <a:p>
            <a:pPr marL="628650" lvl="1" indent="-171450" eaLnBrk="1" hangingPunct="1">
              <a:buFont typeface="Arial" panose="020B0604020202020204" pitchFamily="34" charset="0"/>
              <a:buChar char="•"/>
              <a:defRPr/>
            </a:pPr>
            <a:r>
              <a:rPr lang="en-US" b="0"/>
              <a:t>Relations between two tribes improved around this time, but Pike didn’t create any kind of lasting peace</a:t>
            </a:r>
          </a:p>
          <a:p>
            <a:pPr marL="171450" lvl="0" indent="-171450" eaLnBrk="1" hangingPunct="1">
              <a:buFont typeface="Arial" panose="020B0604020202020204" pitchFamily="34" charset="0"/>
              <a:buChar char="•"/>
              <a:defRPr/>
            </a:pPr>
            <a:r>
              <a:rPr lang="en-US" b="0"/>
              <a:t>Pawnees had recently been visited by an impressive Spanish force (bearing gifts)</a:t>
            </a:r>
          </a:p>
          <a:p>
            <a:pPr marL="628650" lvl="1" indent="-171450" eaLnBrk="1" hangingPunct="1">
              <a:buFont typeface="Arial" panose="020B0604020202020204" pitchFamily="34" charset="0"/>
              <a:buChar char="•"/>
              <a:defRPr/>
            </a:pPr>
            <a:r>
              <a:rPr lang="en-US" b="0"/>
              <a:t>Yet Pike convinces Pawnees to take down Spanish flag and raise American flag</a:t>
            </a:r>
          </a:p>
          <a:p>
            <a:pPr marL="628650" lvl="1" indent="-171450" eaLnBrk="1" hangingPunct="1">
              <a:buFont typeface="Arial" panose="020B0604020202020204" pitchFamily="34" charset="0"/>
              <a:buChar char="•"/>
              <a:defRPr/>
            </a:pPr>
            <a:r>
              <a:rPr lang="en-US" b="0"/>
              <a:t>Ultimately, Pawnees do not commit to becoming US allies, nor do they help Pike locate/talk to Comanches</a:t>
            </a:r>
          </a:p>
          <a:p>
            <a:pPr marL="628650" lvl="1" indent="-171450" eaLnBrk="1" hangingPunct="1">
              <a:buFont typeface="Arial" panose="020B0604020202020204" pitchFamily="34" charset="0"/>
              <a:buChar char="•"/>
              <a:defRPr/>
            </a:pPr>
            <a:endParaRPr lang="en-US" b="0"/>
          </a:p>
          <a:p>
            <a:pPr marL="628650" lvl="1" indent="-171450" eaLnBrk="1" hangingPunct="1">
              <a:buFont typeface="Arial" panose="020B0604020202020204" pitchFamily="34" charset="0"/>
              <a:buChar char="•"/>
              <a:defRPr/>
            </a:pPr>
            <a:endParaRPr lang="en-US" b="0"/>
          </a:p>
          <a:p>
            <a:pPr marL="628650" lvl="1" indent="-171450" eaLnBrk="1" hangingPunct="1">
              <a:buFont typeface="Arial" panose="020B0604020202020204" pitchFamily="34" charset="0"/>
              <a:buChar char="•"/>
              <a:defRPr/>
            </a:pPr>
            <a:r>
              <a:rPr lang="en-US" b="0"/>
              <a:t>Pike left Ft Belle Fontaine in July 1806, leading 23 U.S army soldiers, a few civilians, and 51 Osage and Pawnee.</a:t>
            </a:r>
          </a:p>
          <a:p>
            <a:pPr marL="628650" lvl="1" indent="-171450" eaLnBrk="1" hangingPunct="1">
              <a:buFont typeface="Arial" panose="020B0604020202020204" pitchFamily="34" charset="0"/>
              <a:buChar char="•"/>
              <a:defRPr/>
            </a:pPr>
            <a:endParaRPr lang="en-US" b="0"/>
          </a:p>
          <a:p>
            <a:pPr marL="628650" lvl="1" indent="-171450" eaLnBrk="1" hangingPunct="1">
              <a:buFont typeface="Arial" panose="020B0604020202020204" pitchFamily="34" charset="0"/>
              <a:buChar char="•"/>
              <a:defRPr/>
            </a:pPr>
            <a:r>
              <a:rPr lang="en-US" b="0"/>
              <a:t>Travelled up Missouri and Osage Rivers by boat. Overland journey began at the Grand Osage Villages near the Kansas border.</a:t>
            </a:r>
          </a:p>
          <a:p>
            <a:pPr marL="628650" lvl="1" indent="-171450" eaLnBrk="1" hangingPunct="1">
              <a:buFont typeface="Arial" panose="020B0604020202020204" pitchFamily="34" charset="0"/>
              <a:buChar char="•"/>
              <a:defRPr/>
            </a:pPr>
            <a:endParaRPr lang="en-US" b="0"/>
          </a:p>
          <a:p>
            <a:pPr marL="628650" lvl="1" indent="-171450" eaLnBrk="1" hangingPunct="1">
              <a:buFont typeface="Arial" panose="020B0604020202020204" pitchFamily="34" charset="0"/>
              <a:buChar char="•"/>
              <a:defRPr/>
            </a:pPr>
            <a:r>
              <a:rPr lang="en-US" b="0"/>
              <a:t>Returned Osage captives to their villages, a delegation joined Pike to meet with the Kansas and Pawnee in Nebraska territory. </a:t>
            </a:r>
          </a:p>
          <a:p>
            <a:pPr marL="628650" lvl="1" indent="-171450" eaLnBrk="1" hangingPunct="1">
              <a:buFont typeface="Arial" panose="020B0604020202020204" pitchFamily="34" charset="0"/>
              <a:buChar char="•"/>
              <a:defRPr/>
            </a:pPr>
            <a:endParaRPr lang="en-US" b="0"/>
          </a:p>
          <a:p>
            <a:pPr marL="628650" lvl="1" indent="-171450" eaLnBrk="1" hangingPunct="1">
              <a:buFont typeface="Arial" panose="020B0604020202020204" pitchFamily="34" charset="0"/>
              <a:buChar char="•"/>
              <a:defRPr/>
            </a:pPr>
            <a:r>
              <a:rPr lang="en-US" b="0"/>
              <a:t>Met with Pawnee at Pawnee Village and saw evidence of recent Spanish contact. Pawnee lowered a Spanish flag and raised U.S. flag over their village.</a:t>
            </a:r>
          </a:p>
          <a:p>
            <a:pPr marL="628650" lvl="1" indent="-171450" eaLnBrk="1" hangingPunct="1">
              <a:buFont typeface="Arial" panose="020B0604020202020204" pitchFamily="34" charset="0"/>
              <a:buChar char="•"/>
              <a:defRPr/>
            </a:pPr>
            <a:endParaRPr lang="en-US" b="0"/>
          </a:p>
          <a:p>
            <a:pPr marL="628650" lvl="1" indent="-171450" eaLnBrk="1" hangingPunct="1">
              <a:buFont typeface="Arial" panose="020B0604020202020204" pitchFamily="34" charset="0"/>
              <a:buChar char="•"/>
              <a:defRPr/>
            </a:pPr>
            <a:endParaRPr lang="en-US" b="0"/>
          </a:p>
          <a:p>
            <a:pPr marL="628650" lvl="1" indent="-171450" eaLnBrk="1" hangingPunct="1">
              <a:buFont typeface="Arial" panose="020B0604020202020204" pitchFamily="34" charset="0"/>
              <a:buChar char="•"/>
              <a:defRPr/>
            </a:pPr>
            <a:endParaRPr lang="en-US" b="0"/>
          </a:p>
          <a:p>
            <a:pPr marL="628650" lvl="1"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endParaRPr lang="en-US" b="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39479689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eaLnBrk="1" hangingPunct="1">
              <a:defRPr/>
            </a:pPr>
            <a:r>
              <a:rPr lang="en-US" b="1" dirty="0"/>
              <a:t>Pike leaves the Pawnee village in early October 1806</a:t>
            </a:r>
          </a:p>
          <a:p>
            <a:pPr marL="171450" indent="-171450" eaLnBrk="1" hangingPunct="1">
              <a:buFont typeface="Arial" panose="020B0604020202020204" pitchFamily="34" charset="0"/>
              <a:buChar char="•"/>
              <a:defRPr/>
            </a:pPr>
            <a:r>
              <a:rPr lang="en-US" b="0" dirty="0"/>
              <a:t>Heads south/southwest on the trail of large Spanish force that visited the Pawnees before him</a:t>
            </a:r>
          </a:p>
          <a:p>
            <a:pPr marL="171450" indent="-171450" eaLnBrk="1" hangingPunct="1">
              <a:buFont typeface="Arial" panose="020B0604020202020204" pitchFamily="34" charset="0"/>
              <a:buChar char="•"/>
              <a:defRPr/>
            </a:pPr>
            <a:r>
              <a:rPr lang="en-US" b="0" dirty="0"/>
              <a:t>Later that month, at Great Bend of Arkansas, Lt. Wilkinson (James’ son) and five more soldiers detach from expedition + descend the lower Arkansas</a:t>
            </a:r>
          </a:p>
          <a:p>
            <a:pPr marL="171450" indent="-171450" eaLnBrk="1" hangingPunct="1">
              <a:buFont typeface="Arial" panose="020B0604020202020204" pitchFamily="34" charset="0"/>
              <a:buChar char="•"/>
              <a:defRPr/>
            </a:pPr>
            <a:endParaRPr lang="en-US" b="0" dirty="0"/>
          </a:p>
          <a:p>
            <a:pPr marL="0" indent="0" eaLnBrk="1" hangingPunct="1">
              <a:buFont typeface="Arial" panose="020B0604020202020204" pitchFamily="34" charset="0"/>
              <a:buNone/>
              <a:defRPr/>
            </a:pPr>
            <a:r>
              <a:rPr lang="en-US" b="1" dirty="0"/>
              <a:t>Pike and his men follow the Arkansas upstream toward the Rocky Mountains</a:t>
            </a:r>
          </a:p>
          <a:p>
            <a:pPr marL="171450" indent="-171450" eaLnBrk="1" hangingPunct="1">
              <a:buFont typeface="Arial" panose="020B0604020202020204" pitchFamily="34" charset="0"/>
              <a:buChar char="•"/>
              <a:defRPr/>
            </a:pPr>
            <a:r>
              <a:rPr lang="en-US" b="0" dirty="0"/>
              <a:t>Just before Thanksgiving, reach present-day Pueblo (@ confluence of Arkansas and Fountain Creek)</a:t>
            </a:r>
          </a:p>
          <a:p>
            <a:pPr marL="171450" indent="-171450" eaLnBrk="1" hangingPunct="1">
              <a:buFont typeface="Arial" panose="020B0604020202020204" pitchFamily="34" charset="0"/>
              <a:buChar char="•"/>
              <a:defRPr/>
            </a:pPr>
            <a:r>
              <a:rPr lang="en-US" b="0" dirty="0"/>
              <a:t>Make ill-advised effort to climb what would become Pikes Peak (see picture at left) in only “light overalls” with “no stockings”</a:t>
            </a:r>
          </a:p>
          <a:p>
            <a:pPr marL="171450" indent="-171450" eaLnBrk="1" hangingPunct="1">
              <a:buFont typeface="Arial" panose="020B0604020202020204" pitchFamily="34" charset="0"/>
              <a:buChar char="•"/>
              <a:defRPr/>
            </a:pPr>
            <a:r>
              <a:rPr lang="en-US" b="0" dirty="0"/>
              <a:t>Continue up the Arkansas to present-day Canon City</a:t>
            </a:r>
          </a:p>
          <a:p>
            <a:pPr marL="171450" indent="-171450" eaLnBrk="1" hangingPunct="1">
              <a:buFont typeface="Arial" panose="020B0604020202020204" pitchFamily="34" charset="0"/>
              <a:buChar char="•"/>
              <a:defRPr/>
            </a:pPr>
            <a:endParaRPr lang="en-US" b="0" dirty="0"/>
          </a:p>
          <a:p>
            <a:pPr marL="0" indent="0" eaLnBrk="1" hangingPunct="1">
              <a:buFont typeface="Arial" panose="020B0604020202020204" pitchFamily="34" charset="0"/>
              <a:buNone/>
              <a:defRPr/>
            </a:pPr>
            <a:r>
              <a:rPr lang="en-US" b="1" dirty="0"/>
              <a:t>Pike follows wrong tributary of Arkansas, leading his party on a large counter-clockwise loop</a:t>
            </a:r>
          </a:p>
          <a:p>
            <a:pPr marL="171450" indent="-171450" eaLnBrk="1" hangingPunct="1">
              <a:buFont typeface="Arial" panose="020B0604020202020204" pitchFamily="34" charset="0"/>
              <a:buChar char="•"/>
              <a:defRPr/>
            </a:pPr>
            <a:r>
              <a:rPr lang="en-US" b="0" dirty="0"/>
              <a:t>Party becomes officially lost</a:t>
            </a:r>
          </a:p>
          <a:p>
            <a:pPr marL="171450" indent="-171450" eaLnBrk="1" hangingPunct="1">
              <a:buFont typeface="Arial" panose="020B0604020202020204" pitchFamily="34" charset="0"/>
              <a:buChar char="•"/>
              <a:defRPr/>
            </a:pPr>
            <a:r>
              <a:rPr lang="en-US" b="0" dirty="0"/>
              <a:t>Spend a miserable Christmas cold and hungry </a:t>
            </a:r>
          </a:p>
          <a:p>
            <a:pPr marL="171450" indent="-171450" eaLnBrk="1" hangingPunct="1">
              <a:buFont typeface="Arial" panose="020B0604020202020204" pitchFamily="34" charset="0"/>
              <a:buChar char="•"/>
              <a:defRPr/>
            </a:pPr>
            <a:r>
              <a:rPr lang="en-US" b="0" dirty="0"/>
              <a:t>Reach mouth of Royal Gorge—where they had been a month earlier—on January 5, 1807</a:t>
            </a:r>
          </a:p>
          <a:p>
            <a:pPr marL="171450" indent="-171450" eaLnBrk="1" hangingPunct="1">
              <a:buFont typeface="Arial" panose="020B0604020202020204" pitchFamily="34" charset="0"/>
              <a:buChar char="•"/>
              <a:defRPr/>
            </a:pPr>
            <a:r>
              <a:rPr lang="en-US" b="0" dirty="0"/>
              <a:t>On the plus side: he does succeed in locating headwaters of Arkansas</a:t>
            </a:r>
          </a:p>
          <a:p>
            <a:pPr marL="171450" indent="-171450" eaLnBrk="1" hangingPunct="1">
              <a:buFont typeface="Arial" panose="020B0604020202020204" pitchFamily="34" charset="0"/>
              <a:buChar char="•"/>
              <a:defRPr/>
            </a:pPr>
            <a:endParaRPr lang="en-US" b="0" dirty="0"/>
          </a:p>
          <a:p>
            <a:pPr marL="0" indent="0" eaLnBrk="1" hangingPunct="1">
              <a:buFont typeface="Arial" panose="020B0604020202020204" pitchFamily="34" charset="0"/>
              <a:buNone/>
              <a:defRPr/>
            </a:pPr>
            <a:r>
              <a:rPr lang="en-US" b="1" dirty="0"/>
              <a:t>Pike and co. travel south to find the headwaters of the Red River (which Pike believes begins north of Santa Fe)</a:t>
            </a:r>
          </a:p>
          <a:p>
            <a:pPr marL="171450" indent="-171450" eaLnBrk="1" hangingPunct="1">
              <a:buFont typeface="Arial" panose="020B0604020202020204" pitchFamily="34" charset="0"/>
              <a:buChar char="•"/>
              <a:defRPr/>
            </a:pPr>
            <a:r>
              <a:rPr lang="en-US" b="0" dirty="0"/>
              <a:t>Pike has to leave two soldiers incapacitated by frostbite</a:t>
            </a:r>
          </a:p>
          <a:p>
            <a:pPr marL="171450" indent="-171450" eaLnBrk="1" hangingPunct="1">
              <a:buFont typeface="Arial" panose="020B0604020202020204" pitchFamily="34" charset="0"/>
              <a:buChar char="•"/>
              <a:defRPr/>
            </a:pPr>
            <a:r>
              <a:rPr lang="en-US" b="0" dirty="0"/>
              <a:t>Crossed Sangre de </a:t>
            </a:r>
            <a:r>
              <a:rPr lang="en-US" b="0" dirty="0" err="1"/>
              <a:t>Cristos</a:t>
            </a:r>
            <a:r>
              <a:rPr lang="en-US" b="0" dirty="0"/>
              <a:t> and enters San Luis Valley</a:t>
            </a:r>
          </a:p>
          <a:p>
            <a:pPr marL="171450" indent="-171450" eaLnBrk="1" hangingPunct="1">
              <a:buFont typeface="Arial" panose="020B0604020202020204" pitchFamily="34" charset="0"/>
              <a:buChar char="•"/>
              <a:defRPr/>
            </a:pPr>
            <a:r>
              <a:rPr lang="en-US" b="0" dirty="0"/>
              <a:t>Reach Rio Grande (which Pike supposedly believes to be Red River) by end of January</a:t>
            </a:r>
          </a:p>
          <a:p>
            <a:pPr marL="171450" indent="-171450" eaLnBrk="1" hangingPunct="1">
              <a:buFont typeface="Arial" panose="020B0604020202020204" pitchFamily="34" charset="0"/>
              <a:buChar char="•"/>
              <a:defRPr/>
            </a:pPr>
            <a:endParaRPr lang="en-US" b="0" dirty="0"/>
          </a:p>
          <a:p>
            <a:pPr marL="0" indent="0" eaLnBrk="1" hangingPunct="1">
              <a:buFont typeface="Arial" panose="020B0604020202020204" pitchFamily="34" charset="0"/>
              <a:buNone/>
              <a:defRPr/>
            </a:pPr>
            <a:r>
              <a:rPr lang="en-US" b="1" dirty="0"/>
              <a:t>Pike and men set up stockade along Conejos River, tributary of Rio Grande in present-day southern Colorado</a:t>
            </a:r>
          </a:p>
          <a:p>
            <a:pPr marL="171450" indent="-171450" eaLnBrk="1" hangingPunct="1">
              <a:buFont typeface="Arial" panose="020B0604020202020204" pitchFamily="34" charset="0"/>
              <a:buChar char="•"/>
              <a:defRPr/>
            </a:pPr>
            <a:r>
              <a:rPr lang="en-US" b="1" dirty="0"/>
              <a:t>Soon captured by Spanish forces and, in late February, escorted to provincial capital of Santa Fe to be interrogated by governor</a:t>
            </a:r>
          </a:p>
          <a:p>
            <a:pPr marL="171450" indent="-171450" eaLnBrk="1" hangingPunct="1">
              <a:buFont typeface="Arial" panose="020B0604020202020204" pitchFamily="34" charset="0"/>
              <a:buChar char="•"/>
              <a:defRPr/>
            </a:pPr>
            <a:r>
              <a:rPr lang="en-US" b="0" dirty="0"/>
              <a:t>Field maps seized (wouldn’t be rediscovered until early 1900s)</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r>
              <a:rPr lang="en-US" b="0" dirty="0"/>
              <a:t>Left Pawnee Village and headed to Arkansas River and Comanche territory</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r>
              <a:rPr lang="en-US" b="0" dirty="0"/>
              <a:t>Reached Arkansas River in Great Bend , Kansas area and followed it westward</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r>
              <a:rPr lang="en-US" b="0" dirty="0"/>
              <a:t>Reached Pueblo, Colorado area in November 1806, and entered the Front Range in search of the river’s headwaters. </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r>
              <a:rPr lang="en-US" b="0" dirty="0"/>
              <a:t>Climbed a portion of what became Pike’s Peak, and became lost in high country, miserable, freezing, and hungry.</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r>
              <a:rPr lang="en-US" b="0" dirty="0"/>
              <a:t>Eventually ended up in the San Luis Valley, in southern Colorado and built a stockade on the Conejos River in Spanish Territory, where he was captured by Spanish force from Santa Fe.</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34147116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marL="0" indent="0" eaLnBrk="1" hangingPunct="1">
              <a:buFont typeface="Arial" panose="020B0604020202020204" pitchFamily="34" charset="0"/>
              <a:buNone/>
              <a:defRPr/>
            </a:pPr>
            <a:endParaRPr lang="en-US" b="1"/>
          </a:p>
          <a:p>
            <a:pPr marL="0" indent="0" eaLnBrk="1" hangingPunct="1">
              <a:buFont typeface="Arial" panose="020B0604020202020204" pitchFamily="34" charset="0"/>
              <a:buNone/>
              <a:defRPr/>
            </a:pPr>
            <a:endParaRPr lang="en-US" b="1"/>
          </a:p>
          <a:p>
            <a:pPr marL="0" indent="0" eaLnBrk="1" hangingPunct="1">
              <a:buFont typeface="Arial" panose="020B0604020202020204" pitchFamily="34" charset="0"/>
              <a:buNone/>
              <a:defRPr/>
            </a:pPr>
            <a:r>
              <a:rPr lang="en-US" b="1"/>
              <a:t>Key points:</a:t>
            </a:r>
          </a:p>
          <a:p>
            <a:pPr marL="0" indent="0" eaLnBrk="1" hangingPunct="1">
              <a:buFont typeface="Arial" panose="020B0604020202020204" pitchFamily="34" charset="0"/>
              <a:buNone/>
              <a:defRPr/>
            </a:pPr>
            <a:endParaRPr lang="en-US" b="1"/>
          </a:p>
          <a:p>
            <a:pPr marL="0" indent="0" eaLnBrk="1" hangingPunct="1">
              <a:buFont typeface="Arial" panose="020B0604020202020204" pitchFamily="34" charset="0"/>
              <a:buNone/>
              <a:defRPr/>
            </a:pPr>
            <a:r>
              <a:rPr lang="en-US" b="1"/>
              <a:t>Escorted along Camino Real</a:t>
            </a:r>
            <a:r>
              <a:rPr lang="en-US" b="1" baseline="0"/>
              <a:t> to Chihuahua and then escorted back to American territory along the Camino real de los Tejas, both are National Historic Trails today. </a:t>
            </a:r>
            <a:endParaRPr lang="en-US" b="1"/>
          </a:p>
          <a:p>
            <a:pPr marL="0" indent="0" eaLnBrk="1" hangingPunct="1">
              <a:buFont typeface="Arial" panose="020B0604020202020204" pitchFamily="34" charset="0"/>
              <a:buNone/>
              <a:defRPr/>
            </a:pPr>
            <a:endParaRPr lang="en-US" b="1"/>
          </a:p>
          <a:p>
            <a:pPr marL="0" indent="0" eaLnBrk="1" hangingPunct="1">
              <a:buFont typeface="Arial" panose="020B0604020202020204" pitchFamily="34" charset="0"/>
              <a:buNone/>
              <a:defRPr/>
            </a:pPr>
            <a:endParaRPr lang="en-US" b="1"/>
          </a:p>
          <a:p>
            <a:pPr marL="0" indent="0" eaLnBrk="1" hangingPunct="1">
              <a:buFont typeface="Arial" panose="020B0604020202020204" pitchFamily="34" charset="0"/>
              <a:buNone/>
              <a:defRPr/>
            </a:pPr>
            <a:endParaRPr lang="en-US" b="1"/>
          </a:p>
          <a:p>
            <a:pPr marL="0" indent="0" eaLnBrk="1" hangingPunct="1">
              <a:buFont typeface="Arial" panose="020B0604020202020204" pitchFamily="34" charset="0"/>
              <a:buNone/>
              <a:defRPr/>
            </a:pPr>
            <a:r>
              <a:rPr lang="en-US" b="1"/>
              <a:t>In Santa Fe, Pike met with Gov. Joaquin del Real Alencaster</a:t>
            </a:r>
          </a:p>
          <a:p>
            <a:pPr marL="171450" indent="-171450" eaLnBrk="1" hangingPunct="1">
              <a:buFont typeface="Arial" panose="020B0604020202020204" pitchFamily="34" charset="0"/>
              <a:buChar char="•"/>
              <a:defRPr/>
            </a:pPr>
            <a:r>
              <a:rPr lang="en-US" b="0"/>
              <a:t>Disputed boundaries of Louisiana Territory immediately apparent</a:t>
            </a:r>
          </a:p>
          <a:p>
            <a:pPr marL="628650" lvl="1" indent="-171450" eaLnBrk="1" hangingPunct="1">
              <a:buFont typeface="Arial" panose="020B0604020202020204" pitchFamily="34" charset="0"/>
              <a:buChar char="•"/>
              <a:defRPr/>
            </a:pPr>
            <a:r>
              <a:rPr lang="en-US" b="0"/>
              <a:t>Alencaster: “You come to reconnoiter our country, do you?” Pike: “I marched to reconnoiter our own”</a:t>
            </a:r>
          </a:p>
          <a:p>
            <a:pPr marL="628650" lvl="1" indent="-171450" eaLnBrk="1" hangingPunct="1">
              <a:buFont typeface="Arial" panose="020B0604020202020204" pitchFamily="34" charset="0"/>
              <a:buChar char="•"/>
              <a:defRPr/>
            </a:pPr>
            <a:r>
              <a:rPr lang="en-US" b="0"/>
              <a:t>Alencaster concludes Pike is a “man of honor”</a:t>
            </a:r>
          </a:p>
          <a:p>
            <a:pPr marL="171450" lvl="0" indent="-171450" eaLnBrk="1" hangingPunct="1">
              <a:buFont typeface="Arial" panose="020B0604020202020204" pitchFamily="34" charset="0"/>
              <a:buChar char="•"/>
              <a:defRPr/>
            </a:pPr>
            <a:endParaRPr lang="en-US" b="0"/>
          </a:p>
          <a:p>
            <a:pPr marL="0" lvl="0" indent="0" eaLnBrk="1" hangingPunct="1">
              <a:buFont typeface="Arial" panose="020B0604020202020204" pitchFamily="34" charset="0"/>
              <a:buNone/>
              <a:defRPr/>
            </a:pPr>
            <a:r>
              <a:rPr lang="en-US" b="1"/>
              <a:t>Pike sent south to meet Nemesio Salcedo, commandant general of the Internal Provinces</a:t>
            </a:r>
          </a:p>
          <a:p>
            <a:pPr marL="171450" lvl="0" indent="-171450" eaLnBrk="1" hangingPunct="1">
              <a:buFont typeface="Arial" panose="020B0604020202020204" pitchFamily="34" charset="0"/>
              <a:buChar char="•"/>
              <a:defRPr/>
            </a:pPr>
            <a:r>
              <a:rPr lang="en-US" b="0"/>
              <a:t>Even if Pike didn’t set out to reconnoiter Spanish territory, his trip to Chihuahua gave him a good opportunity</a:t>
            </a:r>
          </a:p>
          <a:p>
            <a:pPr marL="171450" lvl="0" indent="-171450" eaLnBrk="1" hangingPunct="1">
              <a:buFont typeface="Arial" panose="020B0604020202020204" pitchFamily="34" charset="0"/>
              <a:buChar char="•"/>
              <a:defRPr/>
            </a:pPr>
            <a:r>
              <a:rPr lang="en-US" b="0"/>
              <a:t>Escorted by Facundo Melgates, who led the Spanish forces on the Plains that Pike was trying to track</a:t>
            </a:r>
          </a:p>
          <a:p>
            <a:pPr marL="171450" lvl="0" indent="-171450" eaLnBrk="1" hangingPunct="1">
              <a:buFont typeface="Arial" panose="020B0604020202020204" pitchFamily="34" charset="0"/>
              <a:buChar char="•"/>
              <a:defRPr/>
            </a:pPr>
            <a:endParaRPr lang="en-US" b="0"/>
          </a:p>
          <a:p>
            <a:pPr marL="0" lvl="0" indent="0" eaLnBrk="1" hangingPunct="1">
              <a:buFont typeface="Arial" panose="020B0604020202020204" pitchFamily="34" charset="0"/>
              <a:buNone/>
              <a:defRPr/>
            </a:pPr>
            <a:r>
              <a:rPr lang="en-US" b="1"/>
              <a:t>Pike treated like a guest of honor on his trip</a:t>
            </a:r>
          </a:p>
          <a:p>
            <a:pPr marL="171450" lvl="0" indent="-171450" eaLnBrk="1" hangingPunct="1">
              <a:buFont typeface="Arial" panose="020B0604020202020204" pitchFamily="34" charset="0"/>
              <a:buChar char="•"/>
              <a:defRPr/>
            </a:pPr>
            <a:r>
              <a:rPr lang="en-US" b="0"/>
              <a:t>Fandango arranged in his honor</a:t>
            </a:r>
          </a:p>
          <a:p>
            <a:pPr marL="171450" lvl="0" indent="-171450" eaLnBrk="1" hangingPunct="1">
              <a:buFont typeface="Arial" panose="020B0604020202020204" pitchFamily="34" charset="0"/>
              <a:buChar char="•"/>
              <a:defRPr/>
            </a:pPr>
            <a:r>
              <a:rPr lang="en-US" b="0"/>
              <a:t>Got to engage in intellectual discussions with military, cultural, and religious elite of northern New Spain</a:t>
            </a:r>
          </a:p>
          <a:p>
            <a:pPr marL="171450" lvl="0" indent="-171450" eaLnBrk="1" hangingPunct="1">
              <a:buFont typeface="Arial" panose="020B0604020202020204" pitchFamily="34" charset="0"/>
              <a:buChar char="•"/>
              <a:defRPr/>
            </a:pPr>
            <a:r>
              <a:rPr lang="en-US" b="0"/>
              <a:t>Spaniards treated Pike way better than they needed to</a:t>
            </a:r>
          </a:p>
          <a:p>
            <a:pPr marL="171450" lvl="0" indent="-171450" eaLnBrk="1" hangingPunct="1">
              <a:buFont typeface="Arial" panose="020B0604020202020204" pitchFamily="34" charset="0"/>
              <a:buChar char="•"/>
              <a:defRPr/>
            </a:pPr>
            <a:r>
              <a:rPr lang="en-US" b="0"/>
              <a:t>Mutual curiosity: Spaniards curious about him, and Pike about the citizens of New Spain</a:t>
            </a:r>
          </a:p>
          <a:p>
            <a:pPr marL="628650" lvl="1" indent="-171450" eaLnBrk="1" hangingPunct="1">
              <a:buFont typeface="Arial" panose="020B0604020202020204" pitchFamily="34" charset="0"/>
              <a:buChar char="•"/>
              <a:defRPr/>
            </a:pPr>
            <a:r>
              <a:rPr lang="en-US" b="0"/>
              <a:t>Even though he can’t document like before he was caught, Pike still gets lots of great detail for his published journals</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a:t>Pike remains in Chihuahua for almost all of April, then sent east to Texas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a:t>Passes through San Antonio, capital of Spanish Texas and hearth of Hispanic culture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a:t>Sees important cities like Santa Fe, Chihuahua, and San Antonio, as well as the less-populated country connecting them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a:t>Pike had illegally entered Spanish Territory.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a:t>Cooperated with Spanish authorities, and was escorted to Santa Fe and through New Mexico to the provincial capital of Chihuahua City.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a:t>Technically a prisoner, but he was treated with respect and given freedom to interact with community leaders and populations along the Camino Real, including Santa Fe, Albuquerque, and El Paso through March of 1807.</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a:t>Reached City of Chihuahua on April 2 where the commanding general  decided to send him back to U.S. via the Camino Real through southeast Texas.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a:t>He crossed Rio Grande north of Laredo, passed through San Antonio, and returned to U.S. soil at Natchitoches, Louisiana, ending his Southwest Expedition.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628650" lvl="1" indent="-171450" eaLnBrk="1" hangingPunct="1">
              <a:buFont typeface="Arial" panose="020B0604020202020204" pitchFamily="34" charset="0"/>
              <a:buChar char="•"/>
              <a:defRPr/>
            </a:pPr>
            <a:endParaRPr lang="en-US" b="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3923960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Here’s what you can expect in our meeting today. For the first 45 minutes, or so, we will present a Presentation – and then we will turn it over to you for a question and answer session and to hear comments.  </a:t>
            </a:r>
          </a:p>
          <a:p>
            <a:endParaRPr lang="en-US" b="0" baseline="0"/>
          </a:p>
          <a:p>
            <a:r>
              <a:rPr lang="en-US" b="0" baseline="0"/>
              <a:t>please enter comments and questions into the CHAT anytime during this presentation -  Lillis and I will read and address those after the presentation portion of the meeting.</a:t>
            </a:r>
            <a:endParaRPr lang="en-US" b="0" baseline="0">
              <a:cs typeface="Calibri"/>
            </a:endParaRPr>
          </a:p>
          <a:p>
            <a:endParaRPr lang="en-US" baseline="0"/>
          </a:p>
          <a:p>
            <a:r>
              <a:rPr lang="en-US" baseline="0"/>
              <a:t>In total, the meeting will not exceed two hours.</a:t>
            </a:r>
            <a:r>
              <a:rPr lang="en-US"/>
              <a:t> </a:t>
            </a:r>
          </a:p>
          <a:p>
            <a:endParaRPr lang="en-US">
              <a:cs typeface="Calibri" panose="020F0502020204030204"/>
            </a:endParaRPr>
          </a:p>
          <a:p>
            <a:r>
              <a:rPr lang="en-US" baseline="0"/>
              <a:t>To start -</a:t>
            </a:r>
            <a:r>
              <a:rPr lang="en-US"/>
              <a:t> </a:t>
            </a:r>
          </a:p>
          <a:p>
            <a:r>
              <a:rPr lang="en-US" baseline="0"/>
              <a:t>I’m going to provide a brief explanation of the legislation that brings us here tonight, and then answer the questions What is a NHT? and What is a NHT Feasibility Study?.</a:t>
            </a:r>
            <a:endParaRPr lang="en-US" baseline="0">
              <a:cs typeface="Calibri"/>
            </a:endParaRPr>
          </a:p>
          <a:p>
            <a:endParaRPr lang="en-US" baseline="0"/>
          </a:p>
          <a:p>
            <a:r>
              <a:rPr lang="en-US" baseline="0"/>
              <a:t>I’ll then provide a very brief historical perspective that places the Pike trail in its historical context, and then focus on the trail itself and review its characteristics.</a:t>
            </a:r>
            <a:endParaRPr lang="en-US" baseline="0">
              <a:cs typeface="Calibri"/>
            </a:endParaRPr>
          </a:p>
          <a:p>
            <a:endParaRPr lang="en-US" baseline="0"/>
          </a:p>
          <a:p>
            <a:r>
              <a:rPr lang="en-US" baseline="0"/>
              <a:t>Dr. Urban will then explain the study process and how the evaluation of the Pike Trail will occur.</a:t>
            </a:r>
            <a:endParaRPr lang="en-US" baseline="0">
              <a:cs typeface="Calibri"/>
            </a:endParaRPr>
          </a:p>
          <a:p>
            <a:endParaRPr lang="en-US" baseline="0"/>
          </a:p>
          <a:p>
            <a:r>
              <a:rPr lang="en-US" baseline="0"/>
              <a:t>She’ll then Invite you to share your input into the study process. We want to hear from you and answer any questions you might have about the study process or the designation implications of a national historic trail.</a:t>
            </a:r>
            <a:endParaRPr lang="en-US" baseline="0">
              <a:cs typeface="Calibri"/>
            </a:endParaRPr>
          </a:p>
          <a:p>
            <a:endParaRPr lang="en-US" baseline="0"/>
          </a:p>
          <a:p>
            <a:r>
              <a:rPr lang="en-US" baseline="0"/>
              <a:t>The later half of our meeting today will be dedicated to answering your questions and receiving your comments.</a:t>
            </a:r>
            <a:r>
              <a:rPr lang="en-US"/>
              <a:t> </a:t>
            </a:r>
            <a:endParaRPr lang="en-US">
              <a:cs typeface="Calibri"/>
            </a:endParaRPr>
          </a:p>
          <a:p>
            <a:pPr>
              <a:defRPr/>
            </a:pPr>
            <a:r>
              <a:rPr lang="en-US" altLang="en-US">
                <a:latin typeface="Frutiger LT Std 45 Light"/>
              </a:rPr>
              <a:t>Again, throughout the meeting, please feel free to enter any questions or comments you have in the chat box. We will address those after the slide show. </a:t>
            </a:r>
            <a:endParaRPr lang="en-US" altLang="en-US">
              <a:latin typeface="Frutiger LT Std 45 Light" panose="020B0402020204020204" pitchFamily="34" charset="0"/>
            </a:endParaRPr>
          </a:p>
          <a:p>
            <a:pPr marL="0" indent="0">
              <a:buNone/>
              <a:defRPr/>
            </a:pPr>
            <a:endParaRPr lang="en-US" altLang="en-US">
              <a:latin typeface="Frutiger LT Std 45 Light"/>
            </a:endParaRPr>
          </a:p>
          <a:p>
            <a:pPr marL="0" indent="0">
              <a:buNone/>
              <a:defRPr/>
            </a:pPr>
            <a:r>
              <a:rPr lang="en-US" altLang="en-US">
                <a:latin typeface="Frutiger LT Std 45 Light"/>
              </a:rPr>
              <a:t>Lillis, would you please tell us about the Pike Study’s website and help us with some of the detail on how to work zoom. </a:t>
            </a:r>
          </a:p>
          <a:p>
            <a:pPr marL="0" indent="0">
              <a:buNone/>
              <a:defRPr/>
            </a:pPr>
            <a:r>
              <a:rPr lang="en-US" altLang="en-US">
                <a:latin typeface="Frutiger LT Std 45 Light"/>
              </a:rPr>
              <a:t>_____</a:t>
            </a:r>
          </a:p>
          <a:p>
            <a:pPr marL="0" indent="0">
              <a:buNone/>
              <a:defRPr/>
            </a:pPr>
            <a:endParaRPr lang="en-US" altLang="en-US">
              <a:latin typeface="Frutiger LT Std 45 Light"/>
            </a:endParaRPr>
          </a:p>
          <a:p>
            <a:pPr marL="0" indent="0">
              <a:buNone/>
              <a:defRPr/>
            </a:pPr>
            <a:endParaRPr lang="en-US" altLang="en-US">
              <a:latin typeface="Frutiger LT Std 45 Light" panose="020B0402020204020204" pitchFamily="34" charset="0"/>
            </a:endParaRPr>
          </a:p>
          <a:p>
            <a:pPr marL="0" indent="0">
              <a:buNone/>
              <a:defRPr/>
            </a:pPr>
            <a:endParaRPr lang="en-US" altLang="en-US">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5857730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marL="0" indent="0" eaLnBrk="1" hangingPunct="1">
              <a:buFont typeface="Arial" panose="020B0604020202020204" pitchFamily="34" charset="0"/>
              <a:buNone/>
              <a:defRPr/>
            </a:pPr>
            <a:r>
              <a:rPr lang="en-US" b="1" dirty="0"/>
              <a:t>In July 1807, Pike returns to US soil at Natchitoches (in what is now Louisiana)</a:t>
            </a:r>
          </a:p>
          <a:p>
            <a:pPr marL="171450" indent="-171450" eaLnBrk="1" hangingPunct="1">
              <a:buFont typeface="Arial" panose="020B0604020202020204" pitchFamily="34" charset="0"/>
              <a:buChar char="•"/>
              <a:defRPr/>
            </a:pPr>
            <a:r>
              <a:rPr lang="en-US" b="0" dirty="0"/>
              <a:t>Five of his men remained confined in </a:t>
            </a:r>
            <a:r>
              <a:rPr lang="en-US" b="0" dirty="0" err="1"/>
              <a:t>Chihua</a:t>
            </a:r>
            <a:endParaRPr lang="en-US" b="0" dirty="0"/>
          </a:p>
          <a:p>
            <a:pPr marL="171450" indent="-171450" eaLnBrk="1" hangingPunct="1">
              <a:buFont typeface="Arial" panose="020B0604020202020204" pitchFamily="34" charset="0"/>
              <a:buChar char="•"/>
              <a:defRPr/>
            </a:pPr>
            <a:r>
              <a:rPr lang="en-US" b="0" dirty="0"/>
              <a:t>Scandal surrounding Aaron Burr and James Wilkinson had captured public eye, damaging Pike’s reputation</a:t>
            </a:r>
          </a:p>
          <a:p>
            <a:pPr marL="0" indent="0" eaLnBrk="1" hangingPunct="1">
              <a:buFont typeface="Arial" panose="020B0604020202020204" pitchFamily="34" charset="0"/>
              <a:buNone/>
              <a:defRPr/>
            </a:pPr>
            <a:endParaRPr lang="en-US" b="1" dirty="0"/>
          </a:p>
          <a:p>
            <a:pPr marL="0" indent="0" eaLnBrk="1" hangingPunct="1">
              <a:buFont typeface="Arial" panose="020B0604020202020204" pitchFamily="34" charset="0"/>
              <a:buNone/>
              <a:defRPr/>
            </a:pPr>
            <a:r>
              <a:rPr lang="en-US" b="1" dirty="0"/>
              <a:t>All told, in the year-long expedition, Pike traveled roughly 2,700 miles (with an additional 1,000 in what is now Mexico) from Ft. Bellefontaine to Natchitoches</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r>
              <a:rPr lang="en-US" b="0" dirty="0"/>
              <a:t>Escorted through Spanish Texas, continuing to interact with Spanish Military leaders and others in San Antonio and other communities and encampments</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r>
              <a:rPr lang="en-US" b="0" dirty="0"/>
              <a:t>Released on east side of Sabine River and continued on U.S. soil to Natchitoches, Louisiana in July 1807.</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r>
              <a:rPr lang="en-US" b="0" dirty="0"/>
              <a:t>He had traveled for almost 12 months over 3600 miles.</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r>
              <a:rPr lang="en-US" b="0" dirty="0"/>
              <a:t>Traversed the Mississippi woodlands, the Great Plains, the Rocky Mountains, the </a:t>
            </a:r>
            <a:r>
              <a:rPr lang="en-US" b="0" dirty="0" err="1"/>
              <a:t>Chihuahuan</a:t>
            </a:r>
            <a:r>
              <a:rPr lang="en-US" b="0" dirty="0"/>
              <a:t> Desert of New Mexico and northern Mexico, and the river valleys, hill country, coastal prairie, and southern pinelands of Texas.</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r>
              <a:rPr lang="en-US" b="0" dirty="0"/>
              <a:t>His journal, constructed mostly from memory and fragments that were hidden from the Spanish authorities, was published in 1810, before Lewis and Clark’s journals.</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r>
              <a:rPr lang="en-US" b="0" dirty="0"/>
              <a:t>A Historical Footnote: Pike continued to serve in the U.S. Army but lost his life in 1813 at the Battle of York fighting the British near Toronto</a:t>
            </a:r>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eaLnBrk="1" hangingPunct="1">
              <a:defRPr/>
            </a:pPr>
            <a:r>
              <a:rPr lang="en-US" b="1" dirty="0"/>
              <a:t>Pike’s journals, published in 1810, represented some of the first knowledge published in United States about the Louisiana Purchase </a:t>
            </a:r>
          </a:p>
          <a:p>
            <a:pPr marL="171450" indent="-171450" eaLnBrk="1" hangingPunct="1">
              <a:buFont typeface="Arial" panose="020B0604020202020204" pitchFamily="34" charset="0"/>
              <a:buChar char="•"/>
              <a:defRPr/>
            </a:pPr>
            <a:r>
              <a:rPr lang="en-US" dirty="0"/>
              <a:t>he beat Lewis &amp; Clark to press</a:t>
            </a:r>
          </a:p>
          <a:p>
            <a:pPr marL="171450" indent="-171450" eaLnBrk="1" hangingPunct="1">
              <a:buFont typeface="Arial" panose="020B0604020202020204" pitchFamily="34" charset="0"/>
              <a:buChar char="•"/>
              <a:defRPr/>
            </a:pPr>
            <a:r>
              <a:rPr lang="en-US" dirty="0"/>
              <a:t>Yet despite this, </a:t>
            </a:r>
            <a:r>
              <a:rPr lang="en-US" b="0" dirty="0"/>
              <a:t>Pike was not rewarded as handsomely as L&amp;C, and neither he nor his men received any extra pay or grants of land</a:t>
            </a:r>
          </a:p>
          <a:p>
            <a:pPr marL="171450" indent="-171450" eaLnBrk="1" hangingPunct="1">
              <a:buFont typeface="Arial" panose="020B0604020202020204" pitchFamily="34" charset="0"/>
              <a:buChar char="•"/>
              <a:defRPr/>
            </a:pPr>
            <a:r>
              <a:rPr lang="en-US" b="0" dirty="0"/>
              <a:t>Pike remained in the military, dying in battle during the War of 1812</a:t>
            </a:r>
          </a:p>
          <a:p>
            <a:pPr marL="171450" indent="-171450" eaLnBrk="1" hangingPunct="1">
              <a:buFont typeface="Arial" panose="020B0604020202020204" pitchFamily="34" charset="0"/>
              <a:buChar char="•"/>
              <a:defRPr/>
            </a:pPr>
            <a:endParaRPr lang="en-US"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20</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42855982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marL="171450" indent="-171450" eaLnBrk="1" hangingPunct="1">
              <a:buFont typeface="Arial" panose="020B0604020202020204" pitchFamily="34" charset="0"/>
              <a:buChar char="•"/>
              <a:defRPr/>
            </a:pPr>
            <a:endParaRPr lang="en-US"/>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r>
              <a:rPr lang="en-US" b="0"/>
              <a:t>His journal, constructed mostly from memory and fragments that were hidden from the Spanish authorities, was published in 1810, before Lewis and Clark’s journals. Pike was the first American to produce printed knowledge based on exploration of the Louisiana Purchase.</a:t>
            </a:r>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r>
              <a:rPr lang="en-US" b="0"/>
              <a:t>Pike interactions with the Kansas, Osage, and Pawnees offered a glimpse into the complex intercultural dynamics of the Great Plains.</a:t>
            </a:r>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r>
              <a:rPr lang="en-US" b="0"/>
              <a:t>For part of his travels, Pike traveled along what would become the Santa Fe Trail—an important international trade route.</a:t>
            </a:r>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r>
              <a:rPr lang="en-US" b="0"/>
              <a:t>Pike’s presence and capture in Spanish territory raised serious questions about American motives on the southwestern frontier.</a:t>
            </a:r>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r>
              <a:rPr lang="en-US" b="0"/>
              <a:t>During his time in Spanish territory, he was kept under guard but treated well by Spanish military personnel.</a:t>
            </a:r>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r>
              <a:rPr lang="en-US" b="0"/>
              <a:t>Pike’s journey came at a unique time: the final years of colonial Spain, and the early years of the American republic.</a:t>
            </a:r>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r>
              <a:rPr lang="en-US" b="0"/>
              <a:t>Pike’s personal journey through Spanish territory, primarily along two Caminos Reales, offers an unparalleled perspective on life on Mexico’s northern frontier from the viewpoint of an American Army officer.</a:t>
            </a:r>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r>
              <a:rPr lang="en-US" b="0"/>
              <a:t>A Historical Footnote: Pike continued to serve in the U.S. Army but lost his life in 1813 at the Battle of York fighting the British near Toronto</a:t>
            </a:r>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r>
              <a:rPr lang="en-US" b="0"/>
              <a:t>Pike’s name lives on in popular culture, most notably through Pike’s Peak (which he saw but did not summit).</a:t>
            </a:r>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endParaRPr lang="en-US" b="0"/>
          </a:p>
          <a:p>
            <a:pPr marL="171450" indent="-171450" eaLnBrk="1" hangingPunct="1">
              <a:buFont typeface="Arial" panose="020B0604020202020204" pitchFamily="34" charset="0"/>
              <a:buChar char="•"/>
              <a:defRPr/>
            </a:pPr>
            <a:endParaRPr lang="en-US" b="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21</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4745596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t>Intro to Lillis from Aaron </a:t>
            </a:r>
          </a:p>
          <a:p>
            <a:endParaRPr lang="en-US"/>
          </a:p>
          <a:p>
            <a:r>
              <a:rPr lang="en-US"/>
              <a:t>Thanks, Aaron. </a:t>
            </a:r>
          </a:p>
          <a:p>
            <a:endParaRPr lang="en-US"/>
          </a:p>
          <a:p>
            <a:r>
              <a:rPr lang="en-US"/>
              <a:t>Greetings, again, my name is Lillis. </a:t>
            </a:r>
          </a:p>
          <a:p>
            <a:r>
              <a:rPr lang="en-US"/>
              <a:t>I am going to explain more about the trail study process  and  guide you through on how to provide comments on the study, which are really important to us and critical to the study process. </a:t>
            </a:r>
          </a:p>
          <a:p>
            <a:endParaRPr lang="en-US"/>
          </a:p>
          <a:p>
            <a:r>
              <a:rPr lang="en-US"/>
              <a:t>Again, please Feel free to enter questions in the chat – we will answer those after the presentation portion of our meeting.</a:t>
            </a:r>
            <a:endParaRPr lang="en-US" altLang="en-US" sz="2400">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22</a:t>
            </a:fld>
            <a:endParaRPr lang="en-US"/>
          </a:p>
        </p:txBody>
      </p:sp>
    </p:spTree>
    <p:extLst>
      <p:ext uri="{BB962C8B-B14F-4D97-AF65-F5344CB8AC3E}">
        <p14:creationId xmlns:p14="http://schemas.microsoft.com/office/powerpoint/2010/main" val="22892313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effectLst/>
                <a:latin typeface="Frutiger LT Std 45 Light" panose="020B0402020204020204" pitchFamily="34" charset="0"/>
              </a:rPr>
              <a:t>So first off, I am going to explain a bit more about the trail feasibility study process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effectLst/>
                <a:latin typeface="Frutiger LT Std 45 Light" panose="020B0402020204020204" pitchFamily="34" charset="0"/>
              </a:rPr>
              <a:t>and provide answers to questions like: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Char char="•"/>
              <a:defRPr/>
            </a:pPr>
            <a:r>
              <a:rPr lang="en-US">
                <a:effectLst>
                  <a:outerShdw blurRad="38100" dist="38100" dir="2700000" algn="tl">
                    <a:srgbClr val="000000">
                      <a:alpha val="43137"/>
                    </a:srgbClr>
                  </a:outerShdw>
                </a:effectLst>
              </a:rPr>
              <a:t>How does the Park Service carry out the study?</a:t>
            </a:r>
          </a:p>
          <a:p>
            <a:pPr eaLnBrk="1" hangingPunct="1">
              <a:spcAft>
                <a:spcPts val="1200"/>
              </a:spcAft>
              <a:buClr>
                <a:schemeClr val="tx1"/>
              </a:buClr>
              <a:buSzPct val="82000"/>
              <a:buFont typeface="Arial" panose="020B0604020202020204" pitchFamily="34" charset="0"/>
              <a:buChar char="•"/>
              <a:defRPr/>
            </a:pPr>
            <a:endParaRPr lang="en-US">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Char char="•"/>
              <a:defRPr/>
            </a:pPr>
            <a:r>
              <a:rPr lang="en-US" altLang="en-US" sz="2400">
                <a:effectLst>
                  <a:outerShdw blurRad="38100" dist="38100" dir="2700000" algn="tl">
                    <a:srgbClr val="000000">
                      <a:alpha val="43137"/>
                    </a:srgbClr>
                  </a:outerShdw>
                </a:effectLst>
              </a:rPr>
              <a:t>How is the route assessed?    </a:t>
            </a:r>
          </a:p>
          <a:p>
            <a:pPr eaLnBrk="1" hangingPunct="1">
              <a:spcAft>
                <a:spcPts val="1200"/>
              </a:spcAft>
              <a:buClr>
                <a:schemeClr val="tx1"/>
              </a:buClr>
              <a:buSzPct val="82000"/>
              <a:buFont typeface="Arial" panose="020B0604020202020204" pitchFamily="34" charset="0"/>
              <a:buChar char="•"/>
              <a:defRPr/>
            </a:pPr>
            <a:endParaRPr lang="en-US" altLang="en-US" sz="240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Char char="•"/>
              <a:defRPr/>
            </a:pPr>
            <a:r>
              <a:rPr lang="en-US" altLang="en-US" sz="2400">
                <a:effectLst>
                  <a:outerShdw blurRad="38100" dist="38100" dir="2700000" algn="tl">
                    <a:srgbClr val="000000">
                      <a:alpha val="43137"/>
                    </a:srgbClr>
                  </a:outerShdw>
                </a:effectLst>
              </a:rPr>
              <a:t>Who decides if the trail gets designated as a national historic trail? </a:t>
            </a:r>
          </a:p>
          <a:p>
            <a:pPr eaLnBrk="1" hangingPunct="1">
              <a:spcAft>
                <a:spcPts val="1200"/>
              </a:spcAft>
              <a:buClr>
                <a:schemeClr val="tx1"/>
              </a:buClr>
              <a:buSzPct val="82000"/>
              <a:buFont typeface="Arial" panose="020B0604020202020204" pitchFamily="34" charset="0"/>
              <a:buChar char="•"/>
              <a:defRPr/>
            </a:pPr>
            <a:endParaRPr lang="en-US" altLang="en-US" sz="240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Char char="•"/>
              <a:defRPr/>
            </a:pPr>
            <a:r>
              <a:rPr lang="en-US" altLang="en-US" sz="2400">
                <a:effectLst>
                  <a:outerShdw blurRad="38100" dist="38100" dir="2700000" algn="tl">
                    <a:srgbClr val="000000">
                      <a:alpha val="43137"/>
                    </a:srgbClr>
                  </a:outerShdw>
                </a:effectLst>
              </a:rPr>
              <a:t>What would designation mean to the public and for landowners?</a:t>
            </a:r>
          </a:p>
          <a:p>
            <a:pPr marL="0" indent="0" eaLnBrk="1" hangingPunct="1">
              <a:spcAft>
                <a:spcPts val="2400"/>
              </a:spcAft>
              <a:buNone/>
              <a:defRPr/>
            </a:pPr>
            <a:endParaRPr lang="en-US" altLang="en-US" sz="240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23</a:t>
            </a:fld>
            <a:endParaRPr lang="en-US"/>
          </a:p>
        </p:txBody>
      </p:sp>
    </p:spTree>
    <p:extLst>
      <p:ext uri="{BB962C8B-B14F-4D97-AF65-F5344CB8AC3E}">
        <p14:creationId xmlns:p14="http://schemas.microsoft.com/office/powerpoint/2010/main" val="36676911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Let’s tackle the first question.</a:t>
            </a:r>
            <a:endParaRPr lang="en-US" altLang="en-US" sz="2400" dirty="0">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Char char="•"/>
              <a:defRPr/>
            </a:pPr>
            <a:r>
              <a:rPr lang="en-US" altLang="en-US"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How does the Park Service carry out the study And h</a:t>
            </a:r>
            <a:r>
              <a:rPr lang="en-US" altLang="en-US" sz="1200" dirty="0">
                <a:effectLst>
                  <a:outerShdw blurRad="38100" dist="38100" dir="2700000" algn="tl">
                    <a:srgbClr val="000000">
                      <a:alpha val="43137"/>
                    </a:srgbClr>
                  </a:outerShdw>
                </a:effectLst>
              </a:rPr>
              <a:t>ow is the route assessed?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a:p>
            <a:pPr lvl="1">
              <a:spcAft>
                <a:spcPts val="600"/>
              </a:spcAft>
              <a:buClr>
                <a:schemeClr val="tx1"/>
              </a:buClr>
              <a:buSzPct val="100000"/>
              <a:buFont typeface="Arial" panose="020B0604020202020204" pitchFamily="34" charset="0"/>
              <a:buChar char="•"/>
            </a:pPr>
            <a:r>
              <a:rPr lang="en-US" dirty="0">
                <a:effectLst/>
                <a:latin typeface="Frutiger LT Std 45 Light" panose="020B0402020204020204" pitchFamily="34" charset="0"/>
              </a:rPr>
              <a:t>Aaron touched on this earlier in the presentation….</a:t>
            </a:r>
            <a:r>
              <a:rPr lang="en-US" sz="2000" dirty="0">
                <a:effectLst>
                  <a:outerShdw blurRad="38100" dist="38100" dir="2700000" algn="tl">
                    <a:srgbClr val="000000">
                      <a:alpha val="43137"/>
                    </a:srgbClr>
                  </a:outerShdw>
                </a:effectLst>
                <a:latin typeface="Frutiger LT Std 45 Light" panose="020B0402020204020204" pitchFamily="34" charset="0"/>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24</a:t>
            </a:fld>
            <a:endParaRPr lang="en-US"/>
          </a:p>
        </p:txBody>
      </p:sp>
    </p:spTree>
    <p:extLst>
      <p:ext uri="{BB962C8B-B14F-4D97-AF65-F5344CB8AC3E}">
        <p14:creationId xmlns:p14="http://schemas.microsoft.com/office/powerpoint/2010/main" val="7572736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effectLst>
                  <a:outerShdw blurRad="38100" dist="38100" dir="2700000" algn="tl">
                    <a:srgbClr val="000000">
                      <a:alpha val="43137"/>
                    </a:srgbClr>
                  </a:outerShdw>
                </a:effectLst>
                <a:latin typeface="Frutiger LT Std 45 Light" panose="020B0402020204020204" pitchFamily="34" charset="0"/>
              </a:rPr>
              <a:t>The answer lies within the National Trails System Act – which was originally passed by Congress in 1968.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The NTSA provides an explicit framework for the study of potential new national historic trails.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It lays out specific criteria – three of them – that potential routes must meet in order to qualify for designation as a new national historic trail.</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So, what are the three criteria?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25</a:t>
            </a:fld>
            <a:endParaRPr lang="en-US"/>
          </a:p>
        </p:txBody>
      </p:sp>
    </p:spTree>
    <p:extLst>
      <p:ext uri="{BB962C8B-B14F-4D97-AF65-F5344CB8AC3E}">
        <p14:creationId xmlns:p14="http://schemas.microsoft.com/office/powerpoint/2010/main" val="25029241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a:effectLst>
                  <a:outerShdw blurRad="38100" dist="38100" dir="2700000" algn="tl">
                    <a:srgbClr val="000000">
                      <a:alpha val="43137"/>
                    </a:srgbClr>
                  </a:outerShdw>
                </a:effectLst>
                <a:latin typeface="Frutiger LT Std 45 Light" panose="020B0402020204020204" pitchFamily="34" charset="0"/>
              </a:rPr>
              <a:t>To qualify for designation as a new national historic trail, a trail must meet all three of the following Criteria: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effectLst/>
                <a:latin typeface="Frutiger LT Std 45 Light" panose="020B0402020204020204" pitchFamily="34" charset="0"/>
              </a:rPr>
              <a:t>The route or trail</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effectLst/>
              <a:latin typeface="Frutiger LT Std 45 Light" panose="020B0402020204020204" pitchFamily="34" charset="0"/>
            </a:endParaRPr>
          </a:p>
          <a:p>
            <a:pPr marL="0" indent="0" eaLnBrk="1" hangingPunct="1">
              <a:spcAft>
                <a:spcPts val="2400"/>
              </a:spcAft>
              <a:buNone/>
              <a:defRPr/>
            </a:pPr>
            <a:r>
              <a:rPr lang="en-US" altLang="en-US">
                <a:effectLst>
                  <a:outerShdw blurRad="38100" dist="38100" dir="2700000" algn="tl">
                    <a:srgbClr val="000000">
                      <a:alpha val="43137"/>
                    </a:srgbClr>
                  </a:outerShdw>
                </a:effectLst>
                <a:latin typeface="Frutiger LT Std 45 Light" panose="020B0402020204020204" pitchFamily="34" charset="0"/>
              </a:rPr>
              <a:t>1. Must be established by </a:t>
            </a:r>
            <a:r>
              <a:rPr lang="en-US" altLang="en-US" sz="1200" b="1">
                <a:effectLst>
                  <a:outerShdw blurRad="38100" dist="38100" dir="2700000" algn="tl">
                    <a:srgbClr val="000000">
                      <a:alpha val="43137"/>
                    </a:srgbClr>
                  </a:outerShdw>
                </a:effectLst>
                <a:latin typeface="Frutiger LT Std 45 Light" panose="020B0402020204020204" pitchFamily="34" charset="0"/>
              </a:rPr>
              <a:t>historic use &amp; historically significant </a:t>
            </a:r>
            <a:r>
              <a:rPr lang="en-US" altLang="en-US" sz="1200">
                <a:effectLst>
                  <a:outerShdw blurRad="38100" dist="38100" dir="2700000" algn="tl">
                    <a:srgbClr val="000000">
                      <a:alpha val="43137"/>
                    </a:srgbClr>
                  </a:outerShdw>
                </a:effectLst>
                <a:latin typeface="Frutiger LT Std 45 Light" panose="020B0402020204020204" pitchFamily="34" charset="0"/>
              </a:rPr>
              <a:t>as a    	result of that use.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a:effectLst>
                  <a:outerShdw blurRad="38100" dist="38100" dir="2700000" algn="tl">
                    <a:srgbClr val="000000">
                      <a:alpha val="43137"/>
                    </a:srgbClr>
                  </a:outerShdw>
                </a:effectLst>
                <a:latin typeface="Frutiger LT Std 45 Light" panose="020B0402020204020204" pitchFamily="34" charset="0"/>
              </a:rPr>
              <a:t>2. Must be of </a:t>
            </a:r>
            <a:r>
              <a:rPr lang="en-US" altLang="en-US" sz="1200" b="1">
                <a:effectLst>
                  <a:outerShdw blurRad="38100" dist="38100" dir="2700000" algn="tl">
                    <a:srgbClr val="000000">
                      <a:alpha val="43137"/>
                    </a:srgbClr>
                  </a:outerShdw>
                </a:effectLst>
                <a:latin typeface="Frutiger LT Std 45 Light" panose="020B0402020204020204" pitchFamily="34" charset="0"/>
              </a:rPr>
              <a:t>national significance </a:t>
            </a:r>
            <a:r>
              <a:rPr lang="en-US" altLang="en-US" sz="1200">
                <a:effectLst>
                  <a:outerShdw blurRad="38100" dist="38100" dir="2700000" algn="tl">
                    <a:srgbClr val="000000">
                      <a:alpha val="43137"/>
                    </a:srgbClr>
                  </a:outerShdw>
                </a:effectLst>
                <a:latin typeface="Frutiger LT Std 45 Light" panose="020B0402020204020204" pitchFamily="34" charset="0"/>
              </a:rPr>
              <a:t>in American history.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a:effectLst>
                  <a:outerShdw blurRad="38100" dist="38100" dir="2700000" algn="tl">
                    <a:srgbClr val="000000">
                      <a:alpha val="43137"/>
                    </a:srgbClr>
                  </a:outerShdw>
                </a:effectLst>
                <a:latin typeface="Frutiger LT Std 45 Light" panose="020B0402020204020204" pitchFamily="34" charset="0"/>
              </a:rPr>
              <a:t>3. Must have </a:t>
            </a:r>
            <a:r>
              <a:rPr lang="en-US" altLang="en-US" sz="1200" b="1">
                <a:effectLst>
                  <a:outerShdw blurRad="38100" dist="38100" dir="2700000" algn="tl">
                    <a:srgbClr val="000000">
                      <a:alpha val="43137"/>
                    </a:srgbClr>
                  </a:outerShdw>
                </a:effectLst>
                <a:latin typeface="Frutiger LT Std 45 Light" panose="020B0402020204020204" pitchFamily="34" charset="0"/>
              </a:rPr>
              <a:t>significant potential for public recreational use, historic interest &amp; appreciation</a:t>
            </a:r>
            <a:r>
              <a:rPr lang="en-US" altLang="en-US" sz="1200">
                <a:effectLst>
                  <a:outerShdw blurRad="38100" dist="38100" dir="2700000" algn="tl">
                    <a:srgbClr val="000000">
                      <a:alpha val="43137"/>
                    </a:srgbClr>
                  </a:outerShdw>
                </a:effectLst>
                <a:latin typeface="Frutiger LT Std 45 Light" panose="020B0402020204020204" pitchFamily="34" charset="0"/>
              </a:rPr>
              <a:t>. </a:t>
            </a:r>
            <a:endParaRPr lang="en-US">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effectLst/>
                <a:latin typeface="Frutiger LT Std 45 Light" panose="020B0402020204020204" pitchFamily="34" charset="0"/>
              </a:rPr>
              <a:t>Let’s take a closer look at these Criteria together</a:t>
            </a: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26</a:t>
            </a:fld>
            <a:endParaRPr lang="en-US"/>
          </a:p>
        </p:txBody>
      </p:sp>
    </p:spTree>
    <p:extLst>
      <p:ext uri="{BB962C8B-B14F-4D97-AF65-F5344CB8AC3E}">
        <p14:creationId xmlns:p14="http://schemas.microsoft.com/office/powerpoint/2010/main" val="2833662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First Criterion, </a:t>
            </a:r>
          </a:p>
          <a:p>
            <a:endParaRPr lang="en-US"/>
          </a:p>
          <a:p>
            <a:r>
              <a:rPr lang="en-US"/>
              <a:t>the trail or route must be established by historic use </a:t>
            </a:r>
          </a:p>
          <a:p>
            <a:endParaRPr lang="en-US"/>
          </a:p>
          <a:p>
            <a:r>
              <a:rPr lang="en-US"/>
              <a:t>And it must be historically significant as a result of that use. </a:t>
            </a:r>
          </a:p>
          <a:p>
            <a:endParaRPr lang="en-US"/>
          </a:p>
          <a:p>
            <a:r>
              <a:rPr lang="en-US"/>
              <a:t>In addition, the Location of a route or trail must sufficiently known – so, we need to know where the trail is located, not just that is existed. </a:t>
            </a:r>
          </a:p>
          <a:p>
            <a:endParaRPr lang="en-US"/>
          </a:p>
          <a:p>
            <a:endParaRPr lang="en-US"/>
          </a:p>
        </p:txBody>
      </p:sp>
      <p:sp>
        <p:nvSpPr>
          <p:cNvPr id="4" name="Slide Number Placeholder 3"/>
          <p:cNvSpPr>
            <a:spLocks noGrp="1"/>
          </p:cNvSpPr>
          <p:nvPr>
            <p:ph type="sldNum" sz="quarter" idx="5"/>
          </p:nvPr>
        </p:nvSpPr>
        <p:spPr/>
        <p:txBody>
          <a:bodyPr/>
          <a:lstStyle/>
          <a:p>
            <a:fld id="{A206BB5A-87CA-41FA-B693-6C671A8B4DDC}" type="slidenum">
              <a:rPr lang="en-US" smtClean="0"/>
              <a:t>27</a:t>
            </a:fld>
            <a:endParaRPr lang="en-US"/>
          </a:p>
        </p:txBody>
      </p:sp>
    </p:spTree>
    <p:extLst>
      <p:ext uri="{BB962C8B-B14F-4D97-AF65-F5344CB8AC3E}">
        <p14:creationId xmlns:p14="http://schemas.microsoft.com/office/powerpoint/2010/main" val="33849469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buClr>
                <a:schemeClr val="tx1"/>
              </a:buClr>
              <a:buFont typeface="Arial" panose="020B0604020202020204" pitchFamily="34" charset="0"/>
              <a:buChar char="•"/>
              <a:defRPr/>
            </a:pPr>
            <a:r>
              <a:rPr lang="en-US"/>
              <a:t>The second criterion states that the route must be of National Significance in American History  - this is in </a:t>
            </a:r>
            <a:r>
              <a:rPr lang="en-US" sz="1200">
                <a:effectLst>
                  <a:outerShdw blurRad="38100" dist="38100" dir="2700000" algn="tl">
                    <a:srgbClr val="000000">
                      <a:alpha val="43137"/>
                    </a:srgbClr>
                  </a:outerShdw>
                </a:effectLst>
                <a:latin typeface="Frutiger LT Std 45 Light" panose="020B0402020204020204" pitchFamily="34" charset="0"/>
              </a:rPr>
              <a:t>respect to any of several broad facets of American history, such as trade and commerce, exploration, migration and settlement, or military campaigns. </a:t>
            </a:r>
          </a:p>
          <a:p>
            <a:pPr marL="0" indent="0" eaLnBrk="1" hangingPunct="1">
              <a:buClr>
                <a:schemeClr val="tx1"/>
              </a:buClr>
              <a:buNone/>
              <a:defRPr/>
            </a:pPr>
            <a:endParaRPr lang="en-US" sz="1200">
              <a:effectLst>
                <a:outerShdw blurRad="38100" dist="38100" dir="2700000" algn="tl">
                  <a:srgbClr val="000000">
                    <a:alpha val="43137"/>
                  </a:srgbClr>
                </a:outerShdw>
              </a:effectLst>
              <a:latin typeface="Frutiger LT Std 45 Light" panose="020B0402020204020204" pitchFamily="34" charset="0"/>
            </a:endParaRPr>
          </a:p>
          <a:p>
            <a:pPr eaLnBrk="1" hangingPunct="1">
              <a:buClr>
                <a:schemeClr val="tx1"/>
              </a:buClr>
              <a:buFont typeface="Arial" panose="020B0604020202020204" pitchFamily="34" charset="0"/>
              <a:buChar char="•"/>
              <a:defRPr/>
            </a:pPr>
            <a:r>
              <a:rPr lang="en-US" sz="1200">
                <a:effectLst>
                  <a:outerShdw blurRad="38100" dist="38100" dir="2700000" algn="tl">
                    <a:srgbClr val="000000">
                      <a:alpha val="43137"/>
                    </a:srgbClr>
                  </a:outerShdw>
                </a:effectLst>
                <a:latin typeface="Frutiger LT Std 45 Light" panose="020B0402020204020204" pitchFamily="34" charset="0"/>
              </a:rPr>
              <a:t>To qualify as nationally significant, historic use of the trail must have had a far reaching effect on broad patterns of American culture. </a:t>
            </a:r>
          </a:p>
          <a:p>
            <a:pPr eaLnBrk="1" hangingPunct="1">
              <a:buClr>
                <a:schemeClr val="tx1"/>
              </a:buClr>
              <a:buFont typeface="Arial" panose="020B0604020202020204" pitchFamily="34" charset="0"/>
              <a:buChar char="•"/>
              <a:defRPr/>
            </a:pPr>
            <a:endParaRPr lang="en-US" sz="1200">
              <a:effectLst>
                <a:outerShdw blurRad="38100" dist="38100" dir="2700000" algn="tl">
                  <a:srgbClr val="000000">
                    <a:alpha val="43137"/>
                  </a:srgbClr>
                </a:outerShdw>
              </a:effectLst>
              <a:latin typeface="Frutiger LT Std 45 Light" panose="020B0402020204020204" pitchFamily="34" charset="0"/>
            </a:endParaRPr>
          </a:p>
          <a:p>
            <a:pPr eaLnBrk="1" hangingPunct="1">
              <a:buClr>
                <a:schemeClr val="tx1"/>
              </a:buClr>
              <a:buFont typeface="Arial" panose="020B0604020202020204" pitchFamily="34" charset="0"/>
              <a:buChar char="•"/>
              <a:defRPr/>
            </a:pPr>
            <a:r>
              <a:rPr lang="en-US" sz="1200">
                <a:effectLst>
                  <a:outerShdw blurRad="38100" dist="38100" dir="2700000" algn="tl">
                    <a:srgbClr val="000000">
                      <a:alpha val="43137"/>
                    </a:srgbClr>
                  </a:outerShdw>
                </a:effectLst>
                <a:latin typeface="Frutiger LT Std 45 Light" panose="020B0402020204020204" pitchFamily="34" charset="0"/>
              </a:rPr>
              <a:t>Trails significant in the history of Native Americans may be included. For example, the trail of teams and the Nez Perce</a:t>
            </a:r>
            <a:endParaRPr lang="en-US"/>
          </a:p>
          <a:p>
            <a:endParaRPr lang="en-US"/>
          </a:p>
          <a:p>
            <a:r>
              <a:rPr lang="en-US"/>
              <a:t>A note about how National Significance is assessed - the National Park Service applies the National Historic Landmark criteria in order to determine national significance. </a:t>
            </a: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28</a:t>
            </a:fld>
            <a:endParaRPr lang="en-US"/>
          </a:p>
        </p:txBody>
      </p:sp>
    </p:spTree>
    <p:extLst>
      <p:ext uri="{BB962C8B-B14F-4D97-AF65-F5344CB8AC3E}">
        <p14:creationId xmlns:p14="http://schemas.microsoft.com/office/powerpoint/2010/main" val="26759873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And the 3</a:t>
            </a:r>
            <a:r>
              <a:rPr lang="en-US" baseline="30000"/>
              <a:t>rd</a:t>
            </a:r>
            <a:r>
              <a:rPr lang="en-US"/>
              <a:t> and final Criteria is that A route or trail must have Significant potential for public recreational use, historic interest and appreciation.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A key point to note is that the </a:t>
            </a:r>
            <a:r>
              <a:rPr lang="en-US">
                <a:effectLst>
                  <a:outerShdw blurRad="38100" dist="38100" dir="2700000" algn="tl">
                    <a:srgbClr val="000000">
                      <a:alpha val="43137"/>
                    </a:srgbClr>
                  </a:outerShdw>
                </a:effectLst>
                <a:latin typeface="Frutiger LT Std 45 Light" panose="020B0402020204020204" pitchFamily="34" charset="0"/>
              </a:rPr>
              <a:t>Presence of recreation potential not related to historic appreciation is not sufficient justification for designation under this category.</a:t>
            </a:r>
          </a:p>
          <a:p>
            <a:endParaRPr lang="en-US"/>
          </a:p>
        </p:txBody>
      </p:sp>
      <p:sp>
        <p:nvSpPr>
          <p:cNvPr id="4" name="Slide Number Placeholder 3"/>
          <p:cNvSpPr>
            <a:spLocks noGrp="1"/>
          </p:cNvSpPr>
          <p:nvPr>
            <p:ph type="sldNum" sz="quarter" idx="5"/>
          </p:nvPr>
        </p:nvSpPr>
        <p:spPr/>
        <p:txBody>
          <a:bodyPr/>
          <a:lstStyle/>
          <a:p>
            <a:fld id="{A206BB5A-87CA-41FA-B693-6C671A8B4DDC}" type="slidenum">
              <a:rPr lang="en-US" smtClean="0"/>
              <a:t>29</a:t>
            </a:fld>
            <a:endParaRPr lang="en-US"/>
          </a:p>
        </p:txBody>
      </p:sp>
    </p:spTree>
    <p:extLst>
      <p:ext uri="{BB962C8B-B14F-4D97-AF65-F5344CB8AC3E}">
        <p14:creationId xmlns:p14="http://schemas.microsoft.com/office/powerpoint/2010/main" val="726197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defRPr/>
            </a:pPr>
            <a:r>
              <a:rPr lang="en-US" altLang="en-US">
                <a:latin typeface="Frutiger LT Std 45 Light" panose="020B0402020204020204" pitchFamily="34" charset="0"/>
              </a:rPr>
              <a:t>Absolutely.</a:t>
            </a:r>
          </a:p>
          <a:p>
            <a:pPr marL="0" indent="0">
              <a:buNone/>
              <a:defRPr/>
            </a:pPr>
            <a:endParaRPr lang="en-US" altLang="en-US">
              <a:latin typeface="Frutiger LT Std 45 Light" panose="020B0402020204020204" pitchFamily="34" charset="0"/>
            </a:endParaRPr>
          </a:p>
          <a:p>
            <a:pPr marL="0" indent="0">
              <a:buNone/>
              <a:defRPr/>
            </a:pPr>
            <a:r>
              <a:rPr lang="en-US" altLang="en-US">
                <a:latin typeface="Frutiger LT Std 45 Light" panose="020B0402020204020204" pitchFamily="34" charset="0"/>
              </a:rPr>
              <a:t>This slide shows the website address for the study’s webpage and also a website for the Pike study sign up form. </a:t>
            </a:r>
          </a:p>
          <a:p>
            <a:pPr marL="0" indent="0">
              <a:buNone/>
              <a:defRPr/>
            </a:pPr>
            <a:endParaRPr lang="en-US" altLang="en-US">
              <a:latin typeface="Frutiger LT Std 45 Light" panose="020B0402020204020204" pitchFamily="34" charset="0"/>
            </a:endParaRPr>
          </a:p>
          <a:p>
            <a:pPr marL="0" indent="0">
              <a:buNone/>
              <a:defRPr/>
            </a:pPr>
            <a:r>
              <a:rPr lang="en-US" altLang="en-US">
                <a:latin typeface="Frutiger LT Std 45 Light" panose="020B0402020204020204" pitchFamily="34" charset="0"/>
              </a:rPr>
              <a:t>On the study webpage  - www.parkplanning.nps.gov/pike – </a:t>
            </a:r>
            <a:r>
              <a:rPr lang="en-US" altLang="en-US" u="sng">
                <a:latin typeface="Frutiger LT Std 45 Light" panose="020B0402020204020204" pitchFamily="34" charset="0"/>
              </a:rPr>
              <a:t>you can download a copy of this PP presentation. </a:t>
            </a:r>
          </a:p>
          <a:p>
            <a:pPr marL="0" indent="0">
              <a:buNone/>
              <a:defRPr/>
            </a:pPr>
            <a:r>
              <a:rPr lang="en-US" altLang="en-US">
                <a:latin typeface="Frutiger LT Std 45 Light" panose="020B0402020204020204" pitchFamily="34" charset="0"/>
              </a:rPr>
              <a:t>There is also additional information on the project’s webpage. And, you can download copies of all the maps that will share today in the presentation as well as other. </a:t>
            </a:r>
          </a:p>
          <a:p>
            <a:pPr marL="0" indent="0">
              <a:buNone/>
              <a:defRPr/>
            </a:pPr>
            <a:r>
              <a:rPr lang="en-US" altLang="en-US">
                <a:latin typeface="Frutiger LT Std 45 Light" panose="020B0402020204020204" pitchFamily="34" charset="0"/>
              </a:rPr>
              <a:t>Please take note, those folks who may joining our meeting by phone only today, and not through the Zoom meeting, know that you access the presentation at anytime on the study’s webpage.</a:t>
            </a:r>
          </a:p>
          <a:p>
            <a:pPr marL="0" indent="0">
              <a:buNone/>
              <a:defRPr/>
            </a:pPr>
            <a:endParaRPr lang="en-US" altLang="en-US">
              <a:latin typeface="Frutiger LT Std 45 Light" panose="020B0402020204020204" pitchFamily="34" charset="0"/>
            </a:endParaRPr>
          </a:p>
          <a:p>
            <a:pPr marL="0" indent="0">
              <a:buNone/>
              <a:defRPr/>
            </a:pPr>
            <a:r>
              <a:rPr lang="en-US" altLang="en-US">
                <a:latin typeface="Frutiger LT Std 45 Light" panose="020B0402020204020204" pitchFamily="34" charset="0"/>
              </a:rPr>
              <a:t>We have put the link to the study’s webpage in the chat box.</a:t>
            </a:r>
          </a:p>
          <a:p>
            <a:pPr marL="0" indent="0">
              <a:buNone/>
              <a:defRPr/>
            </a:pPr>
            <a:endParaRPr lang="en-US" altLang="en-US">
              <a:latin typeface="Frutiger LT Std 45 Light" panose="020B0402020204020204" pitchFamily="34" charset="0"/>
            </a:endParaRPr>
          </a:p>
          <a:p>
            <a:pPr marL="0" indent="0">
              <a:buNone/>
              <a:defRPr/>
            </a:pPr>
            <a:r>
              <a:rPr lang="en-US" altLang="en-US">
                <a:latin typeface="Frutiger LT Std 45 Light" panose="020B0402020204020204" pitchFamily="34" charset="0"/>
              </a:rPr>
              <a:t>[</a:t>
            </a:r>
            <a:r>
              <a:rPr lang="en-US" altLang="en-US" b="1">
                <a:latin typeface="Frutiger LT Std 45 Light" panose="020B0402020204020204" pitchFamily="34" charset="0"/>
              </a:rPr>
              <a:t>IN CHAT type:  </a:t>
            </a:r>
            <a:r>
              <a:rPr lang="en-US" sz="1200" b="1">
                <a:latin typeface="Frutiger LT Std 45 Light" panose="020B0402020204020204" pitchFamily="34" charset="0"/>
                <a:hlinkClick r:id="rId3">
                  <a:extLst>
                    <a:ext uri="{A12FA001-AC4F-418D-AE19-62706E023703}">
                      <ahyp:hlinkClr xmlns:ahyp="http://schemas.microsoft.com/office/drawing/2018/hyperlinkcolor" val="tx"/>
                    </a:ext>
                  </a:extLst>
                </a:hlinkClick>
              </a:rPr>
              <a:t>www.parkplanning.nps.gov/pike</a:t>
            </a:r>
            <a:r>
              <a:rPr lang="en-US" sz="1200" b="1">
                <a:latin typeface="Frutiger LT Std 45 Light" panose="020B0402020204020204" pitchFamily="34" charset="0"/>
              </a:rPr>
              <a:t>] </a:t>
            </a:r>
            <a:endParaRPr lang="en-US" altLang="en-US" b="1">
              <a:latin typeface="Frutiger LT Std 45 Light" panose="020B0402020204020204" pitchFamily="34" charset="0"/>
            </a:endParaRPr>
          </a:p>
          <a:p>
            <a:pPr marL="0" indent="0">
              <a:buNone/>
              <a:defRPr/>
            </a:pPr>
            <a:endParaRPr lang="en-US" altLang="en-US">
              <a:latin typeface="Frutiger LT Std 45 Light" panose="020B0402020204020204" pitchFamily="34" charset="0"/>
            </a:endParaRPr>
          </a:p>
          <a:p>
            <a:pPr marL="0" indent="0">
              <a:buNone/>
              <a:defRPr/>
            </a:pPr>
            <a:r>
              <a:rPr lang="en-US" altLang="en-US">
                <a:latin typeface="Frutiger LT Std 45 Light" panose="020B0402020204020204" pitchFamily="34" charset="0"/>
              </a:rPr>
              <a:t>In addition, for anyone in attendance today, if you would like to add your email address to the project mailing list, please add your contact to the Pike study sign up form. </a:t>
            </a:r>
          </a:p>
          <a:p>
            <a:pPr marL="0" indent="0">
              <a:buNone/>
              <a:defRPr/>
            </a:pPr>
            <a:endParaRPr lang="en-US" altLang="en-US">
              <a:latin typeface="Frutiger LT Std 45 Light" panose="020B0402020204020204" pitchFamily="34" charset="0"/>
            </a:endParaRPr>
          </a:p>
          <a:p>
            <a:pPr marL="0" indent="0">
              <a:buNone/>
              <a:defRPr/>
            </a:pPr>
            <a:r>
              <a:rPr lang="en-US" altLang="en-US">
                <a:latin typeface="Frutiger LT Std 45 Light" panose="020B0402020204020204" pitchFamily="34" charset="0"/>
              </a:rPr>
              <a:t>We have placed a link to that sign up form in the chat box</a:t>
            </a:r>
          </a:p>
          <a:p>
            <a:pPr marL="0" indent="0">
              <a:buNone/>
              <a:defRPr/>
            </a:pPr>
            <a:endParaRPr lang="en-US">
              <a:latin typeface="Frutiger LT Std 45 Light" panose="020B0402020204020204" pitchFamily="34" charset="0"/>
            </a:endParaRPr>
          </a:p>
          <a:p>
            <a:pPr marL="0" indent="0">
              <a:buNone/>
              <a:defRPr/>
            </a:pPr>
            <a:r>
              <a:rPr lang="en-US" altLang="en-US" b="1">
                <a:latin typeface="Frutiger LT Std 45 Light" panose="020B0402020204020204" pitchFamily="34" charset="0"/>
              </a:rPr>
              <a:t>[IN CHAT type: </a:t>
            </a:r>
            <a:r>
              <a:rPr lang="en-US" sz="1200" b="1" u="none">
                <a:latin typeface="Frutiger LT Std 45 Light" panose="020B0402020204020204" pitchFamily="34" charset="0"/>
                <a:hlinkClick r:id="rId4">
                  <a:extLst>
                    <a:ext uri="{A12FA001-AC4F-418D-AE19-62706E023703}">
                      <ahyp:hlinkClr xmlns:ahyp="http://schemas.microsoft.com/office/drawing/2018/hyperlinkcolor" val="tx"/>
                    </a:ext>
                  </a:extLst>
                </a:hlinkClick>
              </a:rPr>
              <a:t>www.tinyurl.com/ynxdsfrn</a:t>
            </a:r>
            <a:r>
              <a:rPr lang="en-US" sz="1200" b="1" u="none">
                <a:latin typeface="Frutiger LT Std 45 Light" panose="020B0402020204020204" pitchFamily="34" charset="0"/>
              </a:rPr>
              <a:t>}</a:t>
            </a:r>
          </a:p>
          <a:p>
            <a:pPr marL="0" indent="0">
              <a:buNone/>
              <a:defRPr/>
            </a:pPr>
            <a:endParaRPr lang="en-US"/>
          </a:p>
          <a:p>
            <a:r>
              <a:rPr lang="en-US"/>
              <a:t>Before diving into the heart of the presentation, I am going to provide a short orientation to the Zoom platform to ensure everything runs smoothly. </a:t>
            </a:r>
          </a:p>
          <a:p>
            <a:pPr marL="0" indent="0">
              <a:buNone/>
              <a:defRPr/>
            </a:pPr>
            <a:endParaRPr lang="en-US" altLang="en-US">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2960625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So, lets turn to answer the Q of who decides if </a:t>
            </a:r>
            <a:r>
              <a:rPr lang="en-US" altLang="en-US" sz="1200" dirty="0">
                <a:effectLst>
                  <a:outerShdw blurRad="38100" dist="38100" dir="2700000" algn="tl">
                    <a:srgbClr val="000000">
                      <a:alpha val="43137"/>
                    </a:srgbClr>
                  </a:outerShdw>
                </a:effectLst>
                <a:latin typeface="Frutiger LT Std 45 Light" panose="020B0402020204020204" pitchFamily="34" charset="0"/>
              </a:rPr>
              <a:t>the Pike trail gets designated as a national historic trail?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effectLst>
                  <a:outerShdw blurRad="38100" dist="38100" dir="2700000" algn="tl">
                    <a:srgbClr val="000000">
                      <a:alpha val="43137"/>
                    </a:srgbClr>
                  </a:outerShdw>
                </a:effectLst>
                <a:latin typeface="Frutiger LT Std 45 Light" panose="020B0402020204020204" pitchFamily="34" charset="0"/>
              </a:rPr>
              <a:t>And talk about  possible study outcomes</a:t>
            </a: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30</a:t>
            </a:fld>
            <a:endParaRPr lang="en-US"/>
          </a:p>
        </p:txBody>
      </p:sp>
    </p:spTree>
    <p:extLst>
      <p:ext uri="{BB962C8B-B14F-4D97-AF65-F5344CB8AC3E}">
        <p14:creationId xmlns:p14="http://schemas.microsoft.com/office/powerpoint/2010/main" val="12947532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t>This slide shows possible outcomes</a:t>
            </a:r>
          </a:p>
          <a:p>
            <a:endParaRPr lang="en-US"/>
          </a:p>
          <a:p>
            <a:r>
              <a:rPr lang="en-US" altLang="en-US" sz="1200">
                <a:effectLst>
                  <a:outerShdw blurRad="38100" dist="38100" dir="2700000" algn="tl">
                    <a:srgbClr val="000000">
                      <a:alpha val="43137"/>
                    </a:srgbClr>
                  </a:outerShdw>
                </a:effectLst>
                <a:latin typeface="Frutiger LT Std 45 Light" panose="020B0402020204020204" pitchFamily="34" charset="0"/>
              </a:rPr>
              <a:t>The Study can have a </a:t>
            </a:r>
            <a:r>
              <a:rPr lang="en-US" altLang="en-US" sz="1200" u="sng">
                <a:effectLst>
                  <a:outerShdw blurRad="38100" dist="38100" dir="2700000" algn="tl">
                    <a:srgbClr val="000000">
                      <a:alpha val="43137"/>
                    </a:srgbClr>
                  </a:outerShdw>
                </a:effectLst>
                <a:latin typeface="Frutiger LT Std 45 Light" panose="020B0402020204020204" pitchFamily="34" charset="0"/>
              </a:rPr>
              <a:t>positive findings </a:t>
            </a:r>
            <a:r>
              <a:rPr lang="en-US" altLang="en-US" sz="1200">
                <a:effectLst>
                  <a:outerShdw blurRad="38100" dist="38100" dir="2700000" algn="tl">
                    <a:srgbClr val="000000">
                      <a:alpha val="43137"/>
                    </a:srgbClr>
                  </a:outerShdw>
                </a:effectLst>
                <a:latin typeface="Frutiger LT Std 45 Light" panose="020B0402020204020204" pitchFamily="34" charset="0"/>
              </a:rPr>
              <a:t>for the 3 criteria</a:t>
            </a:r>
          </a:p>
          <a:p>
            <a:r>
              <a:rPr lang="en-US" altLang="en-US" sz="1200">
                <a:effectLst>
                  <a:outerShdw blurRad="38100" dist="38100" dir="2700000" algn="tl">
                    <a:srgbClr val="000000">
                      <a:alpha val="43137"/>
                    </a:srgbClr>
                  </a:outerShdw>
                </a:effectLst>
                <a:latin typeface="Frutiger LT Std 45 Light" panose="020B0402020204020204" pitchFamily="34" charset="0"/>
              </a:rPr>
              <a:t>or </a:t>
            </a:r>
          </a:p>
          <a:p>
            <a:r>
              <a:rPr lang="en-US" altLang="en-US" sz="1200">
                <a:effectLst>
                  <a:outerShdw blurRad="38100" dist="38100" dir="2700000" algn="tl">
                    <a:srgbClr val="000000">
                      <a:alpha val="43137"/>
                    </a:srgbClr>
                  </a:outerShdw>
                </a:effectLst>
                <a:latin typeface="Frutiger LT Std 45 Light" panose="020B0402020204020204" pitchFamily="34" charset="0"/>
              </a:rPr>
              <a:t>The Study can </a:t>
            </a:r>
            <a:r>
              <a:rPr lang="en-US" altLang="en-US" sz="1200" u="sng">
                <a:effectLst>
                  <a:outerShdw blurRad="38100" dist="38100" dir="2700000" algn="tl">
                    <a:srgbClr val="000000">
                      <a:alpha val="43137"/>
                    </a:srgbClr>
                  </a:outerShdw>
                </a:effectLst>
                <a:latin typeface="Frutiger LT Std 45 Light" panose="020B0402020204020204" pitchFamily="34" charset="0"/>
              </a:rPr>
              <a:t>negative findings </a:t>
            </a:r>
            <a:r>
              <a:rPr lang="en-US" altLang="en-US" sz="1200">
                <a:effectLst>
                  <a:outerShdw blurRad="38100" dist="38100" dir="2700000" algn="tl">
                    <a:srgbClr val="000000">
                      <a:alpha val="43137"/>
                    </a:srgbClr>
                  </a:outerShdw>
                </a:effectLst>
                <a:latin typeface="Frutiger LT Std 45 Light" panose="020B0402020204020204" pitchFamily="34" charset="0"/>
              </a:rPr>
              <a:t>for 1 or all of the 3 criteria </a:t>
            </a:r>
          </a:p>
          <a:p>
            <a:r>
              <a:rPr lang="en-US" altLang="en-US" sz="1200" b="1">
                <a:effectLst>
                  <a:outerShdw blurRad="38100" dist="38100" dir="2700000" algn="tl">
                    <a:srgbClr val="000000">
                      <a:alpha val="43137"/>
                    </a:srgbClr>
                  </a:outerShdw>
                </a:effectLst>
                <a:latin typeface="Frutiger LT Std 45 Light" panose="020B0402020204020204" pitchFamily="34" charset="0"/>
              </a:rPr>
              <a:t>Upon completion of the study by the National Park Service, it is , </a:t>
            </a:r>
          </a:p>
          <a:p>
            <a:r>
              <a:rPr lang="en-US" altLang="en-US" sz="1200" b="1">
                <a:effectLst>
                  <a:outerShdw blurRad="38100" dist="38100" dir="2700000" algn="tl">
                    <a:srgbClr val="000000">
                      <a:alpha val="43137"/>
                    </a:srgbClr>
                  </a:outerShdw>
                </a:effectLst>
                <a:latin typeface="Frutiger LT Std 45 Light" panose="020B0402020204020204" pitchFamily="34" charset="0"/>
              </a:rPr>
              <a:t>Study sent  to Congress=</a:t>
            </a:r>
          </a:p>
          <a:p>
            <a:endParaRPr lang="en-US" altLang="en-US" sz="1200" b="1">
              <a:effectLst>
                <a:outerShdw blurRad="38100" dist="38100" dir="2700000" algn="tl">
                  <a:srgbClr val="000000">
                    <a:alpha val="43137"/>
                  </a:srgbClr>
                </a:outerShdw>
              </a:effectLst>
              <a:latin typeface="Frutiger LT Std 45 Light" panose="020B0402020204020204" pitchFamily="34" charset="0"/>
            </a:endParaRPr>
          </a:p>
          <a:p>
            <a:r>
              <a:rPr lang="en-US" altLang="en-US" sz="1200" b="1">
                <a:effectLst>
                  <a:outerShdw blurRad="38100" dist="38100" dir="2700000" algn="tl">
                    <a:srgbClr val="000000">
                      <a:alpha val="43137"/>
                    </a:srgbClr>
                  </a:outerShdw>
                </a:effectLst>
                <a:latin typeface="Frutiger LT Std 45 Light" panose="020B0402020204020204" pitchFamily="34" charset="0"/>
              </a:rPr>
              <a:t>From there - </a:t>
            </a:r>
          </a:p>
          <a:p>
            <a:r>
              <a:rPr lang="en-US" altLang="en-US" sz="1200">
                <a:effectLst>
                  <a:outerShdw blurRad="38100" dist="38100" dir="2700000" algn="tl">
                    <a:srgbClr val="000000">
                      <a:alpha val="43137"/>
                    </a:srgbClr>
                  </a:outerShdw>
                </a:effectLst>
                <a:latin typeface="Frutiger LT Std 45 Light" panose="020B0402020204020204" pitchFamily="34" charset="0"/>
              </a:rPr>
              <a:t>Congress can </a:t>
            </a:r>
            <a:r>
              <a:rPr lang="en-US" altLang="en-US" sz="1200" u="sng">
                <a:effectLst>
                  <a:outerShdw blurRad="38100" dist="38100" dir="2700000" algn="tl">
                    <a:srgbClr val="000000">
                      <a:alpha val="43137"/>
                    </a:srgbClr>
                  </a:outerShdw>
                </a:effectLst>
                <a:latin typeface="Frutiger LT Std 45 Light" panose="020B0402020204020204" pitchFamily="34" charset="0"/>
              </a:rPr>
              <a:t>act to </a:t>
            </a:r>
            <a:r>
              <a:rPr lang="en-US" altLang="en-US" sz="1200">
                <a:effectLst>
                  <a:outerShdw blurRad="38100" dist="38100" dir="2700000" algn="tl">
                    <a:srgbClr val="000000">
                      <a:alpha val="43137"/>
                    </a:srgbClr>
                  </a:outerShdw>
                </a:effectLst>
                <a:latin typeface="Frutiger LT Std 45 Light" panose="020B0402020204020204" pitchFamily="34" charset="0"/>
              </a:rPr>
              <a:t>designate the route as a new national historic trail or Congress can elect not to act to designate the route as a new national historic trail.</a:t>
            </a:r>
          </a:p>
          <a:p>
            <a:endParaRPr lang="en-US" altLang="en-US" sz="1200">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a:effectLst>
                  <a:outerShdw blurRad="38100" dist="38100" dir="2700000" algn="tl">
                    <a:srgbClr val="000000">
                      <a:alpha val="43137"/>
                    </a:srgbClr>
                  </a:outerShdw>
                </a:effectLst>
                <a:latin typeface="Frutiger LT Std 45 Light" panose="020B0402020204020204" pitchFamily="34" charset="0"/>
              </a:rPr>
              <a:t>So the answer to our question of Who decides if the Pike trail gets designated as a national historic trail? </a:t>
            </a:r>
          </a:p>
          <a:p>
            <a:r>
              <a:rPr lang="en-US"/>
              <a:t>The answer lies squarely with Congress. </a:t>
            </a:r>
          </a:p>
          <a:p>
            <a:endParaRPr lang="en-US" altLang="en-US" sz="1200">
              <a:effectLst>
                <a:outerShdw blurRad="38100" dist="38100" dir="2700000" algn="tl">
                  <a:srgbClr val="000000">
                    <a:alpha val="43137"/>
                  </a:srgbClr>
                </a:outerShdw>
              </a:effectLst>
              <a:latin typeface="Frutiger LT Std 45 Light" panose="020B0402020204020204" pitchFamily="34" charset="0"/>
            </a:endParaRPr>
          </a:p>
          <a:p>
            <a:r>
              <a:rPr lang="en-US" altLang="en-US" sz="1200">
                <a:effectLst>
                  <a:outerShdw blurRad="38100" dist="38100" dir="2700000" algn="tl">
                    <a:srgbClr val="000000">
                      <a:alpha val="43137"/>
                    </a:srgbClr>
                  </a:outerShdw>
                </a:effectLst>
                <a:latin typeface="Frutiger LT Std 45 Light" panose="020B0402020204020204" pitchFamily="34" charset="0"/>
              </a:rPr>
              <a:t>A couple more important points to note is that </a:t>
            </a:r>
            <a:endParaRPr lang="en-US"/>
          </a:p>
          <a:p>
            <a:r>
              <a:rPr lang="en-US"/>
              <a:t>There is no time-line for legislative action</a:t>
            </a:r>
          </a:p>
          <a:p>
            <a:r>
              <a:rPr lang="en-US"/>
              <a:t>and</a:t>
            </a:r>
          </a:p>
          <a:p>
            <a:r>
              <a:rPr lang="en-US"/>
              <a:t>Once the study is passed to congress it really become an issue of public advocacy. Public advocacy is an important point of congressional considerations. </a:t>
            </a:r>
          </a:p>
          <a:p>
            <a:endParaRPr lang="en-US"/>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31</a:t>
            </a:fld>
            <a:endParaRPr lang="en-US"/>
          </a:p>
        </p:txBody>
      </p:sp>
    </p:spTree>
    <p:extLst>
      <p:ext uri="{BB962C8B-B14F-4D97-AF65-F5344CB8AC3E}">
        <p14:creationId xmlns:p14="http://schemas.microsoft.com/office/powerpoint/2010/main" val="33410483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t>This slide has a table showing an Estimated Study Timeline. </a:t>
            </a:r>
          </a:p>
          <a:p>
            <a:r>
              <a:rPr lang="en-US"/>
              <a:t>In one column, 8 Study Milestones are listed. And in the other columns the projected time frame for that milestone is listed. </a:t>
            </a:r>
          </a:p>
          <a:p>
            <a:endParaRPr lang="en-US"/>
          </a:p>
          <a:p>
            <a:r>
              <a:rPr lang="en-US"/>
              <a:t>The Study process typically takes approx. 2 and a half years to complete. </a:t>
            </a:r>
          </a:p>
          <a:p>
            <a:endParaRPr lang="en-US"/>
          </a:p>
          <a:p>
            <a:r>
              <a:rPr lang="en-US"/>
              <a:t>I would like to call attention to two of the listed Study Milestones – both marked with a red asterisk/. </a:t>
            </a:r>
          </a:p>
          <a:p>
            <a:r>
              <a:rPr lang="en-US"/>
              <a:t>The first is public, which marks the stage that we are presently in – it runs from April to the end of June 2021. </a:t>
            </a:r>
          </a:p>
          <a:p>
            <a:r>
              <a:rPr lang="en-US"/>
              <a:t>Following this period of public outreach, the National Park Service will assess the criteria and prepare the study document. </a:t>
            </a:r>
          </a:p>
          <a:p>
            <a:endParaRPr lang="en-US"/>
          </a:p>
          <a:p>
            <a:r>
              <a:rPr lang="en-US"/>
              <a:t>Please note also the other red asterisks which marks A 30-day public comment period on the draft study.</a:t>
            </a:r>
          </a:p>
          <a:p>
            <a:r>
              <a:rPr lang="en-US"/>
              <a:t>This is scheduled to occur in September of 2022. </a:t>
            </a:r>
          </a:p>
          <a:p>
            <a:endParaRPr lang="en-US"/>
          </a:p>
          <a:p>
            <a:endParaRPr lang="en-US"/>
          </a:p>
          <a:p>
            <a:r>
              <a:rPr lang="en-US"/>
              <a:t>If you would like to be notified of this 30 public comment period, please add your email to the </a:t>
            </a:r>
            <a:r>
              <a:rPr lang="en-US" altLang="en-US">
                <a:latin typeface="Frutiger LT Std 45 Light" panose="020B0402020204020204" pitchFamily="34" charset="0"/>
              </a:rPr>
              <a:t>project mailing. </a:t>
            </a:r>
          </a:p>
          <a:p>
            <a:r>
              <a:rPr lang="en-US" altLang="en-US">
                <a:latin typeface="Frutiger LT Std 45 Light" panose="020B0402020204020204" pitchFamily="34" charset="0"/>
              </a:rPr>
              <a:t>We will place a link to that sign up sheet again the chat </a:t>
            </a:r>
          </a:p>
          <a:p>
            <a:endParaRPr lang="en-US" altLang="en-US">
              <a:latin typeface="Frutiger LT Std 45 Light" panose="020B0402020204020204" pitchFamily="34" charset="0"/>
            </a:endParaRPr>
          </a:p>
          <a:p>
            <a:r>
              <a:rPr lang="en-US"/>
              <a:t>This period of public comment on the draft is not required – but the National Park Service is including this step…..</a:t>
            </a:r>
          </a:p>
          <a:p>
            <a:endParaRPr lang="en-US" b="1"/>
          </a:p>
          <a:p>
            <a:r>
              <a:rPr lang="en-US" b="1"/>
              <a:t>IN CHAT - type “Pike Project Sign-up Sheet: </a:t>
            </a:r>
            <a:r>
              <a:rPr lang="en-US" sz="1200" b="1" i="0" kern="1200">
                <a:solidFill>
                  <a:schemeClr val="tx1"/>
                </a:solidFill>
                <a:effectLst/>
                <a:latin typeface="+mn-lt"/>
                <a:ea typeface="+mn-ea"/>
                <a:cs typeface="+mn-cs"/>
              </a:rPr>
              <a:t>https://tinyurl.com/ynxdsfrn</a:t>
            </a:r>
          </a:p>
          <a:p>
            <a:endParaRPr lang="en-US" altLang="en-US">
              <a:latin typeface="Frutiger LT Std 45 Light" panose="020B0402020204020204" pitchFamily="34" charset="0"/>
            </a:endParaRPr>
          </a:p>
          <a:p>
            <a:endParaRPr lang="en-US" altLang="en-US">
              <a:latin typeface="Frutiger LT Std 45 Light" panose="020B0402020204020204" pitchFamily="34" charset="0"/>
            </a:endParaRPr>
          </a:p>
          <a:p>
            <a:r>
              <a:rPr lang="en-US"/>
              <a:t>We are really hoping as a part of this comment period we can provide a series of in person meetings – to this is our attempt alleviate the challenges that have come about from COVID and public engagement for the Study. As Aaron mentioned earlier, it is our preference to hold in person meetings </a:t>
            </a:r>
          </a:p>
          <a:p>
            <a:endParaRPr lang="en-US" b="1"/>
          </a:p>
          <a:p>
            <a:r>
              <a:rPr lang="en-US" b="1"/>
              <a:t>A final on this estimated study timeline, </a:t>
            </a:r>
            <a:r>
              <a:rPr lang="en-US"/>
              <a:t>Of course, the projected time frames in this table are subject to change. Things could move faster or slower depending on circumstances. </a:t>
            </a: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32</a:t>
            </a:fld>
            <a:endParaRPr lang="en-US"/>
          </a:p>
        </p:txBody>
      </p:sp>
    </p:spTree>
    <p:extLst>
      <p:ext uri="{BB962C8B-B14F-4D97-AF65-F5344CB8AC3E}">
        <p14:creationId xmlns:p14="http://schemas.microsoft.com/office/powerpoint/2010/main" val="38250872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spcAft>
                <a:spcPts val="1200"/>
              </a:spcAft>
              <a:buClr>
                <a:schemeClr val="tx1"/>
              </a:buClr>
              <a:buSzPct val="82000"/>
              <a:buFont typeface="Arial" panose="020B0604020202020204" pitchFamily="34" charset="0"/>
              <a:buChar char="•"/>
              <a:defRPr/>
            </a:pPr>
            <a:r>
              <a:rPr lang="en-US" altLang="en-US" sz="2400">
                <a:effectLst>
                  <a:outerShdw blurRad="38100" dist="38100" dir="2700000" algn="tl">
                    <a:srgbClr val="000000">
                      <a:alpha val="43137"/>
                    </a:srgbClr>
                  </a:outerShdw>
                </a:effectLst>
              </a:rPr>
              <a:t>Let’s turn the third question of “What would designation mean for the public and for landowners?”</a:t>
            </a:r>
          </a:p>
          <a:p>
            <a:pPr eaLnBrk="1" hangingPunct="1">
              <a:spcAft>
                <a:spcPts val="1200"/>
              </a:spcAft>
              <a:buClr>
                <a:schemeClr val="tx1"/>
              </a:buClr>
              <a:buSzPct val="82000"/>
              <a:buFont typeface="Arial" panose="020B0604020202020204" pitchFamily="34" charset="0"/>
              <a:buChar char="•"/>
              <a:defRPr/>
            </a:pPr>
            <a:endParaRPr lang="en-US" altLang="en-US" sz="240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Char char="•"/>
              <a:defRPr/>
            </a:pPr>
            <a:r>
              <a:rPr lang="en-US" altLang="en-US" sz="2400">
                <a:effectLst>
                  <a:outerShdw blurRad="38100" dist="38100" dir="2700000" algn="tl">
                    <a:srgbClr val="000000">
                      <a:alpha val="43137"/>
                    </a:srgbClr>
                  </a:outerShdw>
                </a:effectLst>
              </a:rPr>
              <a:t>Aaron also touch on some of this information earlier in the presentation, and it worth clarifying</a:t>
            </a:r>
          </a:p>
          <a:p>
            <a:pPr marL="0" indent="0" eaLnBrk="1" hangingPunct="1">
              <a:spcAft>
                <a:spcPts val="2400"/>
              </a:spcAft>
              <a:buNone/>
              <a:defRPr/>
            </a:pPr>
            <a:endParaRPr lang="en-US" altLang="en-US" sz="240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33</a:t>
            </a:fld>
            <a:endParaRPr lang="en-US"/>
          </a:p>
        </p:txBody>
      </p:sp>
    </p:spTree>
    <p:extLst>
      <p:ext uri="{BB962C8B-B14F-4D97-AF65-F5344CB8AC3E}">
        <p14:creationId xmlns:p14="http://schemas.microsoft.com/office/powerpoint/2010/main" val="1466057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spcAft>
                <a:spcPts val="1200"/>
              </a:spcAft>
              <a:buClr>
                <a:schemeClr val="tx1"/>
              </a:buClr>
              <a:buSzPct val="82000"/>
              <a:buFont typeface="Arial" panose="020B0604020202020204" pitchFamily="34" charset="0"/>
              <a:buChar char="•"/>
              <a:defRPr/>
            </a:pPr>
            <a:endParaRPr lang="en-US" altLang="en-US" sz="240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None/>
              <a:defRPr/>
            </a:pPr>
            <a:r>
              <a:rPr lang="en-US" altLang="en-US" sz="2399">
                <a:effectLst>
                  <a:outerShdw blurRad="38100" dist="38100" dir="2700000" algn="tl">
                    <a:srgbClr val="000000">
                      <a:alpha val="43137"/>
                    </a:srgbClr>
                  </a:outerShdw>
                </a:effectLst>
                <a:latin typeface="Frutiger LT Std 45 Light" panose="020B0402020204020204" pitchFamily="34" charset="0"/>
              </a:rPr>
              <a:t>Should Congress act to designate the Pike Trail as a new national historic trail</a:t>
            </a:r>
          </a:p>
          <a:p>
            <a:pPr eaLnBrk="1" hangingPunct="1">
              <a:spcAft>
                <a:spcPts val="1200"/>
              </a:spcAft>
              <a:buClr>
                <a:schemeClr val="tx1"/>
              </a:buClr>
              <a:buSzPct val="82000"/>
              <a:buFont typeface="Arial" panose="020B0604020202020204" pitchFamily="34" charset="0"/>
              <a:buNone/>
              <a:defRPr/>
            </a:pPr>
            <a:endParaRPr lang="en-US" altLang="en-US" sz="2399">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2399">
                <a:effectLst>
                  <a:outerShdw blurRad="38100" dist="38100" dir="2700000" algn="tl">
                    <a:srgbClr val="000000">
                      <a:alpha val="43137"/>
                    </a:srgbClr>
                  </a:outerShdw>
                </a:effectLst>
                <a:latin typeface="Frutiger LT Std 45 Light" panose="020B0402020204020204" pitchFamily="34" charset="0"/>
              </a:rPr>
              <a:t>It is important to know that the private government would have no authority over private lands along the route.</a:t>
            </a:r>
          </a:p>
          <a:p>
            <a:pPr eaLnBrk="1" hangingPunct="1">
              <a:spcAft>
                <a:spcPts val="1200"/>
              </a:spcAft>
              <a:buClr>
                <a:schemeClr val="tx1"/>
              </a:buClr>
              <a:buSzPct val="82000"/>
              <a:buFont typeface="Arial" panose="020B0604020202020204" pitchFamily="34" charset="0"/>
              <a:buNone/>
              <a:defRPr/>
            </a:pPr>
            <a:r>
              <a:rPr lang="en-US" altLang="en-US" sz="2399">
                <a:effectLst>
                  <a:outerShdw blurRad="38100" dist="38100" dir="2700000" algn="tl">
                    <a:srgbClr val="000000">
                      <a:alpha val="43137"/>
                    </a:srgbClr>
                  </a:outerShdw>
                </a:effectLst>
                <a:latin typeface="Frutiger LT Std 45 Light" panose="020B0402020204020204" pitchFamily="34" charset="0"/>
              </a:rPr>
              <a:t>and</a:t>
            </a:r>
          </a:p>
          <a:p>
            <a:pPr eaLnBrk="1" hangingPunct="1">
              <a:spcAft>
                <a:spcPts val="1200"/>
              </a:spcAft>
              <a:buClr>
                <a:schemeClr val="tx1"/>
              </a:buClr>
              <a:buSzPct val="82000"/>
              <a:buFont typeface="Arial" panose="020B0604020202020204" pitchFamily="34" charset="0"/>
              <a:buNone/>
              <a:defRPr/>
            </a:pPr>
            <a:r>
              <a:rPr lang="en-US" altLang="en-US" sz="2399">
                <a:effectLst>
                  <a:outerShdw blurRad="38100" dist="38100" dir="2700000" algn="tl">
                    <a:srgbClr val="000000">
                      <a:alpha val="43137"/>
                    </a:srgbClr>
                  </a:outerShdw>
                </a:effectLst>
                <a:latin typeface="Frutiger LT Std 45 Light" panose="020B0402020204020204" pitchFamily="34" charset="0"/>
              </a:rPr>
              <a:t>-Participation in trail development along the route by private landowners is </a:t>
            </a:r>
            <a:r>
              <a:rPr lang="en-US" altLang="en-US" sz="2399" b="1">
                <a:effectLst>
                  <a:outerShdw blurRad="38100" dist="38100" dir="2700000" algn="tl">
                    <a:srgbClr val="000000">
                      <a:alpha val="43137"/>
                    </a:srgbClr>
                  </a:outerShdw>
                </a:effectLst>
                <a:latin typeface="Frutiger LT Std 45 Light" panose="020B0402020204020204" pitchFamily="34" charset="0"/>
              </a:rPr>
              <a:t>entirely voluntary.</a:t>
            </a:r>
          </a:p>
          <a:p>
            <a:pPr eaLnBrk="1" hangingPunct="1">
              <a:spcAft>
                <a:spcPts val="1200"/>
              </a:spcAft>
              <a:buClr>
                <a:schemeClr val="tx1"/>
              </a:buClr>
              <a:buSzPct val="82000"/>
              <a:buFont typeface="Arial" panose="020B0604020202020204" pitchFamily="34" charset="0"/>
              <a:buNone/>
              <a:defRPr/>
            </a:pPr>
            <a:endParaRPr lang="en-US" altLang="en-US" sz="2399" b="1">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2399" b="1">
                <a:effectLst>
                  <a:outerShdw blurRad="38100" dist="38100" dir="2700000" algn="tl">
                    <a:srgbClr val="000000">
                      <a:alpha val="43137"/>
                    </a:srgbClr>
                  </a:outerShdw>
                </a:effectLst>
                <a:latin typeface="Frutiger LT Std 45 Light" panose="020B0402020204020204" pitchFamily="34" charset="0"/>
              </a:rPr>
              <a:t>-</a:t>
            </a:r>
            <a:r>
              <a:rPr lang="en-US" altLang="en-US" sz="2399">
                <a:effectLst>
                  <a:outerShdw blurRad="38100" dist="38100" dir="2700000" algn="tl">
                    <a:srgbClr val="000000">
                      <a:alpha val="43137"/>
                    </a:srgbClr>
                  </a:outerShdw>
                </a:effectLst>
                <a:latin typeface="Frutiger LT Std 45 Light" panose="020B0402020204020204" pitchFamily="34" charset="0"/>
              </a:rPr>
              <a:t>Private landowners are under no obligation to allow the public on their lands.  </a:t>
            </a:r>
          </a:p>
          <a:p>
            <a:pPr eaLnBrk="1" hangingPunct="1">
              <a:spcAft>
                <a:spcPts val="1200"/>
              </a:spcAft>
              <a:buClr>
                <a:schemeClr val="tx1"/>
              </a:buClr>
              <a:buSzPct val="82000"/>
              <a:buFont typeface="Arial" panose="020B0604020202020204" pitchFamily="34" charset="0"/>
              <a:buNone/>
              <a:defRPr/>
            </a:pPr>
            <a:endParaRPr lang="en-US" altLang="en-US" sz="2399">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2399">
                <a:effectLst>
                  <a:outerShdw blurRad="38100" dist="38100" dir="2700000" algn="tl">
                    <a:srgbClr val="000000">
                      <a:alpha val="43137"/>
                    </a:srgbClr>
                  </a:outerShdw>
                </a:effectLst>
                <a:latin typeface="Frutiger LT Std 45 Light" panose="020B0402020204020204" pitchFamily="34" charset="0"/>
              </a:rPr>
              <a:t>-Willing seller clauses are included in national historic trail legislation.</a:t>
            </a:r>
          </a:p>
          <a:p>
            <a:pPr eaLnBrk="1" hangingPunct="1">
              <a:spcAft>
                <a:spcPts val="1200"/>
              </a:spcAft>
              <a:buClr>
                <a:schemeClr val="tx1"/>
              </a:buClr>
              <a:buSzPct val="82000"/>
              <a:buFont typeface="Arial" panose="020B0604020202020204" pitchFamily="34" charset="0"/>
              <a:buNone/>
              <a:defRPr/>
            </a:pPr>
            <a:endParaRPr lang="en-US" altLang="en-US" sz="240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34</a:t>
            </a:fld>
            <a:endParaRPr lang="en-US"/>
          </a:p>
        </p:txBody>
      </p:sp>
    </p:spTree>
    <p:extLst>
      <p:ext uri="{BB962C8B-B14F-4D97-AF65-F5344CB8AC3E}">
        <p14:creationId xmlns:p14="http://schemas.microsoft.com/office/powerpoint/2010/main" val="24359754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 map of the United States with Pike’s Draft Route depicted as a black dashed line. </a:t>
            </a:r>
          </a:p>
          <a:p>
            <a:endParaRPr lang="en-US" dirty="0"/>
          </a:p>
          <a:p>
            <a:r>
              <a:rPr lang="en-US" dirty="0"/>
              <a:t>The map also depicts land ownership type – otherwise referred to as Surface Management Agency,</a:t>
            </a:r>
          </a:p>
          <a:p>
            <a:endParaRPr lang="en-US" dirty="0"/>
          </a:p>
          <a:p>
            <a:r>
              <a:rPr lang="en-US" dirty="0"/>
              <a:t>The legend on the righthand side of the slide depicts each category of land ownership that occurs along Pike’s route, and each category of ownership has been assigned a color, with those colors visualized on the map. </a:t>
            </a:r>
          </a:p>
          <a:p>
            <a:endParaRPr lang="en-US" dirty="0"/>
          </a:p>
          <a:p>
            <a:r>
              <a:rPr lang="en-US" dirty="0"/>
              <a:t>You will note that the Pike Trail falls predominately on privately owned land. </a:t>
            </a:r>
          </a:p>
          <a:p>
            <a:r>
              <a:rPr lang="en-US" dirty="0"/>
              <a:t>77% of land along the route is under private ownership</a:t>
            </a:r>
          </a:p>
          <a:p>
            <a:r>
              <a:rPr lang="en-US" dirty="0"/>
              <a:t>The remining 23% of lands along the route are owned by various federal or tribal agencies as well as state. </a:t>
            </a:r>
          </a:p>
          <a:p>
            <a:endParaRPr lang="en-US" altLang="en-US" sz="2399" dirty="0">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399" dirty="0">
                <a:effectLst>
                  <a:outerShdw blurRad="38100" dist="38100" dir="2700000" algn="tl">
                    <a:srgbClr val="000000">
                      <a:alpha val="43137"/>
                    </a:srgbClr>
                  </a:outerShdw>
                </a:effectLst>
                <a:latin typeface="Frutiger LT Std 45 Light" panose="020B0402020204020204" pitchFamily="34" charset="0"/>
              </a:rPr>
              <a:t>So, tying to back to the question of </a:t>
            </a:r>
            <a:r>
              <a:rPr lang="en-US" altLang="en-US" sz="2400" dirty="0">
                <a:effectLst>
                  <a:outerShdw blurRad="38100" dist="38100" dir="2700000" algn="tl">
                    <a:srgbClr val="000000">
                      <a:alpha val="43137"/>
                    </a:srgbClr>
                  </a:outerShdw>
                </a:effectLst>
                <a:latin typeface="Frutiger LT Std 45 Light" panose="020B0402020204020204" pitchFamily="34" charset="0"/>
              </a:rPr>
              <a:t>What would designation mean to the public and for landowners?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399" dirty="0">
                <a:effectLst>
                  <a:outerShdw blurRad="38100" dist="38100" dir="2700000" algn="tl">
                    <a:srgbClr val="000000">
                      <a:alpha val="43137"/>
                    </a:srgbClr>
                  </a:outerShdw>
                </a:effectLst>
                <a:latin typeface="Frutiger LT Std 45 Light" panose="020B0402020204020204" pitchFamily="34" charset="0"/>
              </a:rPr>
              <a:t>Should Congress act to designate the Pike Trail as a new national historic trail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399" dirty="0">
                <a:effectLst>
                  <a:outerShdw blurRad="38100" dist="38100" dir="2700000" algn="tl">
                    <a:srgbClr val="000000">
                      <a:alpha val="43137"/>
                    </a:srgbClr>
                  </a:outerShdw>
                </a:effectLst>
                <a:latin typeface="Frutiger LT Std 45 Light" panose="020B0402020204020204" pitchFamily="34" charset="0"/>
              </a:rPr>
              <a:t>What that might mean on the ground in terms of access and visitor use would vary depending on landownership, the interest of private landowners, state or federal landholders to participate in trail development.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2399" dirty="0">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399" dirty="0">
                <a:effectLst>
                  <a:outerShdw blurRad="38100" dist="38100" dir="2700000" algn="tl">
                    <a:srgbClr val="000000">
                      <a:alpha val="43137"/>
                    </a:srgbClr>
                  </a:outerShdw>
                </a:effectLst>
                <a:latin typeface="Frutiger LT Std 45 Light" panose="020B0402020204020204" pitchFamily="34" charset="0"/>
              </a:rPr>
              <a:t>So, again, as Aaron mentioned earlier, although the designation of a national historic trail is continuous from end to end, designation does not create a through hiking trail, open to public access from end to end.</a:t>
            </a:r>
          </a:p>
          <a:p>
            <a:endParaRPr lang="en-US" altLang="en-US" sz="2399" dirty="0">
              <a:effectLst>
                <a:outerShdw blurRad="38100" dist="38100" dir="2700000" algn="tl">
                  <a:srgbClr val="000000">
                    <a:alpha val="43137"/>
                  </a:srgbClr>
                </a:outerShdw>
              </a:effectLst>
              <a:latin typeface="Frutiger LT Std 45 Light" panose="020B0402020204020204" pitchFamily="34" charset="0"/>
            </a:endParaRPr>
          </a:p>
          <a:p>
            <a:r>
              <a:rPr lang="en-US" altLang="en-US" sz="2399" dirty="0">
                <a:effectLst>
                  <a:outerShdw blurRad="38100" dist="38100" dir="2700000" algn="tl">
                    <a:srgbClr val="000000">
                      <a:alpha val="43137"/>
                    </a:srgbClr>
                  </a:outerShdw>
                </a:effectLst>
                <a:latin typeface="Frutiger LT Std 45 Light" panose="020B0402020204020204" pitchFamily="34" charset="0"/>
              </a:rPr>
              <a:t>Again:</a:t>
            </a:r>
          </a:p>
          <a:p>
            <a:r>
              <a:rPr lang="en-US" altLang="en-US" sz="2399" dirty="0">
                <a:effectLst>
                  <a:outerShdw blurRad="38100" dist="38100" dir="2700000" algn="tl">
                    <a:srgbClr val="000000">
                      <a:alpha val="43137"/>
                    </a:srgbClr>
                  </a:outerShdw>
                </a:effectLst>
                <a:latin typeface="Frutiger LT Std 45 Light" panose="020B0402020204020204" pitchFamily="34" charset="0"/>
              </a:rPr>
              <a:t>Participation in trail development or public access opportunities along the route by landowners is </a:t>
            </a:r>
            <a:r>
              <a:rPr lang="en-US" altLang="en-US" sz="2399" b="1" dirty="0">
                <a:effectLst>
                  <a:outerShdw blurRad="38100" dist="38100" dir="2700000" algn="tl">
                    <a:srgbClr val="000000">
                      <a:alpha val="43137"/>
                    </a:srgbClr>
                  </a:outerShdw>
                </a:effectLst>
                <a:latin typeface="Frutiger LT Std 45 Light" panose="020B0402020204020204" pitchFamily="34" charset="0"/>
              </a:rPr>
              <a:t>entirely voluntary.</a:t>
            </a:r>
          </a:p>
          <a:p>
            <a:r>
              <a:rPr lang="en-US" altLang="en-US" sz="2399" dirty="0">
                <a:effectLst>
                  <a:outerShdw blurRad="38100" dist="38100" dir="2700000" algn="tl">
                    <a:srgbClr val="000000">
                      <a:alpha val="43137"/>
                    </a:srgbClr>
                  </a:outerShdw>
                </a:effectLst>
                <a:latin typeface="Frutiger LT Std 45 Light" panose="020B0402020204020204" pitchFamily="34" charset="0"/>
              </a:rPr>
              <a:t>Private landowners are under no obligation to allow the public on their lands.</a:t>
            </a:r>
          </a:p>
          <a:p>
            <a:endParaRPr lang="en-US" dirty="0"/>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35</a:t>
            </a:fld>
            <a:endParaRPr lang="en-US"/>
          </a:p>
        </p:txBody>
      </p:sp>
    </p:spTree>
    <p:extLst>
      <p:ext uri="{BB962C8B-B14F-4D97-AF65-F5344CB8AC3E}">
        <p14:creationId xmlns:p14="http://schemas.microsoft.com/office/powerpoint/2010/main" val="31499154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spcAft>
                <a:spcPts val="1200"/>
              </a:spcAft>
              <a:buClr>
                <a:schemeClr val="tx1"/>
              </a:buClr>
              <a:buSzPct val="82000"/>
              <a:buFont typeface="Arial" panose="020B0604020202020204" pitchFamily="34" charset="0"/>
              <a:buChar char="•"/>
              <a:defRPr/>
            </a:pPr>
            <a:endParaRPr lang="en-US" altLang="en-US" sz="240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Char char="•"/>
              <a:defRPr/>
            </a:pPr>
            <a:r>
              <a:rPr lang="en-US" altLang="en-US" sz="2400">
                <a:effectLst>
                  <a:outerShdw blurRad="38100" dist="38100" dir="2700000" algn="tl">
                    <a:srgbClr val="000000">
                      <a:alpha val="43137"/>
                    </a:srgbClr>
                  </a:outerShdw>
                </a:effectLst>
              </a:rPr>
              <a:t>What would designation mean to the public and for landowners?</a:t>
            </a:r>
          </a:p>
          <a:p>
            <a:pPr marL="0" marR="0" lvl="0" indent="0" algn="l" defTabSz="914400" rtl="0" eaLnBrk="1" fontAlgn="auto" latinLnBrk="0" hangingPunct="1">
              <a:lnSpc>
                <a:spcPct val="100000"/>
              </a:lnSpc>
              <a:spcBef>
                <a:spcPts val="0"/>
              </a:spcBef>
              <a:spcAft>
                <a:spcPts val="1200"/>
              </a:spcAft>
              <a:buClr>
                <a:schemeClr val="tx1"/>
              </a:buClr>
              <a:buSzPct val="82000"/>
              <a:buFont typeface="Arial" panose="020B0604020202020204" pitchFamily="34" charset="0"/>
              <a:buNone/>
              <a:tabLst/>
              <a:defRPr/>
            </a:pPr>
            <a:endParaRPr lang="en-US" altLang="en-US" sz="2399">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1" fontAlgn="auto" latinLnBrk="0" hangingPunct="1">
              <a:lnSpc>
                <a:spcPct val="100000"/>
              </a:lnSpc>
              <a:spcBef>
                <a:spcPts val="0"/>
              </a:spcBef>
              <a:spcAft>
                <a:spcPts val="1200"/>
              </a:spcAft>
              <a:buClr>
                <a:schemeClr val="tx1"/>
              </a:buClr>
              <a:buSzPct val="82000"/>
              <a:buFont typeface="Arial" panose="020B0604020202020204" pitchFamily="34" charset="0"/>
              <a:buNone/>
              <a:tabLst/>
              <a:defRPr/>
            </a:pPr>
            <a:r>
              <a:rPr lang="en-US" altLang="en-US" sz="2399">
                <a:effectLst>
                  <a:outerShdw blurRad="38100" dist="38100" dir="2700000" algn="tl">
                    <a:srgbClr val="000000">
                      <a:alpha val="43137"/>
                    </a:srgbClr>
                  </a:outerShdw>
                </a:effectLst>
                <a:latin typeface="Frutiger LT Std 45 Light" panose="020B0402020204020204" pitchFamily="34" charset="0"/>
              </a:rPr>
              <a:t>Should Congress act to designate the Pike Trail as a new national historic trail:</a:t>
            </a:r>
          </a:p>
          <a:p>
            <a:pPr eaLnBrk="1" hangingPunct="1">
              <a:spcAft>
                <a:spcPts val="1200"/>
              </a:spcAft>
              <a:buClr>
                <a:schemeClr val="tx1"/>
              </a:buClr>
              <a:buSzPct val="82000"/>
              <a:buFont typeface="Arial" panose="020B0604020202020204" pitchFamily="34" charset="0"/>
              <a:buChar char="•"/>
              <a:defRPr/>
            </a:pPr>
            <a:endParaRPr lang="en-US" altLang="en-US" sz="240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A Comprehensive Management Plan for the Pike National Historic Trail would be developed. This </a:t>
            </a:r>
            <a:r>
              <a:rPr lang="en-US" altLang="en-US" sz="2400" err="1">
                <a:effectLst>
                  <a:outerShdw blurRad="38100" dist="38100" dir="2700000" algn="tl">
                    <a:srgbClr val="000000">
                      <a:alpha val="43137"/>
                    </a:srgbClr>
                  </a:outerShdw>
                </a:effectLst>
                <a:latin typeface="Frutiger LT Std 45 Light" panose="020B0402020204020204" pitchFamily="34" charset="0"/>
              </a:rPr>
              <a:t>sepate</a:t>
            </a:r>
            <a:r>
              <a:rPr lang="en-US" altLang="en-US" sz="2400">
                <a:effectLst>
                  <a:outerShdw blurRad="38100" dist="38100" dir="2700000" algn="tl">
                    <a:srgbClr val="000000">
                      <a:alpha val="43137"/>
                    </a:srgbClr>
                  </a:outerShdw>
                </a:effectLst>
                <a:latin typeface="Frutiger LT Std 45 Light" panose="020B0402020204020204" pitchFamily="34" charset="0"/>
              </a:rPr>
              <a:t> and new process –entirely distinct from the trail feasibility study process. </a:t>
            </a:r>
          </a:p>
          <a:p>
            <a:pPr eaLnBrk="1" hangingPunct="1">
              <a:spcAft>
                <a:spcPts val="1200"/>
              </a:spcAft>
              <a:buClr>
                <a:schemeClr val="tx1"/>
              </a:buClr>
              <a:buSzPct val="82000"/>
              <a:buFont typeface="Arial" panose="020B0604020202020204" pitchFamily="34" charset="0"/>
              <a:buNone/>
              <a:defRPr/>
            </a:pPr>
            <a:endParaRPr lang="en-US" altLang="en-US" sz="240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This document is where the rubber hits the road, so to speak. </a:t>
            </a:r>
          </a:p>
          <a:p>
            <a:pPr eaLnBrk="1" hangingPunct="1">
              <a:spcAft>
                <a:spcPts val="1200"/>
              </a:spcAft>
              <a:buClr>
                <a:schemeClr val="tx1"/>
              </a:buClr>
              <a:buSzPct val="82000"/>
              <a:buFont typeface="Arial" panose="020B0604020202020204" pitchFamily="34" charset="0"/>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It is where specifics on how he trail would be managed are addressed, including a federally approved logo </a:t>
            </a:r>
          </a:p>
          <a:p>
            <a:pPr eaLnBrk="1" hangingPunct="1">
              <a:spcAft>
                <a:spcPts val="1200"/>
              </a:spcAft>
              <a:buClr>
                <a:schemeClr val="tx1"/>
              </a:buClr>
              <a:buSzPct val="82000"/>
              <a:buFont typeface="Arial" panose="020B0604020202020204" pitchFamily="34" charset="0"/>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Specific trail access location and opportunities are identified in the Comprehensive Management Plan</a:t>
            </a:r>
          </a:p>
          <a:p>
            <a:pPr eaLnBrk="1" hangingPunct="1">
              <a:spcAft>
                <a:spcPts val="1200"/>
              </a:spcAft>
              <a:buClr>
                <a:schemeClr val="tx1"/>
              </a:buClr>
              <a:buSzPct val="82000"/>
              <a:buFont typeface="Arial" panose="020B0604020202020204" pitchFamily="34" charset="0"/>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As well as Interpretive and educational sites and opportunities. </a:t>
            </a:r>
          </a:p>
          <a:p>
            <a:pPr eaLnBrk="1" hangingPunct="1">
              <a:spcAft>
                <a:spcPts val="1200"/>
              </a:spcAft>
              <a:buClr>
                <a:schemeClr val="tx1"/>
              </a:buClr>
              <a:buSzPct val="82000"/>
              <a:buFont typeface="Arial" panose="020B0604020202020204" pitchFamily="34" charset="0"/>
              <a:buNone/>
              <a:defRPr/>
            </a:pPr>
            <a:endParaRPr lang="en-US" altLang="en-US" sz="240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The development of the Comprehensive Mange Plan would very much involve a great deal of</a:t>
            </a:r>
          </a:p>
          <a:p>
            <a:pPr lvl="2" eaLnBrk="1" hangingPunct="1">
              <a:spcBef>
                <a:spcPts val="0"/>
              </a:spcBef>
              <a:spcAft>
                <a:spcPts val="0"/>
              </a:spcAft>
              <a:buClr>
                <a:schemeClr val="tx1"/>
              </a:buClr>
              <a:buSzPct val="175000"/>
              <a:buFont typeface="Arial" panose="020B0604020202020204" pitchFamily="34" charset="0"/>
              <a:buChar char="•"/>
              <a:defRPr/>
            </a:pPr>
            <a:r>
              <a:rPr lang="en-US" altLang="en-US" sz="1999">
                <a:effectLst>
                  <a:outerShdw blurRad="38100" dist="38100" dir="2700000" algn="tl">
                    <a:srgbClr val="000000">
                      <a:alpha val="43137"/>
                    </a:srgbClr>
                  </a:outerShdw>
                </a:effectLst>
                <a:latin typeface="Frutiger LT Std 45 Light" panose="020B0402020204020204" pitchFamily="34" charset="0"/>
              </a:rPr>
              <a:t>Public Input and a there would be a fresh round of public meetings</a:t>
            </a:r>
          </a:p>
          <a:p>
            <a:pPr lvl="2" eaLnBrk="1" hangingPunct="1">
              <a:spcBef>
                <a:spcPts val="0"/>
              </a:spcBef>
              <a:spcAft>
                <a:spcPts val="0"/>
              </a:spcAft>
              <a:buClr>
                <a:schemeClr val="tx1"/>
              </a:buClr>
              <a:buSzPct val="175000"/>
              <a:buFont typeface="Arial" panose="020B0604020202020204" pitchFamily="34" charset="0"/>
              <a:buNone/>
              <a:defRPr/>
            </a:pPr>
            <a:r>
              <a:rPr lang="en-US" altLang="en-US" sz="1999">
                <a:effectLst>
                  <a:outerShdw blurRad="38100" dist="38100" dir="2700000" algn="tl">
                    <a:srgbClr val="000000">
                      <a:alpha val="43137"/>
                    </a:srgbClr>
                  </a:outerShdw>
                </a:effectLst>
                <a:latin typeface="Frutiger LT Std 45 Light" panose="020B0402020204020204" pitchFamily="34" charset="0"/>
              </a:rPr>
              <a:t>And </a:t>
            </a:r>
          </a:p>
          <a:p>
            <a:pPr lvl="2" eaLnBrk="1" hangingPunct="1">
              <a:spcBef>
                <a:spcPts val="0"/>
              </a:spcBef>
              <a:spcAft>
                <a:spcPts val="0"/>
              </a:spcAft>
              <a:buClr>
                <a:schemeClr val="tx1"/>
              </a:buClr>
              <a:buSzPct val="175000"/>
              <a:buFont typeface="Arial" panose="020B0604020202020204" pitchFamily="34" charset="0"/>
              <a:buChar char="•"/>
              <a:defRPr/>
            </a:pPr>
            <a:r>
              <a:rPr lang="en-US" altLang="en-US" sz="1999">
                <a:effectLst>
                  <a:outerShdw blurRad="38100" dist="38100" dir="2700000" algn="tl">
                    <a:srgbClr val="000000">
                      <a:alpha val="43137"/>
                    </a:srgbClr>
                  </a:outerShdw>
                </a:effectLst>
                <a:latin typeface="Frutiger LT Std 45 Light" panose="020B0402020204020204" pitchFamily="34" charset="0"/>
              </a:rPr>
              <a:t>Consultation and coordination with stakeholders across the length of the route – federal, tribal, state, and municipal governments, and the public – would take place. </a:t>
            </a: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1999">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endParaRPr lang="en-US" altLang="en-US" sz="2400">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2400">
                <a:latin typeface="Frutiger LT Std 45 Light" panose="020B0402020204020204" pitchFamily="34" charset="0"/>
              </a:rPr>
              <a:t> </a:t>
            </a:r>
          </a:p>
          <a:p>
            <a:pPr eaLnBrk="1" hangingPunct="1">
              <a:spcAft>
                <a:spcPts val="1200"/>
              </a:spcAft>
              <a:buClr>
                <a:schemeClr val="tx1"/>
              </a:buClr>
              <a:buSzPct val="82000"/>
              <a:buFont typeface="Arial" panose="020B0604020202020204" pitchFamily="34" charset="0"/>
              <a:buNone/>
              <a:defRPr/>
            </a:pPr>
            <a:endParaRPr lang="en-US" altLang="en-US" sz="2400">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36</a:t>
            </a:fld>
            <a:endParaRPr lang="en-US"/>
          </a:p>
        </p:txBody>
      </p:sp>
    </p:spTree>
    <p:extLst>
      <p:ext uri="{BB962C8B-B14F-4D97-AF65-F5344CB8AC3E}">
        <p14:creationId xmlns:p14="http://schemas.microsoft.com/office/powerpoint/2010/main" val="17389042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t>Now I would like to turn to what is in many ways the most important part of our meeting today –hearing from you – getting your feedback . </a:t>
            </a:r>
          </a:p>
          <a:p>
            <a:endParaRPr lang="en-US"/>
          </a:p>
          <a:p>
            <a:r>
              <a:rPr lang="en-US"/>
              <a:t>The Pike National Historic Trail Feasibility Study is open to public through June 30</a:t>
            </a:r>
            <a:r>
              <a:rPr lang="en-US" baseline="30000"/>
              <a:t>th</a:t>
            </a:r>
            <a:r>
              <a:rPr lang="en-US"/>
              <a:t> 2021. </a:t>
            </a:r>
          </a:p>
          <a:p>
            <a:endParaRPr lang="en-US"/>
          </a:p>
          <a:p>
            <a:r>
              <a:rPr lang="en-US"/>
              <a:t>Your comments are critical to the study process. They inform the National Park Service’s assessment of trail criteria that we just reviewed. </a:t>
            </a:r>
          </a:p>
          <a:p>
            <a:endParaRPr lang="en-US"/>
          </a:p>
          <a:p>
            <a:endParaRPr lang="en-US"/>
          </a:p>
          <a:p>
            <a:endParaRPr lang="en-US"/>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37</a:t>
            </a:fld>
            <a:endParaRPr lang="en-US"/>
          </a:p>
        </p:txBody>
      </p:sp>
    </p:spTree>
    <p:extLst>
      <p:ext uri="{BB962C8B-B14F-4D97-AF65-F5344CB8AC3E}">
        <p14:creationId xmlns:p14="http://schemas.microsoft.com/office/powerpoint/2010/main" val="28852850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t>Again, we want to hear from you.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There are several ways to share your thoughts and comments with the National Park Service on the study – which I will explain further on the next slide. </a:t>
            </a:r>
          </a:p>
          <a:p>
            <a:endParaRPr lang="en-US"/>
          </a:p>
          <a:p>
            <a:r>
              <a:rPr lang="en-US"/>
              <a:t>I would like to stress that you </a:t>
            </a:r>
          </a:p>
          <a:p>
            <a:r>
              <a:rPr lang="en-US"/>
              <a:t>Your thoughts and comments are important to us.  They inform the study and your comments help us to accurately assess how the trail may or may not meet the three criteria that we discussed earlier. </a:t>
            </a:r>
          </a:p>
          <a:p>
            <a:endParaRPr lang="en-US"/>
          </a:p>
          <a:p>
            <a:endParaRPr lang="en-US"/>
          </a:p>
          <a:p>
            <a:r>
              <a:rPr lang="en-US"/>
              <a:t>I recognized that virtual meetings like the one we are in, present challenges and opportunities. </a:t>
            </a:r>
          </a:p>
          <a:p>
            <a:endParaRPr lang="en-US"/>
          </a:p>
          <a:p>
            <a:r>
              <a:rPr lang="en-US"/>
              <a:t>It is our aim to make </a:t>
            </a:r>
            <a:r>
              <a:rPr lang="en-US">
                <a:latin typeface="Frutiger LT Std 45 Light" panose="020B0402020204020204" pitchFamily="34" charset="0"/>
              </a:rPr>
              <a:t>commenting and engaging in the study process as easy and accessible as possible</a:t>
            </a:r>
          </a:p>
          <a:p>
            <a:pPr marL="0" indent="0">
              <a:buNone/>
            </a:pPr>
            <a:endParaRPr lang="en-US">
              <a:latin typeface="Frutiger LT Std 45 Light" panose="020B0402020204020204" pitchFamily="34" charset="0"/>
            </a:endParaRPr>
          </a:p>
          <a:p>
            <a:pPr marL="0" indent="0">
              <a:buNone/>
            </a:pPr>
            <a:r>
              <a:rPr lang="en-US">
                <a:latin typeface="Frutiger LT Std 45 Light" panose="020B0402020204020204" pitchFamily="34" charset="0"/>
              </a:rPr>
              <a:t>In that spirit, We hope to identify opportunities for future in-person meetings, so please add your name to the project mailing list so you can receive study updates and notifications. </a:t>
            </a:r>
          </a:p>
          <a:p>
            <a:pPr marL="0" indent="0">
              <a:buNone/>
            </a:pPr>
            <a:r>
              <a:rPr lang="en-US">
                <a:latin typeface="Frutiger LT Std 45 Light" panose="020B0402020204020204" pitchFamily="34" charset="0"/>
              </a:rPr>
              <a:t> </a:t>
            </a:r>
          </a:p>
          <a:p>
            <a:pPr marL="0" indent="0">
              <a:buNone/>
            </a:pPr>
            <a:r>
              <a:rPr lang="en-US">
                <a:latin typeface="Frutiger LT Std 45 Light" panose="020B0402020204020204" pitchFamily="34" charset="0"/>
              </a:rPr>
              <a:t>We have placed the link to the Pike Study’s sign up form in the chat box again. </a:t>
            </a:r>
          </a:p>
          <a:p>
            <a:pPr marL="0" indent="0">
              <a:buNone/>
            </a:pPr>
            <a:r>
              <a:rPr lang="en-US">
                <a:latin typeface="Frutiger LT Std 45 Light" panose="020B0402020204020204" pitchFamily="34" charset="0"/>
              </a:rPr>
              <a:t> </a:t>
            </a:r>
            <a:endParaRPr lang="en-US" sz="1200" u="sng">
              <a:latin typeface="Frutiger LT Std 45 Light" panose="020B0402020204020204" pitchFamily="34" charset="0"/>
              <a:hlinkClick r:id="rId3">
                <a:extLst>
                  <a:ext uri="{A12FA001-AC4F-418D-AE19-62706E023703}">
                    <ahyp:hlinkClr xmlns:ahyp="http://schemas.microsoft.com/office/drawing/2018/hyperlinkcolor" val="tx"/>
                  </a:ext>
                </a:extLst>
              </a:hlinkClick>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a:latin typeface="Frutiger LT Std 45 Light" panose="020B0402020204020204" pitchFamily="34" charset="0"/>
                <a:hlinkClick r:id="rId3">
                  <a:extLst>
                    <a:ext uri="{A12FA001-AC4F-418D-AE19-62706E023703}">
                      <ahyp:hlinkClr xmlns:ahyp="http://schemas.microsoft.com/office/drawing/2018/hyperlinkcolor" val="tx"/>
                    </a:ext>
                  </a:extLst>
                </a:hlinkClick>
              </a:rPr>
              <a:t>[IN CHAT type: </a:t>
            </a:r>
            <a:r>
              <a:rPr lang="en-US" sz="1200" b="1">
                <a:latin typeface="Frutiger LT Std 45 Light" panose="020B0402020204020204" pitchFamily="34" charset="0"/>
                <a:hlinkClick r:id="rId3">
                  <a:extLst>
                    <a:ext uri="{A12FA001-AC4F-418D-AE19-62706E023703}">
                      <ahyp:hlinkClr xmlns:ahyp="http://schemas.microsoft.com/office/drawing/2018/hyperlinkcolor" val="tx"/>
                    </a:ext>
                  </a:extLst>
                </a:hlinkClick>
              </a:rPr>
              <a:t>www.tinyurl.com/ynxdsfrn</a:t>
            </a:r>
            <a:r>
              <a:rPr lang="en-US" sz="1200" b="1">
                <a:latin typeface="Frutiger LT Std 45 Light" panose="020B0402020204020204" pitchFamily="34" charset="0"/>
              </a:rPr>
              <a:t>]</a:t>
            </a:r>
          </a:p>
          <a:p>
            <a:pPr marL="0" indent="0">
              <a:buNone/>
            </a:pPr>
            <a:endParaRPr lang="en-US">
              <a:latin typeface="Frutiger LT Std 45 Light" panose="020B0402020204020204" pitchFamily="34" charset="0"/>
            </a:endParaRPr>
          </a:p>
          <a:p>
            <a:endParaRPr lang="en-US"/>
          </a:p>
          <a:p>
            <a:endParaRPr lang="en-US"/>
          </a:p>
          <a:p>
            <a:endParaRPr lang="en-US"/>
          </a:p>
          <a:p>
            <a:endParaRPr lang="en-US"/>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38</a:t>
            </a:fld>
            <a:endParaRPr lang="en-US"/>
          </a:p>
        </p:txBody>
      </p:sp>
    </p:spTree>
    <p:extLst>
      <p:ext uri="{BB962C8B-B14F-4D97-AF65-F5344CB8AC3E}">
        <p14:creationId xmlns:p14="http://schemas.microsoft.com/office/powerpoint/2010/main" val="139443270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Okay – let’s talk about how to submit comments on the study. </a:t>
            </a:r>
          </a:p>
          <a:p>
            <a:endParaRPr lang="en-US"/>
          </a:p>
          <a:p>
            <a:r>
              <a:rPr lang="en-US"/>
              <a:t>This slide presents three ways to submit your comment.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First on the list is to Visit the study’s webpage.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www.parkplanning.nps.gov/pike</a:t>
            </a:r>
          </a:p>
          <a:p>
            <a:r>
              <a:rPr lang="en-US"/>
              <a:t>Again, we have placed a link to the study’s webpage in the chat box.</a:t>
            </a:r>
          </a:p>
          <a:p>
            <a:endParaRPr lang="en-US" b="1"/>
          </a:p>
          <a:p>
            <a:r>
              <a:rPr lang="en-US" b="1"/>
              <a:t>[IN CHAT___type: www.parkplanning.nps.gov/pike]</a:t>
            </a:r>
          </a:p>
          <a:p>
            <a:endParaRPr lang="en-US"/>
          </a:p>
          <a:p>
            <a:r>
              <a:rPr lang="en-US"/>
              <a:t>I will walk you though how to submit comments on the study’s webpage in the coming slides. </a:t>
            </a:r>
          </a:p>
          <a:p>
            <a:r>
              <a:rPr lang="en-US"/>
              <a:t>IF you have any trouble, please reach out to me directly and send me an email,.</a:t>
            </a:r>
          </a:p>
          <a:p>
            <a:endParaRPr lang="en-US"/>
          </a:p>
          <a:p>
            <a:r>
              <a:rPr lang="en-US"/>
              <a:t>You can also mail comment to me at the following address listed here:  </a:t>
            </a:r>
          </a:p>
          <a:p>
            <a:endParaRPr lang="en-US"/>
          </a:p>
        </p:txBody>
      </p:sp>
      <p:sp>
        <p:nvSpPr>
          <p:cNvPr id="4" name="Slide Number Placeholder 3"/>
          <p:cNvSpPr>
            <a:spLocks noGrp="1"/>
          </p:cNvSpPr>
          <p:nvPr>
            <p:ph type="sldNum" sz="quarter" idx="5"/>
          </p:nvPr>
        </p:nvSpPr>
        <p:spPr/>
        <p:txBody>
          <a:bodyPr/>
          <a:lstStyle/>
          <a:p>
            <a:fld id="{A206BB5A-87CA-41FA-B693-6C671A8B4DDC}" type="slidenum">
              <a:rPr lang="en-US" smtClean="0"/>
              <a:t>39</a:t>
            </a:fld>
            <a:endParaRPr lang="en-US"/>
          </a:p>
        </p:txBody>
      </p:sp>
    </p:spTree>
    <p:extLst>
      <p:ext uri="{BB962C8B-B14F-4D97-AF65-F5344CB8AC3E}">
        <p14:creationId xmlns:p14="http://schemas.microsoft.com/office/powerpoint/2010/main" val="23197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Zoom, At the bottom of your screen is a tool bar. </a:t>
            </a:r>
          </a:p>
          <a:p>
            <a:endParaRPr lang="en-US"/>
          </a:p>
          <a:p>
            <a:r>
              <a:rPr lang="en-US"/>
              <a:t>For those would like to turn on Closed Captioning – click in the CC button on your tool bar and select, Show Subtitle. </a:t>
            </a:r>
          </a:p>
          <a:p>
            <a:endParaRPr lang="en-US" b="1"/>
          </a:p>
          <a:p>
            <a:r>
              <a:rPr lang="en-US" b="0"/>
              <a:t>You can control your view of the meeting. The default setting for this is “speaker view” if you seeing me while I am talking, you already have your view set to speaker view. </a:t>
            </a:r>
          </a:p>
          <a:p>
            <a:endParaRPr lang="en-US" b="0"/>
          </a:p>
          <a:p>
            <a:r>
              <a:rPr lang="en-US" b="1" i="1"/>
              <a:t>LILLIS – is the Views also in the Tool bar?</a:t>
            </a:r>
          </a:p>
          <a:p>
            <a:endParaRPr lang="en-US" b="0"/>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4</a:t>
            </a:fld>
            <a:endParaRPr lang="en-US"/>
          </a:p>
        </p:txBody>
      </p:sp>
    </p:spTree>
    <p:extLst>
      <p:ext uri="{BB962C8B-B14F-4D97-AF65-F5344CB8AC3E}">
        <p14:creationId xmlns:p14="http://schemas.microsoft.com/office/powerpoint/2010/main" val="21972317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project’s home page. This is the screen that you will see when you visit www.parkplanning.nps.gov/pike </a:t>
            </a:r>
          </a:p>
          <a:p>
            <a:r>
              <a:rPr lang="en-US" dirty="0"/>
              <a:t>In the </a:t>
            </a:r>
            <a:r>
              <a:rPr lang="en-US" dirty="0" err="1"/>
              <a:t>lefthand</a:t>
            </a:r>
            <a:r>
              <a:rPr lang="en-US" dirty="0"/>
              <a:t> side tool bar of the project’s webpage are a number of links that you can select from. </a:t>
            </a:r>
          </a:p>
          <a:p>
            <a:r>
              <a:rPr lang="en-US" dirty="0"/>
              <a:t>To comment, click on the “open for comment” link. It is circled in red on this slide. </a:t>
            </a:r>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40</a:t>
            </a:fld>
            <a:endParaRPr lang="en-US"/>
          </a:p>
        </p:txBody>
      </p:sp>
    </p:spTree>
    <p:extLst>
      <p:ext uri="{BB962C8B-B14F-4D97-AF65-F5344CB8AC3E}">
        <p14:creationId xmlns:p14="http://schemas.microsoft.com/office/powerpoint/2010/main" val="31094175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slide shows</a:t>
            </a:r>
          </a:p>
        </p:txBody>
      </p:sp>
      <p:sp>
        <p:nvSpPr>
          <p:cNvPr id="4" name="Slide Number Placeholder 3"/>
          <p:cNvSpPr>
            <a:spLocks noGrp="1"/>
          </p:cNvSpPr>
          <p:nvPr>
            <p:ph type="sldNum" sz="quarter" idx="5"/>
          </p:nvPr>
        </p:nvSpPr>
        <p:spPr/>
        <p:txBody>
          <a:bodyPr/>
          <a:lstStyle/>
          <a:p>
            <a:fld id="{A206BB5A-87CA-41FA-B693-6C671A8B4DDC}" type="slidenum">
              <a:rPr lang="en-US" smtClean="0"/>
              <a:t>41</a:t>
            </a:fld>
            <a:endParaRPr lang="en-US"/>
          </a:p>
        </p:txBody>
      </p:sp>
    </p:spTree>
    <p:extLst>
      <p:ext uri="{BB962C8B-B14F-4D97-AF65-F5344CB8AC3E}">
        <p14:creationId xmlns:p14="http://schemas.microsoft.com/office/powerpoint/2010/main" val="29191664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slide shows. </a:t>
            </a:r>
          </a:p>
          <a:p>
            <a:endParaRPr lang="en-US"/>
          </a:p>
          <a:p>
            <a:r>
              <a:rPr lang="en-US"/>
              <a:t>After you submit your comments – please know that  your comments ARE NOT VISIBLE TO ALL. It is not like Facebook. </a:t>
            </a:r>
          </a:p>
          <a:p>
            <a:r>
              <a:rPr lang="en-US"/>
              <a:t>Your comments will be sent directly to the National Park Service. </a:t>
            </a:r>
          </a:p>
          <a:p>
            <a:endParaRPr lang="en-US"/>
          </a:p>
          <a:p>
            <a:r>
              <a:rPr lang="en-US"/>
              <a:t>However, </a:t>
            </a:r>
          </a:p>
          <a:p>
            <a:r>
              <a:rPr lang="en-US"/>
              <a:t>Your comments are a part of the public record. </a:t>
            </a:r>
          </a:p>
          <a:p>
            <a:r>
              <a:rPr lang="en-US"/>
              <a:t>They will be incorporated into the feasibility study document that will be shared with Congress. </a:t>
            </a:r>
          </a:p>
        </p:txBody>
      </p:sp>
      <p:sp>
        <p:nvSpPr>
          <p:cNvPr id="4" name="Slide Number Placeholder 3"/>
          <p:cNvSpPr>
            <a:spLocks noGrp="1"/>
          </p:cNvSpPr>
          <p:nvPr>
            <p:ph type="sldNum" sz="quarter" idx="5"/>
          </p:nvPr>
        </p:nvSpPr>
        <p:spPr/>
        <p:txBody>
          <a:bodyPr/>
          <a:lstStyle/>
          <a:p>
            <a:fld id="{A206BB5A-87CA-41FA-B693-6C671A8B4DDC}" type="slidenum">
              <a:rPr lang="en-US" smtClean="0"/>
              <a:t>42</a:t>
            </a:fld>
            <a:endParaRPr lang="en-US"/>
          </a:p>
        </p:txBody>
      </p:sp>
    </p:spTree>
    <p:extLst>
      <p:ext uri="{BB962C8B-B14F-4D97-AF65-F5344CB8AC3E}">
        <p14:creationId xmlns:p14="http://schemas.microsoft.com/office/powerpoint/2010/main" val="84107297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slide shows</a:t>
            </a:r>
          </a:p>
          <a:p>
            <a:endParaRPr lang="en-US"/>
          </a:p>
          <a:p>
            <a:r>
              <a:rPr lang="en-US"/>
              <a:t>Again, if you have any trouble navigating these sites please contact me directly. </a:t>
            </a:r>
          </a:p>
          <a:p>
            <a:r>
              <a:rPr lang="en-US"/>
              <a:t>I will place my email in the chat box. </a:t>
            </a:r>
          </a:p>
          <a:p>
            <a:endParaRPr lang="en-US"/>
          </a:p>
          <a:p>
            <a:r>
              <a:rPr lang="en-US" b="1"/>
              <a:t>IN CHAT: lillis_urban@nps.gov</a:t>
            </a:r>
          </a:p>
          <a:p>
            <a:r>
              <a:rPr lang="en-US"/>
              <a:t> </a:t>
            </a:r>
          </a:p>
          <a:p>
            <a:endParaRPr lang="en-US"/>
          </a:p>
          <a:p>
            <a:endParaRPr lang="en-US"/>
          </a:p>
        </p:txBody>
      </p:sp>
      <p:sp>
        <p:nvSpPr>
          <p:cNvPr id="4" name="Slide Number Placeholder 3"/>
          <p:cNvSpPr>
            <a:spLocks noGrp="1"/>
          </p:cNvSpPr>
          <p:nvPr>
            <p:ph type="sldNum" sz="quarter" idx="5"/>
          </p:nvPr>
        </p:nvSpPr>
        <p:spPr/>
        <p:txBody>
          <a:bodyPr/>
          <a:lstStyle/>
          <a:p>
            <a:fld id="{A206BB5A-87CA-41FA-B693-6C671A8B4DDC}" type="slidenum">
              <a:rPr lang="en-US" smtClean="0"/>
              <a:t>43</a:t>
            </a:fld>
            <a:endParaRPr lang="en-US"/>
          </a:p>
        </p:txBody>
      </p:sp>
    </p:spTree>
    <p:extLst>
      <p:ext uri="{BB962C8B-B14F-4D97-AF65-F5344CB8AC3E}">
        <p14:creationId xmlns:p14="http://schemas.microsoft.com/office/powerpoint/2010/main" val="344246870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In order to facilitate feedback, the NPS has developed 5 study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There are listed in the study website when you go to provide comment. I will also walk us through them in this presentation.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r>
              <a:rPr lang="en-US"/>
              <a:t>The questions are designed to provide us with the info we need to make determinations of the eligibility of the Pike trail as a national historic trail.  </a:t>
            </a:r>
          </a:p>
          <a:p>
            <a:endParaRPr lang="en-US"/>
          </a:p>
          <a:p>
            <a:endParaRPr lang="en-US"/>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44</a:t>
            </a:fld>
            <a:endParaRPr lang="en-US"/>
          </a:p>
        </p:txBody>
      </p:sp>
    </p:spTree>
    <p:extLst>
      <p:ext uri="{BB962C8B-B14F-4D97-AF65-F5344CB8AC3E}">
        <p14:creationId xmlns:p14="http://schemas.microsoft.com/office/powerpoint/2010/main" val="25702849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In order to facilitate feedback, the NPS has developed a series questions that are presented on the study website – Let me walk you through the Qs now. </a:t>
            </a:r>
          </a:p>
          <a:p>
            <a:endParaRPr lang="en-US"/>
          </a:p>
          <a:p>
            <a:r>
              <a:rPr lang="en-US"/>
              <a:t>These questions are designed to provide us with the info we need to make determinations of the eligibility. </a:t>
            </a:r>
          </a:p>
          <a:p>
            <a:endParaRPr lang="en-US"/>
          </a:p>
          <a:p>
            <a:r>
              <a:rPr lang="en-US"/>
              <a:t>READ THE QUESTIONS OFF THE SLIDE. </a:t>
            </a:r>
          </a:p>
          <a:p>
            <a:endParaRPr lang="en-US"/>
          </a:p>
          <a:p>
            <a:endParaRPr lang="en-US"/>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45</a:t>
            </a:fld>
            <a:endParaRPr lang="en-US"/>
          </a:p>
        </p:txBody>
      </p:sp>
    </p:spTree>
    <p:extLst>
      <p:ext uri="{BB962C8B-B14F-4D97-AF65-F5344CB8AC3E}">
        <p14:creationId xmlns:p14="http://schemas.microsoft.com/office/powerpoint/2010/main" val="23790692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READ THE QUESTIONS OFF THE SLIDE.</a:t>
            </a:r>
          </a:p>
        </p:txBody>
      </p:sp>
      <p:sp>
        <p:nvSpPr>
          <p:cNvPr id="4" name="Slide Number Placeholder 3"/>
          <p:cNvSpPr>
            <a:spLocks noGrp="1"/>
          </p:cNvSpPr>
          <p:nvPr>
            <p:ph type="sldNum" sz="quarter" idx="5"/>
          </p:nvPr>
        </p:nvSpPr>
        <p:spPr/>
        <p:txBody>
          <a:bodyPr/>
          <a:lstStyle/>
          <a:p>
            <a:fld id="{A206BB5A-87CA-41FA-B693-6C671A8B4DDC}" type="slidenum">
              <a:rPr lang="en-US" smtClean="0"/>
              <a:t>46</a:t>
            </a:fld>
            <a:endParaRPr lang="en-US"/>
          </a:p>
        </p:txBody>
      </p:sp>
    </p:spTree>
    <p:extLst>
      <p:ext uri="{BB962C8B-B14F-4D97-AF65-F5344CB8AC3E}">
        <p14:creationId xmlns:p14="http://schemas.microsoft.com/office/powerpoint/2010/main" val="8252819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now we would like to move into the Question and Answer and Comments portion of our meeting. Really, in many ways, the most important part of our meeting today. But before I pull the PP down, so we can see all of our faces again. I am going to share the state level map of Pike’s Draft Route for the State of (FILL IN THE BLANK) – so that folks can see more closely where Pike’ Routes falls within your state. Perhaps seeing the route more closely in your state may prompt comments or question. </a:t>
            </a:r>
          </a:p>
          <a:p>
            <a:endParaRPr lang="en-US"/>
          </a:p>
          <a:p>
            <a:endParaRPr lang="en-US"/>
          </a:p>
          <a:p>
            <a:endParaRPr lang="en-US"/>
          </a:p>
        </p:txBody>
      </p:sp>
      <p:sp>
        <p:nvSpPr>
          <p:cNvPr id="4" name="Slide Number Placeholder 3"/>
          <p:cNvSpPr>
            <a:spLocks noGrp="1"/>
          </p:cNvSpPr>
          <p:nvPr>
            <p:ph type="sldNum" sz="quarter" idx="5"/>
          </p:nvPr>
        </p:nvSpPr>
        <p:spPr/>
        <p:txBody>
          <a:bodyPr/>
          <a:lstStyle/>
          <a:p>
            <a:fld id="{A206BB5A-87CA-41FA-B693-6C671A8B4DDC}" type="slidenum">
              <a:rPr lang="en-US" smtClean="0"/>
              <a:t>47</a:t>
            </a:fld>
            <a:endParaRPr lang="en-US"/>
          </a:p>
        </p:txBody>
      </p:sp>
    </p:spTree>
    <p:extLst>
      <p:ext uri="{BB962C8B-B14F-4D97-AF65-F5344CB8AC3E}">
        <p14:creationId xmlns:p14="http://schemas.microsoft.com/office/powerpoint/2010/main" val="174366037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Pike’s Draft Route within the State of Colorado. You can see that Pike’s 1806-107 Expedition passed though present day towns of Lamar, La Junta, Pueblo, Canon City, as well as Antonito. </a:t>
            </a:r>
          </a:p>
          <a:p>
            <a:endParaRPr lang="en-US" dirty="0"/>
          </a:p>
          <a:p>
            <a:r>
              <a:rPr lang="en-US" dirty="0"/>
              <a:t>I can pull this map back should there be comments or questions specific to it. </a:t>
            </a:r>
          </a:p>
          <a:p>
            <a:r>
              <a:rPr lang="en-US" dirty="0"/>
              <a:t>But, for I am going to stop the PP so that Aaron and I can see you and take your comments and questions. </a:t>
            </a:r>
          </a:p>
          <a:p>
            <a:endParaRPr lang="en-US" dirty="0"/>
          </a:p>
          <a:p>
            <a:r>
              <a:rPr lang="en-US" i="1" dirty="0"/>
              <a:t>STOP SHARING PP –</a:t>
            </a:r>
          </a:p>
          <a:p>
            <a:endParaRPr lang="en-US" i="1" dirty="0"/>
          </a:p>
          <a:p>
            <a:r>
              <a:rPr lang="en-US" i="0" u="sng" dirty="0"/>
              <a:t>Key Support Staff from National Trails: </a:t>
            </a:r>
          </a:p>
          <a:p>
            <a:r>
              <a:rPr lang="en-US" i="1" dirty="0"/>
              <a:t>read back, in order of appearance, and as written verbatim, questions and comments in the chat box.</a:t>
            </a:r>
          </a:p>
          <a:p>
            <a:r>
              <a:rPr lang="en-US" i="1" dirty="0"/>
              <a:t>IF THERE ARE No comments or questions be prepared to type into the chat, one at a time, the Study Questions. Lillis will move us through the questions.</a:t>
            </a:r>
          </a:p>
          <a:p>
            <a:endParaRPr lang="en-US" dirty="0"/>
          </a:p>
          <a:p>
            <a:r>
              <a:rPr lang="en-US" b="1" dirty="0"/>
              <a:t>[Potentially type into CHAT: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a:solidFill>
                  <a:schemeClr val="tx1"/>
                </a:solidFill>
                <a:effectLst/>
                <a:latin typeface="+mn-lt"/>
                <a:ea typeface="+mn-ea"/>
                <a:cs typeface="+mn-cs"/>
              </a:rPr>
              <a:t>Study Sign up sheet: </a:t>
            </a:r>
            <a:r>
              <a:rPr lang="en-US" sz="1200" b="0" i="0" kern="1200" dirty="0">
                <a:solidFill>
                  <a:schemeClr val="tx1"/>
                </a:solidFill>
                <a:effectLst/>
                <a:latin typeface="+mn-lt"/>
                <a:ea typeface="+mn-ea"/>
                <a:cs typeface="+mn-cs"/>
              </a:rPr>
              <a:t>https://tinyurl.com/ynxdsfrn</a:t>
            </a:r>
            <a:endParaRPr lang="en-US" b="0" dirty="0"/>
          </a:p>
          <a:p>
            <a:r>
              <a:rPr lang="en-US" b="1" dirty="0"/>
              <a:t>Study webpage: </a:t>
            </a:r>
            <a:r>
              <a:rPr lang="en-US" b="0" dirty="0"/>
              <a:t>www.parkplanning.nps.gov/pike</a:t>
            </a:r>
          </a:p>
          <a:p>
            <a:r>
              <a:rPr lang="en-US" b="1" dirty="0"/>
              <a:t>Lillis’s email:  </a:t>
            </a:r>
            <a:r>
              <a:rPr lang="en-US" b="0" dirty="0"/>
              <a:t>lillis_urban@nps.gov</a:t>
            </a:r>
            <a:endParaRPr lang="en-US" b="1" dirty="0"/>
          </a:p>
          <a:p>
            <a:endParaRPr lang="en-US" b="1" dirty="0"/>
          </a:p>
          <a:p>
            <a:r>
              <a:rPr lang="en-US" b="1" dirty="0"/>
              <a:t>STUDY QUESTIONS:  </a:t>
            </a:r>
          </a:p>
          <a:p>
            <a:pPr marL="0" indent="0">
              <a:buNone/>
              <a:defRPr/>
            </a:pPr>
            <a:r>
              <a:rPr lang="en-US" sz="1200" b="1" dirty="0">
                <a:latin typeface="Frutiger LT Std 45 Light" panose="020B0402020204020204" pitchFamily="34" charset="0"/>
                <a:cs typeface="Times New Roman" panose="02020603050405020304" pitchFamily="18" charset="0"/>
              </a:rPr>
              <a:t>1. Are there sites or areas on or adjacent to the route that are, or could be, visited by the public for recreational opportunities or historic appreciation (e.g. hiking or outdoor access, museums, historic sites, educational exhibits)? If so, please tell us about them.</a:t>
            </a:r>
          </a:p>
          <a:p>
            <a:pPr marL="0" indent="0">
              <a:buNone/>
              <a:defRPr/>
            </a:pPr>
            <a:r>
              <a:rPr lang="en-US" sz="1200" b="1" dirty="0">
                <a:latin typeface="Frutiger LT Std 45 Light" panose="020B0402020204020204" pitchFamily="34" charset="0"/>
                <a:cs typeface="Times New Roman" panose="02020603050405020304" pitchFamily="18" charset="0"/>
              </a:rPr>
              <a:t> </a:t>
            </a:r>
          </a:p>
          <a:p>
            <a:pPr marL="0" indent="0" fontAlgn="t">
              <a:spcAft>
                <a:spcPts val="1350"/>
              </a:spcAft>
              <a:buNone/>
              <a:defRPr/>
            </a:pPr>
            <a:r>
              <a:rPr lang="en-US" sz="1200" b="1" dirty="0">
                <a:latin typeface="Frutiger LT Std 45 Light" panose="020B0402020204020204" pitchFamily="34" charset="0"/>
                <a:cs typeface="Times New Roman" panose="02020603050405020304" pitchFamily="18" charset="0"/>
              </a:rPr>
              <a:t>2. Does the study route accurately identify Pike’s 1806-1807 route? If not, where does it differ? Is there anything else you want the National Park Service to know about this route and its associated sites? </a:t>
            </a:r>
          </a:p>
          <a:p>
            <a:pPr marL="0" indent="0" fontAlgn="t">
              <a:spcAft>
                <a:spcPts val="1350"/>
              </a:spcAft>
              <a:buNone/>
              <a:defRPr/>
            </a:pPr>
            <a:endParaRPr lang="en-US" sz="1200" b="1" dirty="0">
              <a:latin typeface="Frutiger LT Std 45 Light" panose="020B0402020204020204" pitchFamily="34" charset="0"/>
              <a:cs typeface="Times New Roman" panose="02020603050405020304" pitchFamily="18" charset="0"/>
            </a:endParaRPr>
          </a:p>
          <a:p>
            <a:pPr marL="0" indent="0" fontAlgn="t">
              <a:spcAft>
                <a:spcPts val="1350"/>
              </a:spcAft>
              <a:buNone/>
              <a:defRPr/>
            </a:pPr>
            <a:r>
              <a:rPr lang="en-US" sz="1200" b="1" dirty="0">
                <a:latin typeface="Frutiger LT Std 45 Light" panose="020B0402020204020204" pitchFamily="34" charset="0"/>
                <a:cs typeface="Times New Roman" panose="02020603050405020304" pitchFamily="18" charset="0"/>
              </a:rPr>
              <a:t>3. How might designation of this route as a National Historic Trail affect you and your community? Do you have concerns? What benefits do you see?</a:t>
            </a:r>
          </a:p>
          <a:p>
            <a:pPr marL="0" indent="0" fontAlgn="t">
              <a:spcAft>
                <a:spcPts val="1350"/>
              </a:spcAft>
              <a:buNone/>
              <a:defRPr/>
            </a:pPr>
            <a:endParaRPr lang="en-US" sz="1200" b="1" dirty="0">
              <a:latin typeface="Frutiger LT Std 45 Light" panose="020B0402020204020204" pitchFamily="34" charset="0"/>
              <a:cs typeface="Times New Roman" panose="02020603050405020304" pitchFamily="18" charset="0"/>
            </a:endParaRPr>
          </a:p>
          <a:p>
            <a:pPr marL="0" indent="0" fontAlgn="t">
              <a:spcAft>
                <a:spcPts val="1350"/>
              </a:spcAft>
              <a:buNone/>
              <a:defRPr/>
            </a:pPr>
            <a:r>
              <a:rPr lang="en-US" sz="1200" b="1" dirty="0">
                <a:latin typeface="Frutiger LT Std 45 Light" panose="020B0402020204020204" pitchFamily="34" charset="0"/>
                <a:cs typeface="Times New Roman" panose="02020603050405020304" pitchFamily="18" charset="0"/>
              </a:rPr>
              <a:t>4. Would you like to see Pike’s 1806-1807 expedition designated as a National Historic Trail? Why or why not?</a:t>
            </a:r>
          </a:p>
          <a:p>
            <a:pPr marL="0" indent="0" fontAlgn="t">
              <a:spcAft>
                <a:spcPts val="1350"/>
              </a:spcAft>
              <a:buNone/>
              <a:defRPr/>
            </a:pPr>
            <a:endParaRPr lang="en-US" sz="1200" b="1" dirty="0">
              <a:latin typeface="Frutiger LT Std 45 Light" panose="020B0402020204020204" pitchFamily="34" charset="0"/>
              <a:cs typeface="Times New Roman" panose="02020603050405020304" pitchFamily="18" charset="0"/>
            </a:endParaRPr>
          </a:p>
          <a:p>
            <a:pPr marL="0" indent="0" fontAlgn="t">
              <a:spcAft>
                <a:spcPts val="1350"/>
              </a:spcAft>
              <a:buNone/>
              <a:defRPr/>
            </a:pPr>
            <a:r>
              <a:rPr lang="en-US" sz="1200" b="1" dirty="0">
                <a:latin typeface="Frutiger LT Std 45 Light" panose="020B0402020204020204" pitchFamily="34" charset="0"/>
                <a:cs typeface="Times New Roman" panose="02020603050405020304" pitchFamily="18" charset="0"/>
              </a:rPr>
              <a:t>5. Do you think this route is important in America’s history? Why or why not?</a:t>
            </a:r>
          </a:p>
          <a:p>
            <a:pPr marL="0" indent="0" fontAlgn="t">
              <a:spcAft>
                <a:spcPts val="1350"/>
              </a:spcAft>
              <a:buNone/>
              <a:defRPr/>
            </a:pPr>
            <a:endParaRPr lang="en-US" sz="1200" b="1" dirty="0">
              <a:latin typeface="Frutiger LT Std 45 Light" panose="020B0402020204020204" pitchFamily="34" charset="0"/>
              <a:cs typeface="Times New Roman" panose="02020603050405020304" pitchFamily="18" charset="0"/>
            </a:endParaRPr>
          </a:p>
          <a:p>
            <a:endParaRPr lang="en-US" b="1" dirty="0"/>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48</a:t>
            </a:fld>
            <a:endParaRPr lang="en-US"/>
          </a:p>
        </p:txBody>
      </p:sp>
    </p:spTree>
    <p:extLst>
      <p:ext uri="{BB962C8B-B14F-4D97-AF65-F5344CB8AC3E}">
        <p14:creationId xmlns:p14="http://schemas.microsoft.com/office/powerpoint/2010/main" val="1696861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PRESENTED BY JMARK: </a:t>
            </a:r>
          </a:p>
          <a:p>
            <a:endParaRPr lang="en-US"/>
          </a:p>
          <a:p>
            <a:endParaRPr lang="en-US"/>
          </a:p>
          <a:p>
            <a:r>
              <a:rPr lang="en-US"/>
              <a:t>Before diving into the presentation, let’s take few moments to provide a short orientation to the Zoom platform to ensure that the meeting runs smoothly for you. </a:t>
            </a:r>
          </a:p>
          <a:p>
            <a:endParaRPr lang="en-US"/>
          </a:p>
          <a:p>
            <a:endParaRPr lang="en-US"/>
          </a:p>
          <a:p>
            <a:endParaRPr lang="en-US"/>
          </a:p>
          <a:p>
            <a:endParaRPr lang="en-US" b="1"/>
          </a:p>
          <a:p>
            <a:r>
              <a:rPr lang="en-US" b="1"/>
              <a:t>As a reminder, everyone is muted. </a:t>
            </a:r>
          </a:p>
          <a:p>
            <a:endParaRPr lang="en-US" b="1"/>
          </a:p>
          <a:p>
            <a:r>
              <a:rPr lang="en-US" b="1"/>
              <a:t>3. Chat box open. Comment or enter Qs anytime. </a:t>
            </a:r>
          </a:p>
          <a:p>
            <a:r>
              <a:rPr lang="en-US"/>
              <a:t>People are welcome to enter comments or questions at anytime during the meeting. </a:t>
            </a:r>
          </a:p>
          <a:p>
            <a:r>
              <a:rPr lang="en-US"/>
              <a:t>Aaron and Lillis will answer at end of presentation </a:t>
            </a:r>
          </a:p>
          <a:p>
            <a:r>
              <a:rPr lang="en-US"/>
              <a:t>The entire send half of the meeting is dedicated to answering questions and providing opportunity for comment.</a:t>
            </a:r>
          </a:p>
          <a:p>
            <a:endParaRPr lang="en-US" b="1"/>
          </a:p>
          <a:p>
            <a:r>
              <a:rPr lang="en-US" b="1"/>
              <a:t>4. How to access chat box</a:t>
            </a:r>
          </a:p>
          <a:p>
            <a:r>
              <a:rPr lang="en-US"/>
              <a:t> This slide shows you where the chat box is… We want to show you how to enter questions and comments into the chat box. </a:t>
            </a:r>
          </a:p>
          <a:p>
            <a:endParaRPr lang="en-US"/>
          </a:p>
          <a:p>
            <a:pPr marL="228600" marR="0" lvl="0" indent="-228600" algn="l" defTabSz="914400" rtl="0" eaLnBrk="0" fontAlgn="base" latinLnBrk="0" hangingPunct="0">
              <a:lnSpc>
                <a:spcPct val="100000"/>
              </a:lnSpc>
              <a:spcBef>
                <a:spcPct val="30000"/>
              </a:spcBef>
              <a:spcAft>
                <a:spcPct val="0"/>
              </a:spcAft>
              <a:buClrTx/>
              <a:buSzTx/>
              <a:buFontTx/>
              <a:buAutoNum type="arabicPeriod" startAt="5"/>
              <a:tabLst/>
              <a:defRPr/>
            </a:pPr>
            <a:r>
              <a:rPr lang="en-US" b="1"/>
              <a:t>IT Issues:</a:t>
            </a:r>
            <a:r>
              <a:rPr lang="en-US"/>
              <a:t> If you any connection or </a:t>
            </a:r>
            <a:r>
              <a:rPr lang="en-US" b="1"/>
              <a:t>IT issues </a:t>
            </a:r>
            <a:r>
              <a:rPr lang="en-US"/>
              <a:t>during the meeting, please either let us know through the chat box, or call (phone XXXXX) one of our IT specialists will help you.  We will place that IT number into the chat box right now.  - if you need to call in simply --- here is the call in number </a:t>
            </a:r>
          </a:p>
          <a:p>
            <a:endParaRPr lang="en-US"/>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a:t>6. Any other HOW TO INFO NEEDED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a:t>-how to turn on/off video</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a:t>6. Addressing people on phone  - you are muted.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a:t>Later in the presentation specifics on how you can comment on the study will be provided.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a:t>7. Pass presentation back to Aaron Mahr, Superintendent of National Trails. </a:t>
            </a:r>
          </a:p>
          <a:p>
            <a:endParaRPr lang="en-US"/>
          </a:p>
          <a:p>
            <a:endParaRPr lang="en-US"/>
          </a:p>
          <a:p>
            <a:endParaRPr lang="en-US"/>
          </a:p>
          <a:p>
            <a:endParaRPr lang="en-US"/>
          </a:p>
          <a:p>
            <a:endParaRPr lang="en-US"/>
          </a:p>
          <a:p>
            <a:endParaRPr lang="en-US"/>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b="1"/>
              <a:t>close captioning, (eg </a:t>
            </a:r>
            <a:r>
              <a:rPr lang="en-US"/>
              <a:t>This slide has a red arrow pointing to the CC icon.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t>“Click here to turn on Closed Captioning”.</a:t>
            </a:r>
            <a:endParaRPr lang="en-US" b="1"/>
          </a:p>
          <a:p>
            <a:endParaRPr lang="en-US" b="1"/>
          </a:p>
          <a:p>
            <a:r>
              <a:rPr lang="en-US" b="1"/>
              <a:t>2. All are muted. </a:t>
            </a:r>
          </a:p>
          <a:p>
            <a:endParaRPr lang="en-US" b="1"/>
          </a:p>
          <a:p>
            <a:r>
              <a:rPr lang="en-US" b="1"/>
              <a:t>3. Chat box open. Comment or enter Qs anytime. </a:t>
            </a:r>
          </a:p>
          <a:p>
            <a:r>
              <a:rPr lang="en-US"/>
              <a:t>People are welcome to enter comments or questions at anytime during the meeting. </a:t>
            </a:r>
          </a:p>
          <a:p>
            <a:r>
              <a:rPr lang="en-US"/>
              <a:t>Aaron and Lillis will answer at end of presentation </a:t>
            </a:r>
          </a:p>
          <a:p>
            <a:r>
              <a:rPr lang="en-US"/>
              <a:t>The entire send half of the meeting is dedicated to answering questions and providing opportunity for comment.</a:t>
            </a:r>
          </a:p>
          <a:p>
            <a:endParaRPr lang="en-US" b="1"/>
          </a:p>
          <a:p>
            <a:r>
              <a:rPr lang="en-US" b="1"/>
              <a:t>4. How to access chat box</a:t>
            </a:r>
          </a:p>
          <a:p>
            <a:r>
              <a:rPr lang="en-US"/>
              <a:t> This slide shows you where the chat box is… We want to show you how to enter questions and comments into the chat box. </a:t>
            </a:r>
          </a:p>
          <a:p>
            <a:endParaRPr lang="en-US"/>
          </a:p>
          <a:p>
            <a:pPr marL="228600" marR="0" lvl="0" indent="-228600" algn="l" defTabSz="914400" rtl="0" eaLnBrk="0" fontAlgn="base" latinLnBrk="0" hangingPunct="0">
              <a:lnSpc>
                <a:spcPct val="100000"/>
              </a:lnSpc>
              <a:spcBef>
                <a:spcPct val="30000"/>
              </a:spcBef>
              <a:spcAft>
                <a:spcPct val="0"/>
              </a:spcAft>
              <a:buClrTx/>
              <a:buSzTx/>
              <a:buFontTx/>
              <a:buAutoNum type="arabicPeriod" startAt="5"/>
              <a:tabLst/>
              <a:defRPr/>
            </a:pPr>
            <a:r>
              <a:rPr lang="en-US" b="1"/>
              <a:t>IT Issues:</a:t>
            </a:r>
            <a:r>
              <a:rPr lang="en-US"/>
              <a:t> If you any connection or </a:t>
            </a:r>
            <a:r>
              <a:rPr lang="en-US" b="1"/>
              <a:t>IT issues </a:t>
            </a:r>
            <a:r>
              <a:rPr lang="en-US"/>
              <a:t>during the meeting, please either let us know through the chat box, or call (phone XXXXX) one of our IT specialists will help you.  We will place that IT number into the chat box right now.  - if you need to call in simply --- here is the call in number </a:t>
            </a:r>
          </a:p>
          <a:p>
            <a:endParaRPr lang="en-US"/>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a:t>6. Any other HOW TO INFO NEEDED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a:t>-how to turn on/off video</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a:t>6. Addressing people on phone  - you are muted.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a:t>Later in the presentation specifics on how you can comment on the study will be provided.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a:t>7. Pass presentation back to Aaron Mahr, Superintendent of National Trails. </a:t>
            </a:r>
          </a:p>
          <a:p>
            <a:endParaRPr lang="en-US"/>
          </a:p>
          <a:p>
            <a:endParaRPr lang="en-US"/>
          </a:p>
          <a:p>
            <a:endParaRPr lang="en-US"/>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5</a:t>
            </a:fld>
            <a:endParaRPr lang="en-US"/>
          </a:p>
        </p:txBody>
      </p:sp>
    </p:spTree>
    <p:extLst>
      <p:ext uri="{BB962C8B-B14F-4D97-AF65-F5344CB8AC3E}">
        <p14:creationId xmlns:p14="http://schemas.microsoft.com/office/powerpoint/2010/main" val="3456505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0"/>
              <a:t>A few </a:t>
            </a:r>
            <a:r>
              <a:rPr lang="en-US" b="0" err="1"/>
              <a:t>moreAddressing</a:t>
            </a:r>
            <a:r>
              <a:rPr lang="en-US" b="0"/>
              <a:t> people on phone  - you are muted.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a:t>Later in the presentation specifics on how you can comment on the study will be provided.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a:t>[In CHAT: TYPE call in number, and associated passcode, for meeting]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p>
          <a:p>
            <a:pPr marL="0" marR="0" lvl="0" indent="0" algn="l" defTabSz="914400" rtl="0" eaLnBrk="0" fontAlgn="base" latinLnBrk="0" hangingPunct="0">
              <a:lnSpc>
                <a:spcPct val="100000"/>
              </a:lnSpc>
              <a:spcBef>
                <a:spcPct val="30000"/>
              </a:spcBef>
              <a:spcAft>
                <a:spcPct val="0"/>
              </a:spcAft>
              <a:buClrTx/>
              <a:buSzTx/>
              <a:buFontTx/>
              <a:buNone/>
              <a:tabLst/>
              <a:defRPr/>
            </a:pPr>
            <a:r>
              <a:rPr lang="en-US"/>
              <a:t>To Turn on/off your vide, click on the video icon to start or stop video. Please remember that if you video is on everyone in the meeting can see y you.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a:p>
          <a:p>
            <a:endParaRPr lang="en-US"/>
          </a:p>
          <a:p>
            <a:endParaRPr lang="en-US"/>
          </a:p>
          <a:p>
            <a:endParaRPr lang="en-US"/>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6</a:t>
            </a:fld>
            <a:endParaRPr lang="en-US"/>
          </a:p>
        </p:txBody>
      </p:sp>
    </p:spTree>
    <p:extLst>
      <p:ext uri="{BB962C8B-B14F-4D97-AF65-F5344CB8AC3E}">
        <p14:creationId xmlns:p14="http://schemas.microsoft.com/office/powerpoint/2010/main" val="1817334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p>
          <a:p>
            <a:pPr marL="0" marR="0" indent="0" algn="l" defTabSz="914400" rtl="0" eaLnBrk="0" fontAlgn="base" latinLnBrk="0" hangingPunct="0">
              <a:lnSpc>
                <a:spcPct val="100000"/>
              </a:lnSpc>
              <a:spcBef>
                <a:spcPct val="30000"/>
              </a:spcBef>
              <a:spcAft>
                <a:spcPct val="0"/>
              </a:spcAft>
              <a:buClrTx/>
              <a:buSzTx/>
              <a:buFontTx/>
              <a:buNone/>
              <a:tabLst/>
              <a:defRPr/>
            </a:pPr>
            <a:endParaRPr lang="en-US"/>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006602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eaLnBrk="1" hangingPunct="1">
              <a:defRPr/>
            </a:pPr>
            <a:endParaRPr lang="en-US" sz="1600">
              <a:effectLst/>
            </a:endParaRPr>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2828105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206BB5A-87CA-41FA-B693-6C671A8B4DDC}" type="slidenum">
              <a:rPr lang="en-US" smtClean="0"/>
              <a:t>9</a:t>
            </a:fld>
            <a:endParaRPr lang="en-US"/>
          </a:p>
        </p:txBody>
      </p:sp>
    </p:spTree>
    <p:extLst>
      <p:ext uri="{BB962C8B-B14F-4D97-AF65-F5344CB8AC3E}">
        <p14:creationId xmlns:p14="http://schemas.microsoft.com/office/powerpoint/2010/main" val="2973799092"/>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22">
            <a:extLst>
              <a:ext uri="{FF2B5EF4-FFF2-40B4-BE49-F238E27FC236}">
                <a16:creationId xmlns:a16="http://schemas.microsoft.com/office/drawing/2014/main" id="{A98D3647-3D21-46AA-90BA-864BD816FE7F}"/>
              </a:ext>
            </a:extLst>
          </p:cNvPr>
          <p:cNvSpPr>
            <a:spLocks/>
          </p:cNvSpPr>
          <p:nvPr userDrawn="1"/>
        </p:nvSpPr>
        <p:spPr bwMode="hidden">
          <a:xfrm>
            <a:off x="1" y="0"/>
            <a:ext cx="12187767" cy="2819400"/>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rgbClr val="63502B"/>
              </a:gs>
              <a:gs pos="100000">
                <a:srgbClr val="7F693C"/>
              </a:gs>
            </a:gsLst>
            <a:lin ang="5400000" scaled="1"/>
          </a:gradFill>
          <a:ln w="9525">
            <a:noFill/>
            <a:round/>
            <a:headEnd/>
            <a:tailEnd/>
          </a:ln>
        </p:spPr>
        <p:txBody>
          <a:bodyPr/>
          <a:lstStyle>
            <a:lvl1pPr>
              <a:defRPr sz="2400">
                <a:solidFill>
                  <a:schemeClr val="tx1"/>
                </a:solidFill>
                <a:latin typeface="Garamond" panose="02020404030301010803" pitchFamily="18" charset="0"/>
                <a:ea typeface="ＭＳ Ｐゴシック" panose="020B0600070205080204" pitchFamily="34" charset="-128"/>
              </a:defRPr>
            </a:lvl1pPr>
            <a:lvl2pPr marL="37931725" indent="-37474525">
              <a:defRPr sz="2400">
                <a:solidFill>
                  <a:schemeClr val="tx1"/>
                </a:solidFill>
                <a:latin typeface="Garamond" panose="02020404030301010803" pitchFamily="18" charset="0"/>
                <a:ea typeface="ＭＳ Ｐゴシック" panose="020B0600070205080204" pitchFamily="34" charset="-128"/>
              </a:defRPr>
            </a:lvl2pPr>
            <a:lvl3pPr>
              <a:defRPr sz="2400">
                <a:solidFill>
                  <a:schemeClr val="tx1"/>
                </a:solidFill>
                <a:latin typeface="Garamond" panose="02020404030301010803" pitchFamily="18" charset="0"/>
                <a:ea typeface="ＭＳ Ｐゴシック" panose="020B0600070205080204" pitchFamily="34" charset="-128"/>
              </a:defRPr>
            </a:lvl3pPr>
            <a:lvl4pPr>
              <a:defRPr sz="2400">
                <a:solidFill>
                  <a:schemeClr val="tx1"/>
                </a:solidFill>
                <a:latin typeface="Garamond" panose="02020404030301010803" pitchFamily="18" charset="0"/>
                <a:ea typeface="ＭＳ Ｐゴシック" panose="020B0600070205080204" pitchFamily="34" charset="-128"/>
              </a:defRPr>
            </a:lvl4pPr>
            <a:lvl5pPr>
              <a:defRPr sz="2400">
                <a:solidFill>
                  <a:schemeClr val="tx1"/>
                </a:solidFill>
                <a:latin typeface="Garamond" panose="02020404030301010803"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9pPr>
          </a:lstStyle>
          <a:p>
            <a:pPr>
              <a:defRPr/>
            </a:pPr>
            <a:endParaRPr lang="en-US" altLang="en-US" sz="1800"/>
          </a:p>
        </p:txBody>
      </p:sp>
      <p:pic>
        <p:nvPicPr>
          <p:cNvPr id="5" name="Picture 26" descr="ah_background_layered2">
            <a:extLst>
              <a:ext uri="{FF2B5EF4-FFF2-40B4-BE49-F238E27FC236}">
                <a16:creationId xmlns:a16="http://schemas.microsoft.com/office/drawing/2014/main" id="{5F7AB24E-8574-4194-87DB-4178136232CC}"/>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
                    </a14:imgEffect>
                    <a14:imgEffect>
                      <a14:colorTemperature colorTemp="7159"/>
                    </a14:imgEffect>
                    <a14:imgEffect>
                      <a14:brightnessContrast bright="-16000"/>
                    </a14:imgEffect>
                  </a14:imgLayer>
                </a14:imgProps>
              </a:ext>
              <a:ext uri="{28A0092B-C50C-407E-A947-70E740481C1C}">
                <a14:useLocalDpi xmlns:a14="http://schemas.microsoft.com/office/drawing/2010/main" val="0"/>
              </a:ext>
            </a:extLst>
          </a:blip>
          <a:srcRect/>
          <a:stretch>
            <a:fillRect/>
          </a:stretch>
        </p:blipFill>
        <p:spPr bwMode="auto">
          <a:xfrm>
            <a:off x="0" y="685800"/>
            <a:ext cx="6358467"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20">
            <a:extLst>
              <a:ext uri="{FF2B5EF4-FFF2-40B4-BE49-F238E27FC236}">
                <a16:creationId xmlns:a16="http://schemas.microsoft.com/office/drawing/2014/main" id="{5FFC5B62-5714-45DE-8265-B6A34937E5AA}"/>
              </a:ext>
            </a:extLst>
          </p:cNvPr>
          <p:cNvSpPr>
            <a:spLocks noChangeShapeType="1"/>
          </p:cNvSpPr>
          <p:nvPr userDrawn="1"/>
        </p:nvSpPr>
        <p:spPr bwMode="auto">
          <a:xfrm>
            <a:off x="914400" y="457200"/>
            <a:ext cx="10363200" cy="0"/>
          </a:xfrm>
          <a:prstGeom prst="line">
            <a:avLst/>
          </a:prstGeom>
          <a:noFill/>
          <a:ln w="152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800"/>
          </a:p>
        </p:txBody>
      </p:sp>
      <p:sp>
        <p:nvSpPr>
          <p:cNvPr id="18443" name="Rectangle 11"/>
          <p:cNvSpPr>
            <a:spLocks noGrp="1" noChangeArrowheads="1"/>
          </p:cNvSpPr>
          <p:nvPr>
            <p:ph type="ctrTitle" sz="quarter"/>
          </p:nvPr>
        </p:nvSpPr>
        <p:spPr>
          <a:xfrm>
            <a:off x="812800" y="2057400"/>
            <a:ext cx="9550400" cy="1447800"/>
          </a:xfrm>
        </p:spPr>
        <p:txBody>
          <a:bodyPr/>
          <a:lstStyle>
            <a:lvl1pPr>
              <a:defRPr sz="4400"/>
            </a:lvl1pPr>
          </a:lstStyle>
          <a:p>
            <a:r>
              <a:rPr lang="en-US"/>
              <a:t>Click to edit Master title style</a:t>
            </a:r>
          </a:p>
        </p:txBody>
      </p:sp>
      <p:sp>
        <p:nvSpPr>
          <p:cNvPr id="18444" name="Rectangle 12"/>
          <p:cNvSpPr>
            <a:spLocks noGrp="1" noChangeArrowheads="1"/>
          </p:cNvSpPr>
          <p:nvPr>
            <p:ph type="subTitle" sz="quarter" idx="1"/>
          </p:nvPr>
        </p:nvSpPr>
        <p:spPr>
          <a:xfrm>
            <a:off x="812800" y="3733800"/>
            <a:ext cx="10464800" cy="2362200"/>
          </a:xfrm>
        </p:spPr>
        <p:txBody>
          <a:bodyPr/>
          <a:lstStyle>
            <a:lvl1pPr marL="0" indent="0">
              <a:buFont typeface="Wingdings" pitchFamily="-65" charset="2"/>
              <a:buNone/>
              <a:defRPr sz="2800"/>
            </a:lvl1pPr>
          </a:lstStyle>
          <a:p>
            <a:r>
              <a:rPr lang="en-US"/>
              <a:t>Click to edit Master subtitle style</a:t>
            </a:r>
          </a:p>
        </p:txBody>
      </p:sp>
      <p:sp>
        <p:nvSpPr>
          <p:cNvPr id="7" name="Rectangle 13">
            <a:extLst>
              <a:ext uri="{FF2B5EF4-FFF2-40B4-BE49-F238E27FC236}">
                <a16:creationId xmlns:a16="http://schemas.microsoft.com/office/drawing/2014/main" id="{70350931-F878-4364-8D88-946EA34A779B}"/>
              </a:ext>
            </a:extLst>
          </p:cNvPr>
          <p:cNvSpPr>
            <a:spLocks noGrp="1" noChangeArrowheads="1"/>
          </p:cNvSpPr>
          <p:nvPr>
            <p:ph type="dt" sz="quarter" idx="10"/>
          </p:nvPr>
        </p:nvSpPr>
        <p:spPr>
          <a:xfrm>
            <a:off x="812800" y="6172200"/>
            <a:ext cx="2844800" cy="476250"/>
          </a:xfrm>
        </p:spPr>
        <p:txBody>
          <a:bodyPr/>
          <a:lstStyle>
            <a:lvl1pPr>
              <a:defRPr>
                <a:latin typeface="Frutiger LT Std 55 Roman" panose="020B0602020204020204" pitchFamily="34" charset="0"/>
              </a:defRPr>
            </a:lvl1pPr>
          </a:lstStyle>
          <a:p>
            <a:pPr>
              <a:defRPr/>
            </a:pPr>
            <a:endParaRPr lang="en-US" altLang="en-US"/>
          </a:p>
        </p:txBody>
      </p:sp>
      <p:sp>
        <p:nvSpPr>
          <p:cNvPr id="8" name="Rectangle 21">
            <a:extLst>
              <a:ext uri="{FF2B5EF4-FFF2-40B4-BE49-F238E27FC236}">
                <a16:creationId xmlns:a16="http://schemas.microsoft.com/office/drawing/2014/main" id="{CDBD86EF-E932-41F5-866A-F3383DCC1E5F}"/>
              </a:ext>
            </a:extLst>
          </p:cNvPr>
          <p:cNvSpPr>
            <a:spLocks noGrp="1" noChangeArrowheads="1"/>
          </p:cNvSpPr>
          <p:nvPr>
            <p:ph type="ftr" sz="quarter" idx="11"/>
          </p:nvPr>
        </p:nvSpPr>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2420143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EDB029C1-93D5-4227-83B8-F570DA640FC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4">
            <a:extLst>
              <a:ext uri="{FF2B5EF4-FFF2-40B4-BE49-F238E27FC236}">
                <a16:creationId xmlns:a16="http://schemas.microsoft.com/office/drawing/2014/main" id="{AC51A805-F28A-4CE0-A7E5-69FD7B79B28F}"/>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3261114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61400" y="609600"/>
            <a:ext cx="2616200" cy="5562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12800" y="609600"/>
            <a:ext cx="7645400" cy="5562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9E83C654-9DF4-46DD-B9D1-F1D7F3AC0F3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4">
            <a:extLst>
              <a:ext uri="{FF2B5EF4-FFF2-40B4-BE49-F238E27FC236}">
                <a16:creationId xmlns:a16="http://schemas.microsoft.com/office/drawing/2014/main" id="{72F259E2-901E-4AA9-B4BB-85793F3BD31B}"/>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791394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DA256A85-2B26-45E8-8D4F-EE16C06FA23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4">
            <a:extLst>
              <a:ext uri="{FF2B5EF4-FFF2-40B4-BE49-F238E27FC236}">
                <a16:creationId xmlns:a16="http://schemas.microsoft.com/office/drawing/2014/main" id="{075ADB46-3678-4993-8028-89016F7A1500}"/>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3450906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1"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15" indent="0">
              <a:buNone/>
              <a:defRPr sz="1800"/>
            </a:lvl2pPr>
            <a:lvl3pPr marL="914431" indent="0">
              <a:buNone/>
              <a:defRPr sz="1600"/>
            </a:lvl3pPr>
            <a:lvl4pPr marL="1371646" indent="0">
              <a:buNone/>
              <a:defRPr sz="1400"/>
            </a:lvl4pPr>
            <a:lvl5pPr marL="1828862" indent="0">
              <a:buNone/>
              <a:defRPr sz="1400"/>
            </a:lvl5pPr>
            <a:lvl6pPr marL="2286077" indent="0">
              <a:buNone/>
              <a:defRPr sz="1400"/>
            </a:lvl6pPr>
            <a:lvl7pPr marL="2743294" indent="0">
              <a:buNone/>
              <a:defRPr sz="1400"/>
            </a:lvl7pPr>
            <a:lvl8pPr marL="3200508" indent="0">
              <a:buNone/>
              <a:defRPr sz="1400"/>
            </a:lvl8pPr>
            <a:lvl9pPr marL="3657724" indent="0">
              <a:buNone/>
              <a:defRPr sz="1400"/>
            </a:lvl9pPr>
          </a:lstStyle>
          <a:p>
            <a:pPr lvl="0"/>
            <a:r>
              <a:rPr lang="en-US"/>
              <a:t>Click to edit Master text styles</a:t>
            </a:r>
          </a:p>
        </p:txBody>
      </p:sp>
      <p:sp>
        <p:nvSpPr>
          <p:cNvPr id="4" name="Rectangle 2">
            <a:extLst>
              <a:ext uri="{FF2B5EF4-FFF2-40B4-BE49-F238E27FC236}">
                <a16:creationId xmlns:a16="http://schemas.microsoft.com/office/drawing/2014/main" id="{63DD475B-68ED-4C83-902E-4825626795F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4">
            <a:extLst>
              <a:ext uri="{FF2B5EF4-FFF2-40B4-BE49-F238E27FC236}">
                <a16:creationId xmlns:a16="http://schemas.microsoft.com/office/drawing/2014/main" id="{EF4E9EA2-B970-4262-9391-A5E2E156E91F}"/>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1386059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12800" y="1600200"/>
            <a:ext cx="5130800" cy="4572000"/>
          </a:xfrm>
        </p:spPr>
        <p:txBody>
          <a:bodyPr/>
          <a:lstStyle>
            <a:lvl1pPr>
              <a:defRPr sz="2800"/>
            </a:lvl1pPr>
            <a:lvl2pPr>
              <a:defRPr sz="2401"/>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600200"/>
            <a:ext cx="5130800" cy="4572000"/>
          </a:xfrm>
        </p:spPr>
        <p:txBody>
          <a:bodyPr/>
          <a:lstStyle>
            <a:lvl1pPr>
              <a:defRPr sz="2800"/>
            </a:lvl1pPr>
            <a:lvl2pPr>
              <a:defRPr sz="2401"/>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a:extLst>
              <a:ext uri="{FF2B5EF4-FFF2-40B4-BE49-F238E27FC236}">
                <a16:creationId xmlns:a16="http://schemas.microsoft.com/office/drawing/2014/main" id="{509E7E77-F076-44FF-9003-086E3A23E71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4">
            <a:extLst>
              <a:ext uri="{FF2B5EF4-FFF2-40B4-BE49-F238E27FC236}">
                <a16:creationId xmlns:a16="http://schemas.microsoft.com/office/drawing/2014/main" id="{6A350342-5EA6-41FF-B796-9E29337A2FC4}"/>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3211381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1" b="1"/>
            </a:lvl1pPr>
            <a:lvl2pPr marL="457215" indent="0">
              <a:buNone/>
              <a:defRPr sz="2000" b="1"/>
            </a:lvl2pPr>
            <a:lvl3pPr marL="914431" indent="0">
              <a:buNone/>
              <a:defRPr sz="1800" b="1"/>
            </a:lvl3pPr>
            <a:lvl4pPr marL="1371646" indent="0">
              <a:buNone/>
              <a:defRPr sz="1600" b="1"/>
            </a:lvl4pPr>
            <a:lvl5pPr marL="1828862" indent="0">
              <a:buNone/>
              <a:defRPr sz="1600" b="1"/>
            </a:lvl5pPr>
            <a:lvl6pPr marL="2286077" indent="0">
              <a:buNone/>
              <a:defRPr sz="1600" b="1"/>
            </a:lvl6pPr>
            <a:lvl7pPr marL="2743294" indent="0">
              <a:buNone/>
              <a:defRPr sz="1600" b="1"/>
            </a:lvl7pPr>
            <a:lvl8pPr marL="3200508" indent="0">
              <a:buNone/>
              <a:defRPr sz="1600" b="1"/>
            </a:lvl8pPr>
            <a:lvl9pPr marL="3657724"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1"/>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1" b="1"/>
            </a:lvl1pPr>
            <a:lvl2pPr marL="457215" indent="0">
              <a:buNone/>
              <a:defRPr sz="2000" b="1"/>
            </a:lvl2pPr>
            <a:lvl3pPr marL="914431" indent="0">
              <a:buNone/>
              <a:defRPr sz="1800" b="1"/>
            </a:lvl3pPr>
            <a:lvl4pPr marL="1371646" indent="0">
              <a:buNone/>
              <a:defRPr sz="1600" b="1"/>
            </a:lvl4pPr>
            <a:lvl5pPr marL="1828862" indent="0">
              <a:buNone/>
              <a:defRPr sz="1600" b="1"/>
            </a:lvl5pPr>
            <a:lvl6pPr marL="2286077" indent="0">
              <a:buNone/>
              <a:defRPr sz="1600" b="1"/>
            </a:lvl6pPr>
            <a:lvl7pPr marL="2743294" indent="0">
              <a:buNone/>
              <a:defRPr sz="1600" b="1"/>
            </a:lvl7pPr>
            <a:lvl8pPr marL="3200508" indent="0">
              <a:buNone/>
              <a:defRPr sz="1600" b="1"/>
            </a:lvl8pPr>
            <a:lvl9pPr marL="3657724"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1"/>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a:extLst>
              <a:ext uri="{FF2B5EF4-FFF2-40B4-BE49-F238E27FC236}">
                <a16:creationId xmlns:a16="http://schemas.microsoft.com/office/drawing/2014/main" id="{1E6C0E1A-1903-4C98-8381-6FE5F8F0305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14">
            <a:extLst>
              <a:ext uri="{FF2B5EF4-FFF2-40B4-BE49-F238E27FC236}">
                <a16:creationId xmlns:a16="http://schemas.microsoft.com/office/drawing/2014/main" id="{A01348AC-0F23-4D74-8B37-A06C61CF534F}"/>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1116106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0D58A542-7FC1-422A-A26B-D6DC5C88103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14">
            <a:extLst>
              <a:ext uri="{FF2B5EF4-FFF2-40B4-BE49-F238E27FC236}">
                <a16:creationId xmlns:a16="http://schemas.microsoft.com/office/drawing/2014/main" id="{B14EDCEC-9440-4B9B-9FB4-10C6B8FA0B2C}"/>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2128637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E1B9962-767B-4E48-B4F0-B968ED0AF10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14">
            <a:extLst>
              <a:ext uri="{FF2B5EF4-FFF2-40B4-BE49-F238E27FC236}">
                <a16:creationId xmlns:a16="http://schemas.microsoft.com/office/drawing/2014/main" id="{5C973EDF-915A-4668-853F-E2D07F3FE3F4}"/>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3368427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1"/>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1"/>
            <a:ext cx="4011084" cy="4691063"/>
          </a:xfrm>
        </p:spPr>
        <p:txBody>
          <a:bodyPr/>
          <a:lstStyle>
            <a:lvl1pPr marL="0" indent="0">
              <a:buNone/>
              <a:defRPr sz="1400"/>
            </a:lvl1pPr>
            <a:lvl2pPr marL="457215" indent="0">
              <a:buNone/>
              <a:defRPr sz="1200"/>
            </a:lvl2pPr>
            <a:lvl3pPr marL="914431" indent="0">
              <a:buNone/>
              <a:defRPr sz="1000"/>
            </a:lvl3pPr>
            <a:lvl4pPr marL="1371646" indent="0">
              <a:buNone/>
              <a:defRPr sz="901"/>
            </a:lvl4pPr>
            <a:lvl5pPr marL="1828862" indent="0">
              <a:buNone/>
              <a:defRPr sz="901"/>
            </a:lvl5pPr>
            <a:lvl6pPr marL="2286077" indent="0">
              <a:buNone/>
              <a:defRPr sz="901"/>
            </a:lvl6pPr>
            <a:lvl7pPr marL="2743294" indent="0">
              <a:buNone/>
              <a:defRPr sz="901"/>
            </a:lvl7pPr>
            <a:lvl8pPr marL="3200508" indent="0">
              <a:buNone/>
              <a:defRPr sz="901"/>
            </a:lvl8pPr>
            <a:lvl9pPr marL="3657724" indent="0">
              <a:buNone/>
              <a:defRPr sz="901"/>
            </a:lvl9pPr>
          </a:lstStyle>
          <a:p>
            <a:pPr lvl="0"/>
            <a:r>
              <a:rPr lang="en-US"/>
              <a:t>Click to edit Master text styles</a:t>
            </a:r>
          </a:p>
        </p:txBody>
      </p:sp>
      <p:sp>
        <p:nvSpPr>
          <p:cNvPr id="5" name="Rectangle 2">
            <a:extLst>
              <a:ext uri="{FF2B5EF4-FFF2-40B4-BE49-F238E27FC236}">
                <a16:creationId xmlns:a16="http://schemas.microsoft.com/office/drawing/2014/main" id="{87E209BE-9836-4F18-9B0F-C07D883184F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4">
            <a:extLst>
              <a:ext uri="{FF2B5EF4-FFF2-40B4-BE49-F238E27FC236}">
                <a16:creationId xmlns:a16="http://schemas.microsoft.com/office/drawing/2014/main" id="{752C055C-EC92-4AA2-883D-D1B6DDA12DBD}"/>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3209770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15" indent="0">
              <a:buNone/>
              <a:defRPr sz="2800"/>
            </a:lvl2pPr>
            <a:lvl3pPr marL="914431" indent="0">
              <a:buNone/>
              <a:defRPr sz="2401"/>
            </a:lvl3pPr>
            <a:lvl4pPr marL="1371646" indent="0">
              <a:buNone/>
              <a:defRPr sz="2000"/>
            </a:lvl4pPr>
            <a:lvl5pPr marL="1828862" indent="0">
              <a:buNone/>
              <a:defRPr sz="2000"/>
            </a:lvl5pPr>
            <a:lvl6pPr marL="2286077" indent="0">
              <a:buNone/>
              <a:defRPr sz="2000"/>
            </a:lvl6pPr>
            <a:lvl7pPr marL="2743294" indent="0">
              <a:buNone/>
              <a:defRPr sz="2000"/>
            </a:lvl7pPr>
            <a:lvl8pPr marL="3200508" indent="0">
              <a:buNone/>
              <a:defRPr sz="2000"/>
            </a:lvl8pPr>
            <a:lvl9pPr marL="3657724"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15" indent="0">
              <a:buNone/>
              <a:defRPr sz="1200"/>
            </a:lvl2pPr>
            <a:lvl3pPr marL="914431" indent="0">
              <a:buNone/>
              <a:defRPr sz="1000"/>
            </a:lvl3pPr>
            <a:lvl4pPr marL="1371646" indent="0">
              <a:buNone/>
              <a:defRPr sz="901"/>
            </a:lvl4pPr>
            <a:lvl5pPr marL="1828862" indent="0">
              <a:buNone/>
              <a:defRPr sz="901"/>
            </a:lvl5pPr>
            <a:lvl6pPr marL="2286077" indent="0">
              <a:buNone/>
              <a:defRPr sz="901"/>
            </a:lvl6pPr>
            <a:lvl7pPr marL="2743294" indent="0">
              <a:buNone/>
              <a:defRPr sz="901"/>
            </a:lvl7pPr>
            <a:lvl8pPr marL="3200508" indent="0">
              <a:buNone/>
              <a:defRPr sz="901"/>
            </a:lvl8pPr>
            <a:lvl9pPr marL="3657724" indent="0">
              <a:buNone/>
              <a:defRPr sz="901"/>
            </a:lvl9pPr>
          </a:lstStyle>
          <a:p>
            <a:pPr lvl="0"/>
            <a:r>
              <a:rPr lang="en-US"/>
              <a:t>Click to edit Master text styles</a:t>
            </a:r>
          </a:p>
        </p:txBody>
      </p:sp>
      <p:sp>
        <p:nvSpPr>
          <p:cNvPr id="5" name="Rectangle 2">
            <a:extLst>
              <a:ext uri="{FF2B5EF4-FFF2-40B4-BE49-F238E27FC236}">
                <a16:creationId xmlns:a16="http://schemas.microsoft.com/office/drawing/2014/main" id="{920AA784-39C9-4366-A8B7-B9583CABEB2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4">
            <a:extLst>
              <a:ext uri="{FF2B5EF4-FFF2-40B4-BE49-F238E27FC236}">
                <a16:creationId xmlns:a16="http://schemas.microsoft.com/office/drawing/2014/main" id="{D166E015-9EB5-4E21-90F5-86B267BBC655}"/>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1794370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F693C"/>
        </a:solidFill>
        <a:effectLst/>
      </p:bgPr>
    </p:bg>
    <p:spTree>
      <p:nvGrpSpPr>
        <p:cNvPr id="1" name=""/>
        <p:cNvGrpSpPr/>
        <p:nvPr/>
      </p:nvGrpSpPr>
      <p:grpSpPr>
        <a:xfrm>
          <a:off x="0" y="0"/>
          <a:ext cx="0" cy="0"/>
          <a:chOff x="0" y="0"/>
          <a:chExt cx="0" cy="0"/>
        </a:xfrm>
      </p:grpSpPr>
      <p:sp>
        <p:nvSpPr>
          <p:cNvPr id="17420" name="Freeform 12">
            <a:extLst>
              <a:ext uri="{FF2B5EF4-FFF2-40B4-BE49-F238E27FC236}">
                <a16:creationId xmlns:a16="http://schemas.microsoft.com/office/drawing/2014/main" id="{D5080426-8381-4CCC-8BD3-0178A1FC9093}"/>
              </a:ext>
            </a:extLst>
          </p:cNvPr>
          <p:cNvSpPr>
            <a:spLocks/>
          </p:cNvSpPr>
          <p:nvPr/>
        </p:nvSpPr>
        <p:spPr bwMode="hidden">
          <a:xfrm>
            <a:off x="1" y="0"/>
            <a:ext cx="12187767" cy="2819400"/>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rgbClr val="63502B"/>
              </a:gs>
              <a:gs pos="100000">
                <a:srgbClr val="7F693C"/>
              </a:gs>
            </a:gsLst>
            <a:lin ang="5400000" scaled="1"/>
          </a:gradFill>
          <a:ln w="9525">
            <a:noFill/>
            <a:round/>
            <a:headEnd/>
            <a:tailEnd/>
          </a:ln>
        </p:spPr>
        <p:txBody>
          <a:bodyPr/>
          <a:lstStyle>
            <a:lvl1pPr>
              <a:defRPr sz="2400">
                <a:solidFill>
                  <a:schemeClr val="tx1"/>
                </a:solidFill>
                <a:latin typeface="Garamond" panose="02020404030301010803" pitchFamily="18" charset="0"/>
                <a:ea typeface="ＭＳ Ｐゴシック" panose="020B0600070205080204" pitchFamily="34" charset="-128"/>
              </a:defRPr>
            </a:lvl1pPr>
            <a:lvl2pPr marL="37931725" indent="-37474525">
              <a:defRPr sz="2400">
                <a:solidFill>
                  <a:schemeClr val="tx1"/>
                </a:solidFill>
                <a:latin typeface="Garamond" panose="02020404030301010803" pitchFamily="18" charset="0"/>
                <a:ea typeface="ＭＳ Ｐゴシック" panose="020B0600070205080204" pitchFamily="34" charset="-128"/>
              </a:defRPr>
            </a:lvl2pPr>
            <a:lvl3pPr>
              <a:defRPr sz="2400">
                <a:solidFill>
                  <a:schemeClr val="tx1"/>
                </a:solidFill>
                <a:latin typeface="Garamond" panose="02020404030301010803" pitchFamily="18" charset="0"/>
                <a:ea typeface="ＭＳ Ｐゴシック" panose="020B0600070205080204" pitchFamily="34" charset="-128"/>
              </a:defRPr>
            </a:lvl3pPr>
            <a:lvl4pPr>
              <a:defRPr sz="2400">
                <a:solidFill>
                  <a:schemeClr val="tx1"/>
                </a:solidFill>
                <a:latin typeface="Garamond" panose="02020404030301010803" pitchFamily="18" charset="0"/>
                <a:ea typeface="ＭＳ Ｐゴシック" panose="020B0600070205080204" pitchFamily="34" charset="-128"/>
              </a:defRPr>
            </a:lvl4pPr>
            <a:lvl5pPr>
              <a:defRPr sz="2400">
                <a:solidFill>
                  <a:schemeClr val="tx1"/>
                </a:solidFill>
                <a:latin typeface="Garamond" panose="02020404030301010803"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9pPr>
          </a:lstStyle>
          <a:p>
            <a:pPr>
              <a:defRPr/>
            </a:pPr>
            <a:endParaRPr lang="en-US" altLang="en-US" sz="1800"/>
          </a:p>
        </p:txBody>
      </p:sp>
      <p:pic>
        <p:nvPicPr>
          <p:cNvPr id="1027" name="Picture 18" descr="ah_background_layered2">
            <a:extLst>
              <a:ext uri="{FF2B5EF4-FFF2-40B4-BE49-F238E27FC236}">
                <a16:creationId xmlns:a16="http://schemas.microsoft.com/office/drawing/2014/main" id="{4EA75B51-D283-40A1-B8D2-93AF9097990F}"/>
              </a:ext>
            </a:extLst>
          </p:cNvPr>
          <p:cNvPicPr>
            <a:picLocks noChangeAspect="1" noChangeArrowheads="1"/>
          </p:cNvPicPr>
          <p:nvPr userDrawn="1"/>
        </p:nvPicPr>
        <p:blipFill>
          <a:blip r:embed="rId13">
            <a:extLst>
              <a:ext uri="{BEBA8EAE-BF5A-486C-A8C5-ECC9F3942E4B}">
                <a14:imgProps xmlns:a14="http://schemas.microsoft.com/office/drawing/2010/main">
                  <a14:imgLayer r:embed="rId14">
                    <a14:imgEffect>
                      <a14:sharpenSoften amount="-10000"/>
                    </a14:imgEffect>
                    <a14:imgEffect>
                      <a14:colorTemperature colorTemp="7159"/>
                    </a14:imgEffect>
                    <a14:imgEffect>
                      <a14:brightnessContrast bright="-16000"/>
                    </a14:imgEffect>
                  </a14:imgLayer>
                </a14:imgProps>
              </a:ext>
              <a:ext uri="{28A0092B-C50C-407E-A947-70E740481C1C}">
                <a14:useLocalDpi xmlns:a14="http://schemas.microsoft.com/office/drawing/2010/main" val="0"/>
              </a:ext>
            </a:extLst>
          </a:blip>
          <a:srcRect/>
          <a:stretch>
            <a:fillRect/>
          </a:stretch>
        </p:blipFill>
        <p:spPr bwMode="auto">
          <a:xfrm>
            <a:off x="0" y="685800"/>
            <a:ext cx="6358467"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Rectangle 2">
            <a:extLst>
              <a:ext uri="{FF2B5EF4-FFF2-40B4-BE49-F238E27FC236}">
                <a16:creationId xmlns:a16="http://schemas.microsoft.com/office/drawing/2014/main" id="{27731C82-DF6B-42AE-AEE7-3A0A0C88BE2F}"/>
              </a:ext>
            </a:extLst>
          </p:cNvPr>
          <p:cNvSpPr>
            <a:spLocks noGrp="1" noChangeArrowheads="1"/>
          </p:cNvSpPr>
          <p:nvPr>
            <p:ph type="dt" sz="half" idx="2"/>
          </p:nvPr>
        </p:nvSpPr>
        <p:spPr bwMode="auto">
          <a:xfrm>
            <a:off x="914400" y="6172200"/>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en-US"/>
          </a:p>
        </p:txBody>
      </p:sp>
      <p:sp>
        <p:nvSpPr>
          <p:cNvPr id="17421" name="Rectangle 13">
            <a:extLst>
              <a:ext uri="{FF2B5EF4-FFF2-40B4-BE49-F238E27FC236}">
                <a16:creationId xmlns:a16="http://schemas.microsoft.com/office/drawing/2014/main" id="{C652DFB3-3845-414B-83B0-9194AD09A2A9}"/>
              </a:ext>
            </a:extLst>
          </p:cNvPr>
          <p:cNvSpPr>
            <a:spLocks noGrp="1" noRot="1" noChangeArrowheads="1"/>
          </p:cNvSpPr>
          <p:nvPr>
            <p:ph type="title"/>
          </p:nvPr>
        </p:nvSpPr>
        <p:spPr bwMode="auto">
          <a:xfrm>
            <a:off x="812800" y="609600"/>
            <a:ext cx="104648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7422" name="Rectangle 14">
            <a:extLst>
              <a:ext uri="{FF2B5EF4-FFF2-40B4-BE49-F238E27FC236}">
                <a16:creationId xmlns:a16="http://schemas.microsoft.com/office/drawing/2014/main" id="{AC52A559-FBD0-4A94-9948-89C95F95A0AA}"/>
              </a:ext>
            </a:extLst>
          </p:cNvPr>
          <p:cNvSpPr>
            <a:spLocks noGrp="1" noChangeArrowheads="1"/>
          </p:cNvSpPr>
          <p:nvPr>
            <p:ph type="ftr" sz="quarter" idx="3"/>
          </p:nvPr>
        </p:nvSpPr>
        <p:spPr bwMode="auto">
          <a:xfrm>
            <a:off x="4165600" y="6172200"/>
            <a:ext cx="7112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latin typeface="Frutiger LT Std 55 Roman" panose="020B0602020204020204" pitchFamily="34" charset="0"/>
              </a:defRPr>
            </a:lvl1pPr>
          </a:lstStyle>
          <a:p>
            <a:pPr>
              <a:defRPr/>
            </a:pPr>
            <a:r>
              <a:rPr lang="en-US" altLang="en-US"/>
              <a:t>E X P E R I E N C E    Y O U R    A M E R I C A</a:t>
            </a:r>
          </a:p>
        </p:txBody>
      </p:sp>
      <p:sp>
        <p:nvSpPr>
          <p:cNvPr id="17423" name="Rectangle 15">
            <a:extLst>
              <a:ext uri="{FF2B5EF4-FFF2-40B4-BE49-F238E27FC236}">
                <a16:creationId xmlns:a16="http://schemas.microsoft.com/office/drawing/2014/main" id="{7CB2F344-DFF3-4F55-B904-3E237CFB9089}"/>
              </a:ext>
            </a:extLst>
          </p:cNvPr>
          <p:cNvSpPr>
            <a:spLocks noGrp="1" noChangeArrowheads="1"/>
          </p:cNvSpPr>
          <p:nvPr>
            <p:ph type="body" idx="1"/>
          </p:nvPr>
        </p:nvSpPr>
        <p:spPr bwMode="auto">
          <a:xfrm>
            <a:off x="812800" y="1600200"/>
            <a:ext cx="104648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2" name="Line 17">
            <a:extLst>
              <a:ext uri="{FF2B5EF4-FFF2-40B4-BE49-F238E27FC236}">
                <a16:creationId xmlns:a16="http://schemas.microsoft.com/office/drawing/2014/main" id="{655E399E-81A4-479C-8D49-1C56818813A1}"/>
              </a:ext>
            </a:extLst>
          </p:cNvPr>
          <p:cNvSpPr>
            <a:spLocks noChangeShapeType="1"/>
          </p:cNvSpPr>
          <p:nvPr userDrawn="1"/>
        </p:nvSpPr>
        <p:spPr bwMode="auto">
          <a:xfrm>
            <a:off x="914400" y="457200"/>
            <a:ext cx="10363200" cy="0"/>
          </a:xfrm>
          <a:prstGeom prst="line">
            <a:avLst/>
          </a:prstGeom>
          <a:noFill/>
          <a:ln w="152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800"/>
          </a:p>
        </p:txBody>
      </p:sp>
    </p:spTree>
    <p:extLst>
      <p:ext uri="{BB962C8B-B14F-4D97-AF65-F5344CB8AC3E}">
        <p14:creationId xmlns:p14="http://schemas.microsoft.com/office/powerpoint/2010/main" val="1122473676"/>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mj-lt"/>
          <a:ea typeface="ＭＳ Ｐゴシック" panose="020B0600070205080204" pitchFamily="34" charset="-128"/>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2pPr>
      <a:lvl3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3pPr>
      <a:lvl4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4pPr>
      <a:lvl5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5pPr>
      <a:lvl6pPr marL="457215"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6pPr>
      <a:lvl7pPr marL="914431"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7pPr>
      <a:lvl8pPr marL="1371646"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8pPr>
      <a:lvl9pPr marL="1828862"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9pPr>
    </p:titleStyle>
    <p:body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p:bodyStyle>
    <p:otherStyle>
      <a:defPPr>
        <a:defRPr lang="en-US"/>
      </a:defPPr>
      <a:lvl1pPr marL="0" algn="l" defTabSz="457215" rtl="0" eaLnBrk="1" latinLnBrk="0" hangingPunct="1">
        <a:defRPr sz="1800" kern="1200">
          <a:solidFill>
            <a:schemeClr val="tx1"/>
          </a:solidFill>
          <a:latin typeface="+mn-lt"/>
          <a:ea typeface="+mn-ea"/>
          <a:cs typeface="+mn-cs"/>
        </a:defRPr>
      </a:lvl1pPr>
      <a:lvl2pPr marL="457215" algn="l" defTabSz="457215" rtl="0" eaLnBrk="1" latinLnBrk="0" hangingPunct="1">
        <a:defRPr sz="1800" kern="1200">
          <a:solidFill>
            <a:schemeClr val="tx1"/>
          </a:solidFill>
          <a:latin typeface="+mn-lt"/>
          <a:ea typeface="+mn-ea"/>
          <a:cs typeface="+mn-cs"/>
        </a:defRPr>
      </a:lvl2pPr>
      <a:lvl3pPr marL="914431" algn="l" defTabSz="457215" rtl="0" eaLnBrk="1" latinLnBrk="0" hangingPunct="1">
        <a:defRPr sz="1800" kern="1200">
          <a:solidFill>
            <a:schemeClr val="tx1"/>
          </a:solidFill>
          <a:latin typeface="+mn-lt"/>
          <a:ea typeface="+mn-ea"/>
          <a:cs typeface="+mn-cs"/>
        </a:defRPr>
      </a:lvl3pPr>
      <a:lvl4pPr marL="1371646" algn="l" defTabSz="457215" rtl="0" eaLnBrk="1" latinLnBrk="0" hangingPunct="1">
        <a:defRPr sz="1800" kern="1200">
          <a:solidFill>
            <a:schemeClr val="tx1"/>
          </a:solidFill>
          <a:latin typeface="+mn-lt"/>
          <a:ea typeface="+mn-ea"/>
          <a:cs typeface="+mn-cs"/>
        </a:defRPr>
      </a:lvl4pPr>
      <a:lvl5pPr marL="1828862" algn="l" defTabSz="457215" rtl="0" eaLnBrk="1" latinLnBrk="0" hangingPunct="1">
        <a:defRPr sz="1800" kern="1200">
          <a:solidFill>
            <a:schemeClr val="tx1"/>
          </a:solidFill>
          <a:latin typeface="+mn-lt"/>
          <a:ea typeface="+mn-ea"/>
          <a:cs typeface="+mn-cs"/>
        </a:defRPr>
      </a:lvl5pPr>
      <a:lvl6pPr marL="2286077" algn="l" defTabSz="457215" rtl="0" eaLnBrk="1" latinLnBrk="0" hangingPunct="1">
        <a:defRPr sz="1800" kern="1200">
          <a:solidFill>
            <a:schemeClr val="tx1"/>
          </a:solidFill>
          <a:latin typeface="+mn-lt"/>
          <a:ea typeface="+mn-ea"/>
          <a:cs typeface="+mn-cs"/>
        </a:defRPr>
      </a:lvl6pPr>
      <a:lvl7pPr marL="2743294" algn="l" defTabSz="457215" rtl="0" eaLnBrk="1" latinLnBrk="0" hangingPunct="1">
        <a:defRPr sz="1800" kern="1200">
          <a:solidFill>
            <a:schemeClr val="tx1"/>
          </a:solidFill>
          <a:latin typeface="+mn-lt"/>
          <a:ea typeface="+mn-ea"/>
          <a:cs typeface="+mn-cs"/>
        </a:defRPr>
      </a:lvl7pPr>
      <a:lvl8pPr marL="3200508" algn="l" defTabSz="457215" rtl="0" eaLnBrk="1" latinLnBrk="0" hangingPunct="1">
        <a:defRPr sz="1800" kern="1200">
          <a:solidFill>
            <a:schemeClr val="tx1"/>
          </a:solidFill>
          <a:latin typeface="+mn-lt"/>
          <a:ea typeface="+mn-ea"/>
          <a:cs typeface="+mn-cs"/>
        </a:defRPr>
      </a:lvl8pPr>
      <a:lvl9pPr marL="3657724" algn="l" defTabSz="45721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tinyurl.com/ynxdsfrn"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1.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42.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3.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Rectangle 4">
            <a:extLst>
              <a:ext uri="{FF2B5EF4-FFF2-40B4-BE49-F238E27FC236}">
                <a16:creationId xmlns:a16="http://schemas.microsoft.com/office/drawing/2014/main" id="{3BEC80C9-6E12-466F-BABC-F93C5148FCAD}"/>
              </a:ext>
            </a:extLst>
          </p:cNvPr>
          <p:cNvSpPr>
            <a:spLocks noGrp="1" noChangeArrowheads="1"/>
          </p:cNvSpPr>
          <p:nvPr>
            <p:ph type="ctrTitle"/>
          </p:nvPr>
        </p:nvSpPr>
        <p:spPr>
          <a:xfrm>
            <a:off x="703307" y="614883"/>
            <a:ext cx="8200528" cy="1447800"/>
          </a:xfrm>
        </p:spPr>
        <p:txBody>
          <a:bodyPr/>
          <a:lstStyle/>
          <a:p>
            <a:pPr eaLnBrk="1" hangingPunct="1">
              <a:defRPr/>
            </a:pPr>
            <a:r>
              <a:rPr lang="en-US" altLang="en-US" sz="4000" dirty="0"/>
              <a:t>Pike National Historic Trail </a:t>
            </a:r>
            <a:br>
              <a:rPr lang="en-US" altLang="en-US" sz="4000" dirty="0"/>
            </a:br>
            <a:r>
              <a:rPr lang="en-US" altLang="en-US" sz="4000" dirty="0"/>
              <a:t>Feasibility Study</a:t>
            </a:r>
          </a:p>
        </p:txBody>
      </p:sp>
      <p:sp>
        <p:nvSpPr>
          <p:cNvPr id="76807" name="Text Box 7">
            <a:extLst>
              <a:ext uri="{FF2B5EF4-FFF2-40B4-BE49-F238E27FC236}">
                <a16:creationId xmlns:a16="http://schemas.microsoft.com/office/drawing/2014/main" id="{E01F9526-4581-4A93-A999-CD2A732D3D2D}"/>
              </a:ext>
              <a:ext uri="{C183D7F6-B498-43B3-948B-1728B52AA6E4}">
                <adec:decorative xmlns:adec="http://schemas.microsoft.com/office/drawing/2017/decorative" val="1"/>
              </a:ext>
            </a:extLst>
          </p:cNvPr>
          <p:cNvSpPr txBox="1">
            <a:spLocks noChangeArrowheads="1"/>
          </p:cNvSpPr>
          <p:nvPr/>
        </p:nvSpPr>
        <p:spPr bwMode="auto">
          <a:xfrm>
            <a:off x="7609827" y="592859"/>
            <a:ext cx="3279231" cy="723403"/>
          </a:xfrm>
          <a:prstGeom prst="rect">
            <a:avLst/>
          </a:prstGeom>
          <a:noFill/>
          <a:ln w="9525">
            <a:noFill/>
            <a:miter lim="800000"/>
            <a:headEnd/>
            <a:tailEnd/>
          </a:ln>
          <a:effectLst/>
        </p:spPr>
        <p:txBody>
          <a:bodyPr wrap="none">
            <a:spAutoFit/>
          </a:bodyPr>
          <a:lstStyle>
            <a:lvl1pPr>
              <a:defRPr sz="2400">
                <a:solidFill>
                  <a:schemeClr val="tx1"/>
                </a:solidFill>
                <a:latin typeface="Garamond" panose="02020404030301010803" pitchFamily="18" charset="0"/>
                <a:ea typeface="ＭＳ Ｐゴシック" panose="020B0600070205080204" pitchFamily="34" charset="-128"/>
              </a:defRPr>
            </a:lvl1pPr>
            <a:lvl2pPr marL="37931725" indent="-37474525">
              <a:defRPr sz="2400">
                <a:solidFill>
                  <a:schemeClr val="tx1"/>
                </a:solidFill>
                <a:latin typeface="Garamond" panose="02020404030301010803" pitchFamily="18" charset="0"/>
                <a:ea typeface="ＭＳ Ｐゴシック" panose="020B0600070205080204" pitchFamily="34" charset="-128"/>
              </a:defRPr>
            </a:lvl2pPr>
            <a:lvl3pPr>
              <a:defRPr sz="2400">
                <a:solidFill>
                  <a:schemeClr val="tx1"/>
                </a:solidFill>
                <a:latin typeface="Garamond" panose="02020404030301010803" pitchFamily="18" charset="0"/>
                <a:ea typeface="ＭＳ Ｐゴシック" panose="020B0600070205080204" pitchFamily="34" charset="-128"/>
              </a:defRPr>
            </a:lvl3pPr>
            <a:lvl4pPr>
              <a:defRPr sz="2400">
                <a:solidFill>
                  <a:schemeClr val="tx1"/>
                </a:solidFill>
                <a:latin typeface="Garamond" panose="02020404030301010803" pitchFamily="18" charset="0"/>
                <a:ea typeface="ＭＳ Ｐゴシック" panose="020B0600070205080204" pitchFamily="34" charset="-128"/>
              </a:defRPr>
            </a:lvl4pPr>
            <a:lvl5pPr>
              <a:defRPr sz="2400">
                <a:solidFill>
                  <a:schemeClr val="tx1"/>
                </a:solidFill>
                <a:latin typeface="Garamond" panose="02020404030301010803"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9pPr>
          </a:lstStyle>
          <a:p>
            <a:pPr eaLnBrk="0" fontAlgn="base" hangingPunct="0">
              <a:spcBef>
                <a:spcPct val="0"/>
              </a:spcBef>
              <a:spcAft>
                <a:spcPct val="0"/>
              </a:spcAft>
              <a:defRPr/>
            </a:pPr>
            <a:r>
              <a:rPr lang="en-US" altLang="en-US" sz="1600" dirty="0">
                <a:solidFill>
                  <a:srgbClr val="FFFFFF"/>
                </a:solidFill>
                <a:effectLst>
                  <a:outerShdw blurRad="38100" dist="38100" dir="2700000" algn="tl">
                    <a:srgbClr val="000000"/>
                  </a:outerShdw>
                </a:effectLst>
                <a:latin typeface="Frutiger LT Std 55 Roman" panose="020B0602020204020204" pitchFamily="34" charset="0"/>
              </a:rPr>
              <a:t>National Trails - National Park Service</a:t>
            </a:r>
          </a:p>
          <a:p>
            <a:pPr eaLnBrk="0" fontAlgn="base" hangingPunct="0">
              <a:spcBef>
                <a:spcPct val="0"/>
              </a:spcBef>
              <a:spcAft>
                <a:spcPct val="0"/>
              </a:spcAft>
              <a:defRPr/>
            </a:pPr>
            <a:r>
              <a:rPr lang="en-US" altLang="en-US" sz="1600" dirty="0">
                <a:solidFill>
                  <a:srgbClr val="FFFFFF"/>
                </a:solidFill>
                <a:effectLst>
                  <a:outerShdw blurRad="38100" dist="38100" dir="2700000" algn="tl">
                    <a:srgbClr val="000000"/>
                  </a:outerShdw>
                </a:effectLst>
                <a:latin typeface="Frutiger LT Std 55 Roman" panose="020B0602020204020204" pitchFamily="34" charset="0"/>
              </a:rPr>
              <a:t>U.S. Department of the Interior</a:t>
            </a:r>
          </a:p>
          <a:p>
            <a:pPr eaLnBrk="0" fontAlgn="base" hangingPunct="0">
              <a:spcBef>
                <a:spcPct val="0"/>
              </a:spcBef>
              <a:spcAft>
                <a:spcPct val="0"/>
              </a:spcAft>
              <a:defRPr/>
            </a:pPr>
            <a:endParaRPr lang="en-US" altLang="en-US" sz="901" dirty="0">
              <a:solidFill>
                <a:srgbClr val="FFFFFF"/>
              </a:solidFill>
              <a:effectLst>
                <a:outerShdw blurRad="38100" dist="38100" dir="2700000" algn="tl">
                  <a:srgbClr val="000000"/>
                </a:outerShdw>
              </a:effectLst>
              <a:latin typeface="Frutiger LT Std 55 Roman" panose="020B0602020204020204" pitchFamily="34" charset="0"/>
            </a:endParaRPr>
          </a:p>
        </p:txBody>
      </p:sp>
      <p:pic>
        <p:nvPicPr>
          <p:cNvPr id="4099" name="Picture 6">
            <a:extLst>
              <a:ext uri="{FF2B5EF4-FFF2-40B4-BE49-F238E27FC236}">
                <a16:creationId xmlns:a16="http://schemas.microsoft.com/office/drawing/2014/main" id="{DDB3FFB9-DDBA-4D92-9698-C4AC9F3A335C}"/>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52702" y="1071704"/>
            <a:ext cx="707064" cy="923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C3D601BF-553A-4DFC-9EAB-1995CD77F232}"/>
              </a:ext>
            </a:extLst>
          </p:cNvPr>
          <p:cNvSpPr/>
          <p:nvPr/>
        </p:nvSpPr>
        <p:spPr>
          <a:xfrm>
            <a:off x="1061525" y="2364955"/>
            <a:ext cx="6096000" cy="830997"/>
          </a:xfrm>
          <a:prstGeom prst="rect">
            <a:avLst/>
          </a:prstGeom>
        </p:spPr>
        <p:txBody>
          <a:bodyPr>
            <a:spAutoFit/>
          </a:bodyPr>
          <a:lstStyle/>
          <a:p>
            <a:pPr eaLnBrk="0" fontAlgn="base" hangingPunct="0">
              <a:spcBef>
                <a:spcPts val="600"/>
              </a:spcBef>
              <a:spcAft>
                <a:spcPts val="600"/>
              </a:spcAft>
              <a:defRPr/>
            </a:pPr>
            <a:r>
              <a:rPr lang="en-US" altLang="en-US" sz="2000" b="1" dirty="0">
                <a:solidFill>
                  <a:srgbClr val="FFFFFF"/>
                </a:solidFill>
                <a:latin typeface="Frutiger LT Std 45 Light" panose="020B0402020204020204" pitchFamily="34" charset="0"/>
                <a:ea typeface="ＭＳ Ｐゴシック" panose="020B0600070205080204" pitchFamily="34" charset="-128"/>
              </a:rPr>
              <a:t>Virtual </a:t>
            </a:r>
            <a:r>
              <a:rPr lang="en-US" altLang="en-US" sz="2000" b="1">
                <a:solidFill>
                  <a:srgbClr val="FFFFFF"/>
                </a:solidFill>
                <a:latin typeface="Frutiger LT Std 45 Light" panose="020B0402020204020204" pitchFamily="34" charset="0"/>
                <a:ea typeface="ＭＳ Ｐゴシック" panose="020B0600070205080204" pitchFamily="34" charset="-128"/>
              </a:rPr>
              <a:t>Public Meeting </a:t>
            </a:r>
            <a:endParaRPr lang="en-US" altLang="en-US" sz="2000" b="1" dirty="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ts val="600"/>
              </a:spcBef>
              <a:spcAft>
                <a:spcPts val="600"/>
              </a:spcAft>
              <a:defRPr/>
            </a:pPr>
            <a:endParaRPr lang="en-US" altLang="en-US" b="1" dirty="0">
              <a:solidFill>
                <a:srgbClr val="FFFFFF"/>
              </a:solidFill>
              <a:latin typeface="Frutiger LT Std 45 Light" panose="020B0402020204020204" pitchFamily="34" charset="0"/>
              <a:ea typeface="ＭＳ Ｐゴシック" panose="020B0600070205080204" pitchFamily="34" charset="-128"/>
            </a:endParaRPr>
          </a:p>
        </p:txBody>
      </p:sp>
      <p:sp>
        <p:nvSpPr>
          <p:cNvPr id="2" name="Rectangle 1">
            <a:extLst>
              <a:ext uri="{FF2B5EF4-FFF2-40B4-BE49-F238E27FC236}">
                <a16:creationId xmlns:a16="http://schemas.microsoft.com/office/drawing/2014/main" id="{E591D0C4-D3D7-4180-A1CB-8CD3CA05E75B}"/>
              </a:ext>
            </a:extLst>
          </p:cNvPr>
          <p:cNvSpPr/>
          <p:nvPr/>
        </p:nvSpPr>
        <p:spPr>
          <a:xfrm>
            <a:off x="1061525" y="3300047"/>
            <a:ext cx="7445959" cy="3972882"/>
          </a:xfrm>
          <a:prstGeom prst="rect">
            <a:avLst/>
          </a:prstGeom>
        </p:spPr>
        <p:txBody>
          <a:bodyPr wrap="square">
            <a:spAutoFit/>
          </a:bodyPr>
          <a:lstStyle/>
          <a:p>
            <a:pPr eaLnBrk="0" fontAlgn="base" hangingPunct="0">
              <a:spcBef>
                <a:spcPct val="0"/>
              </a:spcBef>
              <a:spcAft>
                <a:spcPct val="0"/>
              </a:spcAft>
              <a:defRPr/>
            </a:pPr>
            <a:endParaRPr lang="en-US" altLang="en-US" b="1">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defRPr/>
            </a:pPr>
            <a:r>
              <a:rPr lang="en-US" altLang="en-US" sz="2000" b="1">
                <a:solidFill>
                  <a:srgbClr val="FFFFFF"/>
                </a:solidFill>
                <a:latin typeface="Frutiger LT Std 45 Light" panose="020B0402020204020204" pitchFamily="34" charset="0"/>
                <a:ea typeface="ＭＳ Ｐゴシック" panose="020B0600070205080204" pitchFamily="34" charset="-128"/>
              </a:rPr>
              <a:t>WELCOME!</a:t>
            </a:r>
          </a:p>
          <a:p>
            <a:pPr eaLnBrk="0" fontAlgn="base" hangingPunct="0">
              <a:spcBef>
                <a:spcPct val="0"/>
              </a:spcBef>
              <a:spcAft>
                <a:spcPct val="0"/>
              </a:spcAft>
              <a:defRPr/>
            </a:pPr>
            <a:endParaRPr lang="en-US" altLang="en-US" sz="200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defRPr/>
            </a:pPr>
            <a:r>
              <a:rPr lang="en-US" altLang="en-US" sz="2000">
                <a:solidFill>
                  <a:srgbClr val="FFFFFF"/>
                </a:solidFill>
                <a:latin typeface="Frutiger LT Std 45 Light" panose="020B0402020204020204" pitchFamily="34" charset="0"/>
                <a:ea typeface="ＭＳ Ｐゴシック" panose="020B0600070205080204" pitchFamily="34" charset="-128"/>
              </a:rPr>
              <a:t>The meeting will begin shortly.</a:t>
            </a:r>
          </a:p>
          <a:p>
            <a:pPr eaLnBrk="0" fontAlgn="base" hangingPunct="0">
              <a:spcBef>
                <a:spcPct val="0"/>
              </a:spcBef>
              <a:spcAft>
                <a:spcPct val="0"/>
              </a:spcAft>
              <a:defRPr/>
            </a:pPr>
            <a:endParaRPr lang="en-US" altLang="en-US" sz="200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ts val="100"/>
              </a:spcAft>
              <a:defRPr/>
            </a:pPr>
            <a:r>
              <a:rPr lang="en-US" altLang="en-US" sz="2000">
                <a:solidFill>
                  <a:srgbClr val="FFFFFF"/>
                </a:solidFill>
                <a:latin typeface="Frutiger LT Std 45 Light" panose="020B0402020204020204" pitchFamily="34" charset="0"/>
                <a:ea typeface="ＭＳ Ｐゴシック" panose="020B0600070205080204" pitchFamily="34" charset="-128"/>
              </a:rPr>
              <a:t>Please note: </a:t>
            </a:r>
          </a:p>
          <a:p>
            <a:pPr eaLnBrk="0" fontAlgn="base" hangingPunct="0">
              <a:spcBef>
                <a:spcPct val="0"/>
              </a:spcBef>
              <a:spcAft>
                <a:spcPts val="100"/>
              </a:spcAft>
              <a:defRPr/>
            </a:pPr>
            <a:r>
              <a:rPr lang="en-US" altLang="en-US" sz="2000">
                <a:solidFill>
                  <a:srgbClr val="FFFFFF"/>
                </a:solidFill>
                <a:latin typeface="Frutiger LT Std 45 Light" panose="020B0402020204020204" pitchFamily="34" charset="0"/>
                <a:ea typeface="ＭＳ Ｐゴシック" panose="020B0600070205080204" pitchFamily="34" charset="-128"/>
              </a:rPr>
              <a:t>All participants are muted. </a:t>
            </a:r>
          </a:p>
          <a:p>
            <a:pPr eaLnBrk="0" fontAlgn="base" hangingPunct="0">
              <a:spcBef>
                <a:spcPct val="0"/>
              </a:spcBef>
              <a:spcAft>
                <a:spcPts val="100"/>
              </a:spcAft>
              <a:defRPr/>
            </a:pPr>
            <a:r>
              <a:rPr lang="en-US" altLang="en-US" sz="2000">
                <a:solidFill>
                  <a:srgbClr val="FFFFFF"/>
                </a:solidFill>
                <a:latin typeface="Frutiger LT Std 45 Light" panose="020B0402020204020204" pitchFamily="34" charset="0"/>
                <a:ea typeface="ＭＳ Ｐゴシック" panose="020B0600070205080204" pitchFamily="34" charset="-128"/>
              </a:rPr>
              <a:t>The meeting is being recorded.</a:t>
            </a:r>
          </a:p>
          <a:p>
            <a:pPr eaLnBrk="0" fontAlgn="base" hangingPunct="0">
              <a:spcBef>
                <a:spcPct val="0"/>
              </a:spcBef>
              <a:spcAft>
                <a:spcPts val="100"/>
              </a:spcAft>
              <a:defRPr/>
            </a:pPr>
            <a:endParaRPr lang="en-US" altLang="en-US" sz="2400" b="1">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ts val="100"/>
              </a:spcAft>
              <a:defRPr/>
            </a:pPr>
            <a:endParaRPr lang="en-US" altLang="en-US" sz="2400" b="1">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defRPr/>
            </a:pPr>
            <a:endParaRPr lang="en-US" altLang="en-US" sz="2400" b="1">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defRPr/>
            </a:pPr>
            <a:endParaRPr lang="en-US" altLang="en-US">
              <a:solidFill>
                <a:srgbClr val="FFFFFF"/>
              </a:solidFill>
              <a:latin typeface="Frutiger LT Std 45 Light" panose="020B0402020204020204" pitchFamily="34" charset="0"/>
              <a:ea typeface="ＭＳ Ｐゴシック" panose="020B0600070205080204" pitchFamily="34" charset="-128"/>
            </a:endParaRPr>
          </a:p>
        </p:txBody>
      </p:sp>
      <p:pic>
        <p:nvPicPr>
          <p:cNvPr id="4101" name="Picture 7" descr="Painting by Frederic Remington (1906) entitled &quot;Zebulon Pike Entering Santa Fe.&quot; Depicts Pike on a horse in foreground, with others on horses in background, and town residents standing in doorways.">
            <a:extLst>
              <a:ext uri="{FF2B5EF4-FFF2-40B4-BE49-F238E27FC236}">
                <a16:creationId xmlns:a16="http://schemas.microsoft.com/office/drawing/2014/main" id="{AA69C0F2-1945-46DF-B6D3-ADCAAAD51B38}"/>
              </a:ext>
              <a:ext uri="{C183D7F6-B498-43B3-948B-1728B52AA6E4}">
                <adec:decorative xmlns:adec="http://schemas.microsoft.com/office/drawing/2017/decorative" val="0"/>
              </a:ext>
            </a:extLst>
          </p:cNvPr>
          <p:cNvPicPr>
            <a:picLocks noChangeAspect="1"/>
          </p:cNvPicPr>
          <p:nvPr/>
        </p:nvPicPr>
        <p:blipFill>
          <a:blip r:embed="rId4">
            <a:extLst>
              <a:ext uri="{28A0092B-C50C-407E-A947-70E740481C1C}">
                <a14:useLocalDpi xmlns:a14="http://schemas.microsoft.com/office/drawing/2010/main" val="0"/>
              </a:ext>
            </a:extLst>
          </a:blip>
          <a:srcRect l="2" t="1936" r="1219"/>
          <a:stretch>
            <a:fillRect/>
          </a:stretch>
        </p:blipFill>
        <p:spPr bwMode="auto">
          <a:xfrm>
            <a:off x="4979867" y="2130531"/>
            <a:ext cx="6279899" cy="4030548"/>
          </a:xfrm>
          <a:prstGeom prst="rect">
            <a:avLst/>
          </a:prstGeom>
          <a:noFill/>
          <a:ln w="28575">
            <a:solidFill>
              <a:schemeClr val="tx1"/>
            </a:solidFill>
            <a:miter lim="800000"/>
            <a:headEnd/>
            <a:tailEnd/>
          </a:ln>
          <a:effectLst>
            <a:outerShdw sx="98000" sy="98000" algn="ctr" rotWithShape="0">
              <a:srgbClr val="000000">
                <a:alpha val="42998"/>
              </a:srgbClr>
            </a:outerShdw>
          </a:effectLst>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A4911F3-CCAF-434E-AA9E-FDCFC7086DEA}"/>
              </a:ext>
              <a:ext uri="{C183D7F6-B498-43B3-948B-1728B52AA6E4}">
                <adec:decorative xmlns:adec="http://schemas.microsoft.com/office/drawing/2017/decorative" val="1"/>
              </a:ext>
            </a:extLst>
          </p:cNvPr>
          <p:cNvSpPr txBox="1"/>
          <p:nvPr/>
        </p:nvSpPr>
        <p:spPr>
          <a:xfrm>
            <a:off x="6276340" y="6242595"/>
            <a:ext cx="5044250" cy="415498"/>
          </a:xfrm>
          <a:prstGeom prst="rect">
            <a:avLst/>
          </a:prstGeom>
          <a:noFill/>
        </p:spPr>
        <p:txBody>
          <a:bodyPr wrap="square" rtlCol="0">
            <a:spAutoFit/>
          </a:bodyPr>
          <a:lstStyle/>
          <a:p>
            <a:pPr algn="r" eaLnBrk="0" fontAlgn="base" hangingPunct="0">
              <a:spcBef>
                <a:spcPct val="0"/>
              </a:spcBef>
              <a:spcAft>
                <a:spcPct val="0"/>
              </a:spcAft>
            </a:pPr>
            <a:r>
              <a:rPr lang="en-US" sz="1050" dirty="0">
                <a:latin typeface="Frutiger LT Std 45 Light" panose="020B0402020204020204" pitchFamily="34" charset="0"/>
              </a:rPr>
              <a:t>Painting by Frederic Remington (1906) entitled, “Zebulon Pike Entering Santa Fe”</a:t>
            </a:r>
          </a:p>
          <a:p>
            <a:pPr algn="r" eaLnBrk="0" fontAlgn="base" hangingPunct="0">
              <a:spcBef>
                <a:spcPct val="0"/>
              </a:spcBef>
              <a:spcAft>
                <a:spcPct val="0"/>
              </a:spcAft>
            </a:pPr>
            <a:r>
              <a:rPr lang="en-US" sz="1050" dirty="0">
                <a:solidFill>
                  <a:srgbClr val="FFFFFF"/>
                </a:solidFill>
                <a:latin typeface="Frutiger LT Std 45 Light" panose="020B0402020204020204" pitchFamily="34" charset="0"/>
                <a:ea typeface="ＭＳ Ｐゴシック" panose="020B0600070205080204" pitchFamily="34" charset="-128"/>
              </a:rPr>
              <a:t>Courtesy of the Library of Congress</a:t>
            </a:r>
            <a:r>
              <a:rPr lang="en-US" sz="1050" dirty="0">
                <a:solidFill>
                  <a:srgbClr val="FFFFFF"/>
                </a:solidFill>
                <a:latin typeface="Frutiger LT Std 55 Roman"/>
                <a:ea typeface="ＭＳ Ｐゴシック" panose="020B0600070205080204" pitchFamily="34" charset="-128"/>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p:txBody>
          <a:bodyPr/>
          <a:lstStyle/>
          <a:p>
            <a:pPr eaLnBrk="1" hangingPunct="1">
              <a:defRPr/>
            </a:pPr>
            <a:r>
              <a:rPr lang="en-US" altLang="en-US" dirty="0"/>
              <a:t>What is a Trail Feasibility Study?</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864505" y="1393303"/>
            <a:ext cx="7608242" cy="4885577"/>
          </a:xfrm>
        </p:spPr>
        <p:txBody>
          <a:bodyPr/>
          <a:lstStyle/>
          <a:p>
            <a:pPr marL="0" indent="0" eaLnBrk="1" hangingPunct="1">
              <a:spcAft>
                <a:spcPts val="1000"/>
              </a:spcAft>
              <a:buClr>
                <a:schemeClr val="tx1"/>
              </a:buClr>
              <a:buNone/>
              <a:defRPr/>
            </a:pPr>
            <a:r>
              <a:rPr lang="en-US" altLang="en-US" sz="2400" b="1">
                <a:latin typeface="Frutiger LT Std 45 Light"/>
                <a:ea typeface="ＭＳ Ｐゴシック"/>
              </a:rPr>
              <a:t>National Historic Trail Feasibility Studies:</a:t>
            </a:r>
            <a:endParaRPr lang="en-US" altLang="en-US" sz="1800" b="1">
              <a:latin typeface="Frutiger LT Std 45 Light"/>
              <a:ea typeface="ＭＳ Ｐゴシック"/>
            </a:endParaRPr>
          </a:p>
          <a:p>
            <a:pPr marL="742950" lvl="1" indent="-285750">
              <a:spcAft>
                <a:spcPts val="600"/>
              </a:spcAft>
              <a:buClr>
                <a:schemeClr val="tx1"/>
              </a:buClr>
              <a:buSzPct val="100000"/>
              <a:buFont typeface="Arial" panose="020B0604020202020204" pitchFamily="34" charset="0"/>
              <a:buChar char="•"/>
            </a:pPr>
            <a:r>
              <a:rPr lang="en-US" sz="2000">
                <a:effectLst>
                  <a:outerShdw blurRad="38100" dist="38100" dir="2700000" algn="tl">
                    <a:srgbClr val="000000">
                      <a:alpha val="43137"/>
                    </a:srgbClr>
                  </a:outerShdw>
                </a:effectLst>
                <a:latin typeface="Frutiger LT Std 45 Light"/>
                <a:ea typeface="ＭＳ Ｐゴシック"/>
              </a:rPr>
              <a:t>Evaluate the eligibility, feasibility, suitability, and desirability of designating a route as a new national historic trail.</a:t>
            </a:r>
          </a:p>
          <a:p>
            <a:pPr marL="742950" lvl="1" indent="-285750">
              <a:spcAft>
                <a:spcPts val="600"/>
              </a:spcAft>
              <a:buClr>
                <a:schemeClr val="tx1"/>
              </a:buClr>
              <a:buSzPct val="100000"/>
              <a:buFont typeface="Arial" panose="020B0604020202020204" pitchFamily="34" charset="0"/>
              <a:buChar char="•"/>
            </a:pPr>
            <a:r>
              <a:rPr lang="en-US" sz="2000">
                <a:effectLst>
                  <a:outerShdw blurRad="38100" dist="38100" dir="2700000" algn="tl">
                    <a:srgbClr val="000000">
                      <a:alpha val="43137"/>
                    </a:srgbClr>
                  </a:outerShdw>
                </a:effectLst>
                <a:latin typeface="Frutiger LT Std 45 Light"/>
                <a:ea typeface="ＭＳ Ｐゴシック"/>
              </a:rPr>
              <a:t>Eligibility is based on Congressionally-established criteria found in the National Trails System Act.</a:t>
            </a:r>
          </a:p>
          <a:p>
            <a:pPr marL="742950" lvl="1" indent="-285750">
              <a:buClr>
                <a:schemeClr val="tx1"/>
              </a:buClr>
              <a:buSzPct val="100000"/>
              <a:buFont typeface="Arial" panose="020B0604020202020204" pitchFamily="34" charset="0"/>
              <a:buChar char="•"/>
            </a:pPr>
            <a:r>
              <a:rPr lang="en-US" sz="2000">
                <a:effectLst>
                  <a:outerShdw blurRad="38100" dist="38100" dir="2700000" algn="tl">
                    <a:srgbClr val="000000">
                      <a:alpha val="43137"/>
                    </a:srgbClr>
                  </a:outerShdw>
                </a:effectLst>
                <a:latin typeface="Frutiger LT Std 45 Light"/>
                <a:ea typeface="ＭＳ Ｐゴシック"/>
              </a:rPr>
              <a:t>The National Park Service submits the study's findings to Congress.</a:t>
            </a:r>
          </a:p>
          <a:p>
            <a:pPr marL="742950" lvl="1" indent="-285750">
              <a:buClr>
                <a:schemeClr val="tx1"/>
              </a:buClr>
              <a:buSzPct val="100000"/>
              <a:buFont typeface="Arial" panose="020B0604020202020204" pitchFamily="34" charset="0"/>
              <a:buChar char="•"/>
            </a:pPr>
            <a:r>
              <a:rPr lang="en-US" sz="2000">
                <a:effectLst>
                  <a:outerShdw blurRad="38100" dist="38100" dir="2700000" algn="tl">
                    <a:srgbClr val="000000">
                      <a:alpha val="43137"/>
                    </a:srgbClr>
                  </a:outerShdw>
                </a:effectLst>
                <a:latin typeface="Frutiger LT Std 45 Light"/>
                <a:ea typeface="ＭＳ Ｐゴシック"/>
              </a:rPr>
              <a:t>The study does not establish a new National Historic Trail.</a:t>
            </a:r>
            <a:endParaRPr lang="en-US" sz="2000">
              <a:effectLst>
                <a:outerShdw blurRad="38100" dist="38100" dir="2700000" algn="tl">
                  <a:srgbClr val="000000">
                    <a:alpha val="43137"/>
                  </a:srgbClr>
                </a:outerShdw>
              </a:effectLst>
              <a:latin typeface="Frutiger LT Std 45 Light"/>
            </a:endParaRPr>
          </a:p>
          <a:p>
            <a:pPr marL="742950" lvl="1" indent="-285750">
              <a:buClr>
                <a:schemeClr val="tx1"/>
              </a:buClr>
              <a:buSzPct val="100000"/>
              <a:buFont typeface="Arial" panose="020B0604020202020204" pitchFamily="34" charset="0"/>
              <a:buChar char="•"/>
            </a:pPr>
            <a:r>
              <a:rPr lang="en-US" sz="2000">
                <a:effectLst>
                  <a:outerShdw blurRad="38100" dist="38100" dir="2700000" algn="tl">
                    <a:srgbClr val="000000">
                      <a:alpha val="43137"/>
                    </a:srgbClr>
                  </a:outerShdw>
                </a:effectLst>
                <a:latin typeface="Frutiger LT Std 45 Light"/>
                <a:ea typeface="ＭＳ Ｐゴシック"/>
              </a:rPr>
              <a:t>Only Congress through legislated action has the authority to establish a National Historic Trail.</a:t>
            </a:r>
            <a:endParaRPr lang="en-US" sz="2000">
              <a:effectLst>
                <a:outerShdw blurRad="38100" dist="38100" dir="2700000" algn="tl">
                  <a:srgbClr val="000000">
                    <a:alpha val="43137"/>
                  </a:srgbClr>
                </a:outerShdw>
              </a:effectLst>
              <a:latin typeface="Frutiger LT Std 45 Light"/>
            </a:endParaRPr>
          </a:p>
          <a:p>
            <a:pPr marL="742950" lvl="1" indent="-285750">
              <a:buClr>
                <a:schemeClr val="tx1"/>
              </a:buClr>
              <a:buSzPct val="100000"/>
              <a:buFont typeface="Arial" panose="020B0604020202020204" pitchFamily="34" charset="0"/>
              <a:buChar char="•"/>
            </a:pPr>
            <a:r>
              <a:rPr lang="en-US" sz="2000">
                <a:effectLst>
                  <a:outerShdw blurRad="38100" dist="38100" dir="2700000" algn="tl">
                    <a:srgbClr val="000000">
                      <a:alpha val="43137"/>
                    </a:srgbClr>
                  </a:outerShdw>
                </a:effectLst>
                <a:latin typeface="Frutiger LT Std 45 Light"/>
                <a:ea typeface="ＭＳ Ｐゴシック"/>
              </a:rPr>
              <a:t>The study will identify eligibility and feasibility. It will not recommend designation of the Pike National Historic Trail.</a:t>
            </a:r>
            <a:endParaRPr lang="en-US" sz="2000">
              <a:effectLst>
                <a:outerShdw blurRad="38100" dist="38100" dir="2700000" algn="tl">
                  <a:srgbClr val="000000">
                    <a:alpha val="43137"/>
                  </a:srgbClr>
                </a:outerShdw>
              </a:effectLst>
              <a:latin typeface="Frutiger LT Std 45 Light"/>
            </a:endParaRPr>
          </a:p>
          <a:p>
            <a:pPr marL="742950" lvl="1" indent="-285750">
              <a:buClr>
                <a:schemeClr val="tx1"/>
              </a:buClr>
              <a:buSzPct val="100000"/>
              <a:buFont typeface="Arial" panose="020B0604020202020204" pitchFamily="34" charset="0"/>
              <a:buChar char="•"/>
            </a:pPr>
            <a:endParaRPr lang="en-US" sz="2000">
              <a:effectLst>
                <a:outerShdw blurRad="38100" dist="38100" dir="2700000" algn="tl">
                  <a:srgbClr val="000000">
                    <a:alpha val="43137"/>
                  </a:srgbClr>
                </a:outerShdw>
              </a:effectLst>
              <a:latin typeface="Frutiger LT Std 45 Light"/>
            </a:endParaRPr>
          </a:p>
          <a:p>
            <a:pPr marL="742950" lvl="1" indent="-285750">
              <a:buClr>
                <a:schemeClr val="tx1"/>
              </a:buClr>
              <a:buSzPct val="100000"/>
              <a:buFont typeface="Arial" panose="020B0604020202020204" pitchFamily="34" charset="0"/>
              <a:buChar char="•"/>
            </a:pPr>
            <a:endParaRPr lang="en-US" sz="2000">
              <a:effectLst>
                <a:outerShdw blurRad="38100" dist="38100" dir="2700000" algn="tl">
                  <a:srgbClr val="000000">
                    <a:alpha val="43137"/>
                  </a:srgbClr>
                </a:outerShdw>
              </a:effectLst>
              <a:latin typeface="Frutiger LT Std 45 Light"/>
            </a:endParaRPr>
          </a:p>
          <a:p>
            <a:pPr marL="742950" lvl="1" indent="-285750">
              <a:buClr>
                <a:schemeClr val="tx1"/>
              </a:buClr>
              <a:buSzPct val="100000"/>
              <a:buFont typeface="Arial" panose="020B0604020202020204" pitchFamily="34" charset="0"/>
              <a:buChar char="•"/>
            </a:pPr>
            <a:endParaRPr lang="en-US" sz="2000">
              <a:effectLst>
                <a:outerShdw blurRad="38100" dist="38100" dir="2700000" algn="tl">
                  <a:srgbClr val="000000">
                    <a:alpha val="43137"/>
                  </a:srgbClr>
                </a:outerShdw>
              </a:effectLst>
              <a:latin typeface="Frutiger LT Std 45 Light"/>
            </a:endParaRPr>
          </a:p>
          <a:p>
            <a:pPr marL="742950" lvl="1" indent="-285750">
              <a:buClr>
                <a:schemeClr val="tx1"/>
              </a:buClr>
              <a:buSzPct val="100000"/>
              <a:buFont typeface="Arial" panose="020B0604020202020204" pitchFamily="34" charset="0"/>
              <a:buChar char="•"/>
            </a:pPr>
            <a:endParaRPr lang="en-US" sz="2000">
              <a:effectLst>
                <a:outerShdw blurRad="38100" dist="38100" dir="2700000" algn="tl">
                  <a:srgbClr val="000000">
                    <a:alpha val="43137"/>
                  </a:srgbClr>
                </a:outerShdw>
              </a:effectLst>
              <a:latin typeface="Frutiger LT Std 45 Light"/>
              <a:ea typeface="ＭＳ Ｐゴシック"/>
            </a:endParaRPr>
          </a:p>
          <a:p>
            <a:pPr marL="742950" lvl="1" indent="-285750">
              <a:buClr>
                <a:schemeClr val="tx1"/>
              </a:buClr>
              <a:buSzPct val="100000"/>
              <a:buFont typeface="Arial" panose="020B0604020202020204" pitchFamily="34" charset="0"/>
              <a:buChar char="•"/>
            </a:pPr>
            <a:endParaRPr lang="en-US" sz="2000">
              <a:effectLst>
                <a:outerShdw blurRad="38100" dist="38100" dir="2700000" algn="tl">
                  <a:srgbClr val="000000">
                    <a:alpha val="43137"/>
                  </a:srgbClr>
                </a:outerShdw>
              </a:effectLst>
              <a:latin typeface="Frutiger LT Std 45 Light"/>
              <a:ea typeface="ＭＳ Ｐゴシック"/>
            </a:endParaRPr>
          </a:p>
        </p:txBody>
      </p:sp>
    </p:spTree>
    <p:extLst>
      <p:ext uri="{BB962C8B-B14F-4D97-AF65-F5344CB8AC3E}">
        <p14:creationId xmlns:p14="http://schemas.microsoft.com/office/powerpoint/2010/main" val="1485472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851331" y="615837"/>
            <a:ext cx="10489337"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chemeClr val="tx2"/>
                </a:solidFill>
                <a:effectLst/>
                <a:uLnTx/>
                <a:uFillTx/>
                <a:latin typeface="+mj-lt"/>
                <a:ea typeface="ＭＳ Ｐゴシック" panose="020B0600070205080204" pitchFamily="34" charset="-128"/>
                <a:cs typeface="+mn-cs"/>
              </a:rPr>
              <a:t>What is the Pike Trail and why should we care?</a:t>
            </a:r>
          </a:p>
        </p:txBody>
      </p:sp>
      <p:pic>
        <p:nvPicPr>
          <p:cNvPr id="7170" name="Picture 3" descr="Current map of a portion of the United States and Mexico showing the route taken by Lieutenant Zebulon Pike during his 1806-1807 expedition. Map shows a draft version of the proposed route of the Pike Trail crossing Missouri, Kansas and a small portion of Nebraska, then traveling around portions of Colorado, south through New Mexico and into Mexico, then northeast through Texas, and ending in Louisiana. Map also shows, using different colored lines, the following current National Historic trails: El Camino Real de los Tejas, El Camino Real de Tierra Adentro, Lewis and Clark, Old Spanish. Also shows the El Camino Real in Mexico.&#10;">
            <a:extLst>
              <a:ext uri="{FF2B5EF4-FFF2-40B4-BE49-F238E27FC236}">
                <a16:creationId xmlns:a16="http://schemas.microsoft.com/office/drawing/2014/main" id="{25C33872-C742-48E5-B1C2-C861927EE95F}"/>
              </a:ext>
            </a:extLst>
          </p:cNvPr>
          <p:cNvPicPr>
            <a:picLocks noChangeAspect="1" noChangeArrowheads="1"/>
          </p:cNvPicPr>
          <p:nvPr/>
        </p:nvPicPr>
        <p:blipFill>
          <a:blip r:embed="rId3"/>
          <a:srcRect/>
          <a:stretch>
            <a:fillRect/>
          </a:stretch>
        </p:blipFill>
        <p:spPr bwMode="auto">
          <a:xfrm>
            <a:off x="2267117" y="1220128"/>
            <a:ext cx="7291662" cy="563787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58AAF0C3-0754-4AC0-A57D-6BA738F52B46}"/>
              </a:ext>
            </a:extLst>
          </p:cNvPr>
          <p:cNvSpPr>
            <a:spLocks noGrp="1" noRot="1" noChangeArrowheads="1"/>
          </p:cNvSpPr>
          <p:nvPr>
            <p:ph type="title"/>
          </p:nvPr>
        </p:nvSpPr>
        <p:spPr>
          <a:xfrm>
            <a:off x="847918" y="688903"/>
            <a:ext cx="10106526" cy="510168"/>
          </a:xfrm>
        </p:spPr>
        <p:txBody>
          <a:bodyPr/>
          <a:lstStyle/>
          <a:p>
            <a:pPr algn="ctr" eaLnBrk="1" hangingPunct="1">
              <a:defRPr/>
            </a:pPr>
            <a:r>
              <a:rPr lang="en-US" altLang="en-US" dirty="0">
                <a:ea typeface="ＭＳ Ｐゴシック"/>
              </a:rPr>
              <a:t>Historical Context: The Louisiana Purchase</a:t>
            </a:r>
            <a:endParaRPr lang="en-US" altLang="en-US" dirty="0"/>
          </a:p>
        </p:txBody>
      </p:sp>
      <p:sp>
        <p:nvSpPr>
          <p:cNvPr id="7" name="TextBox 6">
            <a:extLst>
              <a:ext uri="{FF2B5EF4-FFF2-40B4-BE49-F238E27FC236}">
                <a16:creationId xmlns:a16="http://schemas.microsoft.com/office/drawing/2014/main" id="{A10266F6-5C34-48A4-BA08-B99084B89178}"/>
              </a:ext>
            </a:extLst>
          </p:cNvPr>
          <p:cNvSpPr txBox="1"/>
          <p:nvPr/>
        </p:nvSpPr>
        <p:spPr>
          <a:xfrm>
            <a:off x="632860" y="1572376"/>
            <a:ext cx="8737360" cy="1046440"/>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sz="2200" b="1">
                <a:solidFill>
                  <a:srgbClr val="FFFFFF"/>
                </a:solidFill>
                <a:latin typeface="Frutiger LT Std 45 Light" panose="020B0402020204020204" pitchFamily="34" charset="0"/>
                <a:ea typeface="ＭＳ Ｐゴシック"/>
              </a:rPr>
              <a:t>The U.S. purchased the Louisiana Territory from France in 1803</a:t>
            </a:r>
            <a:endParaRPr lang="en-US" sz="2200" b="1">
              <a:latin typeface="Frutiger LT Std 45 Light" panose="020B0402020204020204" pitchFamily="34" charset="0"/>
            </a:endParaRPr>
          </a:p>
          <a:p>
            <a:pPr>
              <a:spcBef>
                <a:spcPct val="0"/>
              </a:spcBef>
              <a:spcAft>
                <a:spcPct val="0"/>
              </a:spcAft>
            </a:pPr>
            <a:endParaRPr lang="en-US" sz="2000" b="1">
              <a:solidFill>
                <a:srgbClr val="FFFFFF"/>
              </a:solidFill>
              <a:latin typeface="Frutiger LT Std 45 Light" panose="020B0402020204020204" pitchFamily="34" charset="0"/>
              <a:ea typeface="ＭＳ Ｐゴシック"/>
            </a:endParaRPr>
          </a:p>
          <a:p>
            <a:pPr>
              <a:spcBef>
                <a:spcPct val="0"/>
              </a:spcBef>
              <a:spcAft>
                <a:spcPct val="0"/>
              </a:spcAft>
            </a:pPr>
            <a:endParaRPr lang="en-US" sz="2000">
              <a:solidFill>
                <a:srgbClr val="FFFFFF"/>
              </a:solidFill>
              <a:latin typeface="Frutiger LT Std 55 Roman"/>
              <a:ea typeface="ＭＳ Ｐゴシック"/>
            </a:endParaRPr>
          </a:p>
        </p:txBody>
      </p:sp>
      <p:sp>
        <p:nvSpPr>
          <p:cNvPr id="4" name="TextBox 3">
            <a:extLst>
              <a:ext uri="{FF2B5EF4-FFF2-40B4-BE49-F238E27FC236}">
                <a16:creationId xmlns:a16="http://schemas.microsoft.com/office/drawing/2014/main" id="{9D706F59-8A44-4EBA-8F8B-8B80C4690C1E}"/>
              </a:ext>
            </a:extLst>
          </p:cNvPr>
          <p:cNvSpPr txBox="1"/>
          <p:nvPr/>
        </p:nvSpPr>
        <p:spPr>
          <a:xfrm>
            <a:off x="559701" y="2351905"/>
            <a:ext cx="3771084" cy="34778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Frutiger LT Std 45 Light"/>
              </a:rPr>
              <a:t>* Doubled the size of the U.S.</a:t>
            </a:r>
          </a:p>
          <a:p>
            <a:endParaRPr lang="en-US" sz="2000">
              <a:latin typeface="Frutiger LT Std 45 Light" panose="020B0402020204020204" pitchFamily="34" charset="0"/>
            </a:endParaRPr>
          </a:p>
          <a:p>
            <a:r>
              <a:rPr lang="en-US" sz="2000">
                <a:latin typeface="Frutiger LT Std 45 Light"/>
              </a:rPr>
              <a:t>* Proposed a new western border for the U.S.</a:t>
            </a:r>
          </a:p>
          <a:p>
            <a:endParaRPr lang="en-US" sz="2000">
              <a:latin typeface="Frutiger LT Std 45 Light" panose="020B0402020204020204" pitchFamily="34" charset="0"/>
            </a:endParaRPr>
          </a:p>
          <a:p>
            <a:r>
              <a:rPr lang="en-US" sz="2000">
                <a:latin typeface="Frutiger LT Std 45 Light"/>
              </a:rPr>
              <a:t>* Gave U.S. sole treaty authority with the indigenous tribes</a:t>
            </a:r>
          </a:p>
          <a:p>
            <a:endParaRPr lang="en-US" sz="2000">
              <a:latin typeface="Frutiger LT Std 45 Light" panose="020B0402020204020204" pitchFamily="34" charset="0"/>
            </a:endParaRPr>
          </a:p>
          <a:p>
            <a:r>
              <a:rPr lang="en-US" sz="2000">
                <a:latin typeface="Frutiger LT Std 45 Light"/>
              </a:rPr>
              <a:t>* Sale not recognized by the Spanish Crown</a:t>
            </a:r>
            <a:endParaRPr lang="en-US" sz="2000">
              <a:latin typeface="Frutiger LT Std 45 Light" panose="020B0402020204020204" pitchFamily="34" charset="0"/>
            </a:endParaRPr>
          </a:p>
          <a:p>
            <a:endParaRPr lang="en-US" sz="2000">
              <a:latin typeface="Frutiger LT Std 45 Light" panose="020B0402020204020204" pitchFamily="34" charset="0"/>
            </a:endParaRPr>
          </a:p>
        </p:txBody>
      </p:sp>
      <p:pic>
        <p:nvPicPr>
          <p:cNvPr id="3" name="Picture 2" descr="Map of the United States from the early 1800s highlighting in red the Louisiana Purchase territory.  ">
            <a:extLst>
              <a:ext uri="{FF2B5EF4-FFF2-40B4-BE49-F238E27FC236}">
                <a16:creationId xmlns:a16="http://schemas.microsoft.com/office/drawing/2014/main" id="{961520F2-9F00-450E-9A2C-159B3EA162DA}"/>
              </a:ext>
            </a:extLst>
          </p:cNvPr>
          <p:cNvPicPr>
            <a:picLocks noChangeAspect="1"/>
          </p:cNvPicPr>
          <p:nvPr/>
        </p:nvPicPr>
        <p:blipFill>
          <a:blip r:embed="rId3"/>
          <a:stretch>
            <a:fillRect/>
          </a:stretch>
        </p:blipFill>
        <p:spPr>
          <a:xfrm>
            <a:off x="4257625" y="2151159"/>
            <a:ext cx="6890987" cy="4509721"/>
          </a:xfrm>
          <a:prstGeom prst="rect">
            <a:avLst/>
          </a:prstGeom>
        </p:spPr>
      </p:pic>
      <p:sp>
        <p:nvSpPr>
          <p:cNvPr id="5" name="TextBox 4">
            <a:extLst>
              <a:ext uri="{FF2B5EF4-FFF2-40B4-BE49-F238E27FC236}">
                <a16:creationId xmlns:a16="http://schemas.microsoft.com/office/drawing/2014/main" id="{BD8B6966-1DEB-4B5B-980E-B493545EE6D3}"/>
              </a:ext>
            </a:extLst>
          </p:cNvPr>
          <p:cNvSpPr txBox="1"/>
          <p:nvPr/>
        </p:nvSpPr>
        <p:spPr>
          <a:xfrm>
            <a:off x="7584110" y="6604084"/>
            <a:ext cx="3572219" cy="253916"/>
          </a:xfrm>
          <a:prstGeom prst="rect">
            <a:avLst/>
          </a:prstGeom>
          <a:noFill/>
        </p:spPr>
        <p:txBody>
          <a:bodyPr wrap="square" rtlCol="0">
            <a:spAutoFit/>
          </a:bodyPr>
          <a:lstStyle/>
          <a:p>
            <a:pPr algn="r" eaLnBrk="0" fontAlgn="base" hangingPunct="0">
              <a:spcBef>
                <a:spcPct val="0"/>
              </a:spcBef>
              <a:spcAft>
                <a:spcPct val="0"/>
              </a:spcAft>
            </a:pPr>
            <a:r>
              <a:rPr lang="en-US" sz="1050">
                <a:solidFill>
                  <a:srgbClr val="FFFFFF"/>
                </a:solidFill>
                <a:latin typeface="Frutiger LT Std 55 Roman"/>
                <a:ea typeface="ＭＳ Ｐゴシック" panose="020B0600070205080204" pitchFamily="34" charset="-128"/>
              </a:rPr>
              <a:t>Courtesy Wikimedia Commons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58AAF0C3-0754-4AC0-A57D-6BA738F52B46}"/>
              </a:ext>
            </a:extLst>
          </p:cNvPr>
          <p:cNvSpPr>
            <a:spLocks noGrp="1" noRot="1" noChangeArrowheads="1"/>
          </p:cNvSpPr>
          <p:nvPr>
            <p:ph type="title"/>
          </p:nvPr>
        </p:nvSpPr>
        <p:spPr>
          <a:xfrm>
            <a:off x="867266" y="705572"/>
            <a:ext cx="8666918" cy="510168"/>
          </a:xfrm>
        </p:spPr>
        <p:txBody>
          <a:bodyPr/>
          <a:lstStyle/>
          <a:p>
            <a:pPr algn="ctr" eaLnBrk="1" hangingPunct="1">
              <a:defRPr/>
            </a:pPr>
            <a:r>
              <a:rPr lang="en-US" altLang="en-US" dirty="0"/>
              <a:t>The Spanish Empire in North America</a:t>
            </a:r>
          </a:p>
        </p:txBody>
      </p:sp>
      <p:sp>
        <p:nvSpPr>
          <p:cNvPr id="2" name="TextBox 1">
            <a:extLst>
              <a:ext uri="{FF2B5EF4-FFF2-40B4-BE49-F238E27FC236}">
                <a16:creationId xmlns:a16="http://schemas.microsoft.com/office/drawing/2014/main" id="{FE53B908-4F69-43B5-9C78-76CB62EE6C7B}"/>
              </a:ext>
            </a:extLst>
          </p:cNvPr>
          <p:cNvSpPr txBox="1"/>
          <p:nvPr/>
        </p:nvSpPr>
        <p:spPr>
          <a:xfrm>
            <a:off x="693832" y="1215422"/>
            <a:ext cx="6651389" cy="5324535"/>
          </a:xfrm>
          <a:prstGeom prst="rect">
            <a:avLst/>
          </a:prstGeom>
          <a:noFill/>
        </p:spPr>
        <p:txBody>
          <a:bodyPr wrap="square" lIns="91440" tIns="45720" rIns="91440" bIns="45720" rtlCol="0" anchor="t">
            <a:spAutoFit/>
          </a:bodyPr>
          <a:lstStyle/>
          <a:p>
            <a:pPr marL="342900" indent="-342900" eaLnBrk="0" fontAlgn="base" hangingPunct="0">
              <a:spcBef>
                <a:spcPct val="0"/>
              </a:spcBef>
              <a:spcAft>
                <a:spcPct val="0"/>
              </a:spcAft>
              <a:buFont typeface="Arial" panose="020B0604020202020204" pitchFamily="34" charset="0"/>
              <a:buChar char="•"/>
            </a:pPr>
            <a:endParaRPr lang="en-US" sz="2000">
              <a:solidFill>
                <a:srgbClr val="FFFFFF"/>
              </a:solidFill>
              <a:latin typeface="Frutiger LT Std 45 Light"/>
              <a:ea typeface="ＭＳ Ｐゴシック"/>
            </a:endParaRPr>
          </a:p>
          <a:p>
            <a:pPr marL="342900" indent="-342900" eaLnBrk="0" fontAlgn="base" hangingPunct="0">
              <a:spcBef>
                <a:spcPct val="0"/>
              </a:spcBef>
              <a:spcAft>
                <a:spcPct val="0"/>
              </a:spcAft>
              <a:buFont typeface="Arial" panose="020B0604020202020204" pitchFamily="34" charset="0"/>
              <a:buChar char="•"/>
            </a:pPr>
            <a:r>
              <a:rPr lang="en-US" sz="2000">
                <a:solidFill>
                  <a:srgbClr val="FFFFFF"/>
                </a:solidFill>
                <a:latin typeface="Frutiger LT Std 45 Light"/>
                <a:ea typeface="ＭＳ Ｐゴシック"/>
              </a:rPr>
              <a:t>Spanish territory in North America extended from Mexico to most of the American West.</a:t>
            </a:r>
          </a:p>
          <a:p>
            <a:pPr marL="342900" indent="-342900" eaLnBrk="0" fontAlgn="base" hangingPunct="0">
              <a:spcBef>
                <a:spcPct val="0"/>
              </a:spcBef>
              <a:spcAft>
                <a:spcPct val="0"/>
              </a:spcAft>
              <a:buFont typeface="Arial" panose="020B0604020202020204" pitchFamily="34" charset="0"/>
              <a:buChar char="•"/>
            </a:pPr>
            <a:endParaRPr lang="en-US" sz="2000">
              <a:solidFill>
                <a:srgbClr val="FFFFFF"/>
              </a:solidFill>
              <a:latin typeface="Frutiger LT Std 45 Light" panose="020B0402020204020204" pitchFamily="34" charset="0"/>
              <a:ea typeface="ＭＳ Ｐゴシック" panose="020B0600070205080204" pitchFamily="34" charset="-128"/>
            </a:endParaRPr>
          </a:p>
          <a:p>
            <a:pPr marL="342900" indent="-342900" eaLnBrk="0" fontAlgn="base" hangingPunct="0">
              <a:spcBef>
                <a:spcPct val="0"/>
              </a:spcBef>
              <a:spcAft>
                <a:spcPct val="0"/>
              </a:spcAft>
              <a:buFont typeface="Arial" panose="020B0604020202020204" pitchFamily="34" charset="0"/>
              <a:buChar char="•"/>
            </a:pPr>
            <a:r>
              <a:rPr lang="en-US" sz="2000">
                <a:solidFill>
                  <a:srgbClr val="FFFFFF"/>
                </a:solidFill>
                <a:latin typeface="Frutiger LT Std 45 Light"/>
                <a:ea typeface="ＭＳ Ｐゴシック"/>
              </a:rPr>
              <a:t>Borders were ill-defined and the Louisiana Purchase did not resolve some of the confusion.</a:t>
            </a:r>
          </a:p>
          <a:p>
            <a:pPr marL="342900" indent="-342900" eaLnBrk="0" fontAlgn="base" hangingPunct="0">
              <a:spcBef>
                <a:spcPct val="0"/>
              </a:spcBef>
              <a:spcAft>
                <a:spcPct val="0"/>
              </a:spcAft>
              <a:buFont typeface="Arial" panose="020B0604020202020204" pitchFamily="34" charset="0"/>
              <a:buChar char="•"/>
            </a:pPr>
            <a:endParaRPr lang="en-US" sz="2000">
              <a:solidFill>
                <a:srgbClr val="FFFFFF"/>
              </a:solidFill>
              <a:latin typeface="Frutiger LT Std 45 Light" panose="020B0402020204020204" pitchFamily="34" charset="0"/>
              <a:ea typeface="ＭＳ Ｐゴシック" panose="020B0600070205080204" pitchFamily="34" charset="-128"/>
            </a:endParaRPr>
          </a:p>
          <a:p>
            <a:pPr marL="342900" indent="-342900" eaLnBrk="0" fontAlgn="base" hangingPunct="0">
              <a:spcBef>
                <a:spcPct val="0"/>
              </a:spcBef>
              <a:spcAft>
                <a:spcPct val="0"/>
              </a:spcAft>
              <a:buFont typeface="Arial" panose="020B0604020202020204" pitchFamily="34" charset="0"/>
              <a:buChar char="•"/>
            </a:pPr>
            <a:r>
              <a:rPr lang="en-US" sz="2000">
                <a:solidFill>
                  <a:srgbClr val="FFFFFF"/>
                </a:solidFill>
                <a:latin typeface="Frutiger LT Std 45 Light"/>
                <a:ea typeface="ＭＳ Ｐゴシック"/>
              </a:rPr>
              <a:t>Spanish institutions across Mexico’s northern frontier were well established after nearly two centuries of settlement. </a:t>
            </a:r>
          </a:p>
          <a:p>
            <a:pPr marL="342900" indent="-342900" eaLnBrk="0" fontAlgn="base" hangingPunct="0">
              <a:spcBef>
                <a:spcPct val="0"/>
              </a:spcBef>
              <a:spcAft>
                <a:spcPct val="0"/>
              </a:spcAft>
              <a:buFont typeface="Arial" panose="020B0604020202020204" pitchFamily="34" charset="0"/>
              <a:buChar char="•"/>
            </a:pPr>
            <a:endParaRPr lang="en-US" sz="2000">
              <a:solidFill>
                <a:srgbClr val="FFFFFF"/>
              </a:solidFill>
              <a:latin typeface="Frutiger LT Std 45 Light"/>
              <a:ea typeface="ＭＳ Ｐゴシック"/>
            </a:endParaRPr>
          </a:p>
          <a:p>
            <a:pPr marL="342900" indent="-342900" eaLnBrk="0" fontAlgn="base" hangingPunct="0">
              <a:spcBef>
                <a:spcPct val="0"/>
              </a:spcBef>
              <a:spcAft>
                <a:spcPct val="0"/>
              </a:spcAft>
              <a:buFont typeface="Arial" panose="020B0604020202020204" pitchFamily="34" charset="0"/>
              <a:buChar char="•"/>
            </a:pPr>
            <a:r>
              <a:rPr lang="en-US" sz="2000">
                <a:solidFill>
                  <a:srgbClr val="FFFFFF"/>
                </a:solidFill>
                <a:latin typeface="Frutiger LT Std 45 Light"/>
                <a:ea typeface="ＭＳ Ｐゴシック"/>
              </a:rPr>
              <a:t>Population numbers and economic production were low, and the territory was vast. </a:t>
            </a:r>
            <a:endParaRPr lang="en-US" sz="2000">
              <a:solidFill>
                <a:srgbClr val="FFFFFF"/>
              </a:solidFill>
              <a:latin typeface="Frutiger LT Std 45 Light" panose="020B0402020204020204" pitchFamily="34" charset="0"/>
              <a:ea typeface="ＭＳ Ｐゴシック" panose="020B0600070205080204" pitchFamily="34" charset="-128"/>
            </a:endParaRPr>
          </a:p>
          <a:p>
            <a:pPr marL="342900" indent="-342900" eaLnBrk="0" fontAlgn="base" hangingPunct="0">
              <a:spcBef>
                <a:spcPct val="0"/>
              </a:spcBef>
              <a:spcAft>
                <a:spcPct val="0"/>
              </a:spcAft>
              <a:buFont typeface="Arial" panose="020B0604020202020204" pitchFamily="34" charset="0"/>
              <a:buChar char="•"/>
            </a:pPr>
            <a:endParaRPr lang="en-US" sz="2000">
              <a:solidFill>
                <a:srgbClr val="FFFFFF"/>
              </a:solidFill>
              <a:latin typeface="Frutiger LT Std 45 Light" panose="020B0402020204020204" pitchFamily="34" charset="0"/>
              <a:ea typeface="ＭＳ Ｐゴシック" panose="020B0600070205080204" pitchFamily="34" charset="-128"/>
            </a:endParaRPr>
          </a:p>
          <a:p>
            <a:pPr marL="342900" indent="-342900" eaLnBrk="0" fontAlgn="base" hangingPunct="0">
              <a:spcBef>
                <a:spcPct val="0"/>
              </a:spcBef>
              <a:spcAft>
                <a:spcPct val="0"/>
              </a:spcAft>
              <a:buFont typeface="Arial" panose="020B0604020202020204" pitchFamily="34" charset="0"/>
              <a:buChar char="•"/>
            </a:pPr>
            <a:r>
              <a:rPr lang="en-US" sz="2000">
                <a:solidFill>
                  <a:srgbClr val="FFFFFF"/>
                </a:solidFill>
                <a:latin typeface="Frutiger LT Std 45 Light"/>
                <a:ea typeface="ＭＳ Ｐゴシック"/>
              </a:rPr>
              <a:t>Mexico’s northern frontier served as a buffer against autonomous indigenous cultures, and foreign incursions from the British, French, and Americans.</a:t>
            </a:r>
          </a:p>
        </p:txBody>
      </p:sp>
      <p:grpSp>
        <p:nvGrpSpPr>
          <p:cNvPr id="7" name="Group 6" descr="Current map of the United States depicting status of lands at the time of Pike's voyage.  Highlighted in different colors: are  Spanish Territory, the Louisiana Purchase, the United States at that time, and other lands not part of those three.">
            <a:extLst>
              <a:ext uri="{FF2B5EF4-FFF2-40B4-BE49-F238E27FC236}">
                <a16:creationId xmlns:a16="http://schemas.microsoft.com/office/drawing/2014/main" id="{D6FB6D98-4F78-4744-B98F-147927CD2888}"/>
              </a:ext>
            </a:extLst>
          </p:cNvPr>
          <p:cNvGrpSpPr/>
          <p:nvPr/>
        </p:nvGrpSpPr>
        <p:grpSpPr>
          <a:xfrm>
            <a:off x="7155712" y="1602239"/>
            <a:ext cx="4919706" cy="3407963"/>
            <a:chOff x="7155712" y="1602239"/>
            <a:chExt cx="4919706" cy="3407963"/>
          </a:xfrm>
        </p:grpSpPr>
        <p:pic>
          <p:nvPicPr>
            <p:cNvPr id="6" name="Picture 2">
              <a:extLst>
                <a:ext uri="{FF2B5EF4-FFF2-40B4-BE49-F238E27FC236}">
                  <a16:creationId xmlns:a16="http://schemas.microsoft.com/office/drawing/2014/main" id="{692D9F25-2C78-4B08-9942-B9367B7E46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55712" y="1602239"/>
              <a:ext cx="4919706" cy="340796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11B2A002-A1CC-4543-A238-F79248E6AEA1}"/>
                </a:ext>
              </a:extLst>
            </p:cNvPr>
            <p:cNvSpPr/>
            <p:nvPr/>
          </p:nvSpPr>
          <p:spPr bwMode="auto">
            <a:xfrm>
              <a:off x="7155712" y="4156094"/>
              <a:ext cx="1601653" cy="782253"/>
            </a:xfrm>
            <a:prstGeom prst="roundRect">
              <a:avLst/>
            </a:prstGeom>
            <a:solidFill>
              <a:schemeClr val="accent3">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grpSp>
    </p:spTree>
    <p:extLst>
      <p:ext uri="{BB962C8B-B14F-4D97-AF65-F5344CB8AC3E}">
        <p14:creationId xmlns:p14="http://schemas.microsoft.com/office/powerpoint/2010/main" val="2961598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58AAF0C3-0754-4AC0-A57D-6BA738F52B46}"/>
              </a:ext>
            </a:extLst>
          </p:cNvPr>
          <p:cNvSpPr>
            <a:spLocks noGrp="1" noRot="1" noChangeArrowheads="1"/>
          </p:cNvSpPr>
          <p:nvPr>
            <p:ph type="title"/>
          </p:nvPr>
        </p:nvSpPr>
        <p:spPr>
          <a:xfrm>
            <a:off x="454042" y="917858"/>
            <a:ext cx="10703169" cy="510168"/>
          </a:xfrm>
        </p:spPr>
        <p:txBody>
          <a:bodyPr/>
          <a:lstStyle/>
          <a:p>
            <a:pPr algn="ctr" eaLnBrk="1" hangingPunct="1">
              <a:defRPr/>
            </a:pPr>
            <a:r>
              <a:rPr lang="en-US" altLang="en-US" dirty="0"/>
              <a:t>Native American Territories in the Louisiana Purchase</a:t>
            </a:r>
          </a:p>
        </p:txBody>
      </p:sp>
      <p:sp>
        <p:nvSpPr>
          <p:cNvPr id="6" name="TextBox 5"/>
          <p:cNvSpPr txBox="1"/>
          <p:nvPr/>
        </p:nvSpPr>
        <p:spPr>
          <a:xfrm>
            <a:off x="870036" y="1708738"/>
            <a:ext cx="4987955" cy="707886"/>
          </a:xfrm>
          <a:prstGeom prst="rect">
            <a:avLst/>
          </a:prstGeom>
          <a:noFill/>
        </p:spPr>
        <p:txBody>
          <a:bodyPr wrap="square" lIns="91440" tIns="45720" rIns="91440" bIns="45720" rtlCol="0" anchor="t">
            <a:spAutoFit/>
          </a:bodyPr>
          <a:lstStyle/>
          <a:p>
            <a:r>
              <a:rPr lang="en-US" sz="2200" b="1">
                <a:latin typeface="Frutiger LT Std 45 Light" panose="020B0402020204020204" pitchFamily="34" charset="0"/>
              </a:rPr>
              <a:t>Tribal homelands in the time of Pike</a:t>
            </a:r>
          </a:p>
          <a:p>
            <a:endParaRPr lang="en-US">
              <a:solidFill>
                <a:srgbClr val="FF0000"/>
              </a:solidFill>
            </a:endParaRPr>
          </a:p>
        </p:txBody>
      </p:sp>
      <p:pic>
        <p:nvPicPr>
          <p:cNvPr id="2" name="Picture 1" descr="Map of portions of the Great Plains and Southwestern U.S. depicting the tribal homelands in the time of Pike. Different colors and labels identify the various Native American tribes.">
            <a:extLst>
              <a:ext uri="{FF2B5EF4-FFF2-40B4-BE49-F238E27FC236}">
                <a16:creationId xmlns:a16="http://schemas.microsoft.com/office/drawing/2014/main" id="{90B0C6C1-A6AC-40FD-A20F-FE7039F13078}"/>
              </a:ext>
            </a:extLst>
          </p:cNvPr>
          <p:cNvPicPr>
            <a:picLocks noChangeAspect="1"/>
          </p:cNvPicPr>
          <p:nvPr/>
        </p:nvPicPr>
        <p:blipFill>
          <a:blip r:embed="rId3"/>
          <a:stretch>
            <a:fillRect/>
          </a:stretch>
        </p:blipFill>
        <p:spPr>
          <a:xfrm>
            <a:off x="146327" y="2190564"/>
            <a:ext cx="6805671" cy="4189787"/>
          </a:xfrm>
          <a:prstGeom prst="rect">
            <a:avLst/>
          </a:prstGeom>
          <a:ln w="19050">
            <a:solidFill>
              <a:srgbClr val="FFFFFF"/>
            </a:solidFill>
          </a:ln>
        </p:spPr>
      </p:pic>
      <p:sp>
        <p:nvSpPr>
          <p:cNvPr id="4" name="TextBox 3">
            <a:extLst>
              <a:ext uri="{FF2B5EF4-FFF2-40B4-BE49-F238E27FC236}">
                <a16:creationId xmlns:a16="http://schemas.microsoft.com/office/drawing/2014/main" id="{3A0DE776-2E0F-4AC6-8E12-846DC53851EC}"/>
              </a:ext>
            </a:extLst>
          </p:cNvPr>
          <p:cNvSpPr txBox="1"/>
          <p:nvPr/>
        </p:nvSpPr>
        <p:spPr>
          <a:xfrm>
            <a:off x="4724400" y="6389465"/>
            <a:ext cx="274320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Image Courtesy Library of Congress</a:t>
            </a:r>
          </a:p>
        </p:txBody>
      </p:sp>
      <p:sp>
        <p:nvSpPr>
          <p:cNvPr id="3" name="TextBox 2">
            <a:extLst>
              <a:ext uri="{FF2B5EF4-FFF2-40B4-BE49-F238E27FC236}">
                <a16:creationId xmlns:a16="http://schemas.microsoft.com/office/drawing/2014/main" id="{AB185BDC-AB36-4574-BE7B-8177BDE85C10}"/>
              </a:ext>
            </a:extLst>
          </p:cNvPr>
          <p:cNvSpPr txBox="1"/>
          <p:nvPr/>
        </p:nvSpPr>
        <p:spPr>
          <a:xfrm>
            <a:off x="6991582" y="1426243"/>
            <a:ext cx="4987955" cy="5324535"/>
          </a:xfrm>
          <a:prstGeom prst="rect">
            <a:avLst/>
          </a:prstGeom>
          <a:noFill/>
        </p:spPr>
        <p:txBody>
          <a:bodyPr wrap="square" lIns="91440" tIns="45720" rIns="91440" bIns="45720" rtlCol="0" anchor="t">
            <a:spAutoFit/>
          </a:bodyPr>
          <a:lstStyle/>
          <a:p>
            <a:pPr marL="285750" indent="-285750" eaLnBrk="0" fontAlgn="base" hangingPunct="0">
              <a:spcBef>
                <a:spcPct val="0"/>
              </a:spcBef>
              <a:spcAft>
                <a:spcPct val="0"/>
              </a:spcAft>
              <a:buFont typeface="Arial" charset="0"/>
              <a:buChar char="•"/>
            </a:pPr>
            <a:r>
              <a:rPr lang="en-US" sz="2000">
                <a:solidFill>
                  <a:srgbClr val="FFFFFF"/>
                </a:solidFill>
                <a:latin typeface="Frutiger LT Std 45 Light"/>
                <a:ea typeface="ＭＳ Ｐゴシック"/>
              </a:rPr>
              <a:t>Indigenous cultures dominated the lands in the Louisiana Purchase. </a:t>
            </a:r>
            <a:endParaRPr lang="en-US" sz="2000">
              <a:solidFill>
                <a:srgbClr val="FFFFFF"/>
              </a:solidFill>
              <a:latin typeface="Frutiger LT Std 45 Light" panose="020B0402020204020204" pitchFamily="34" charset="0"/>
              <a:ea typeface="ＭＳ Ｐゴシック" panose="020B0600070205080204" pitchFamily="34" charset="-128"/>
            </a:endParaRPr>
          </a:p>
          <a:p>
            <a:pPr marL="285750" indent="-285750">
              <a:spcBef>
                <a:spcPct val="0"/>
              </a:spcBef>
              <a:spcAft>
                <a:spcPct val="0"/>
              </a:spcAft>
              <a:buFont typeface="Arial" charset="0"/>
              <a:buChar char="•"/>
            </a:pPr>
            <a:endParaRPr lang="en-US" sz="2000">
              <a:solidFill>
                <a:srgbClr val="FFFFFF"/>
              </a:solidFill>
              <a:latin typeface="Frutiger LT Std 45 Light" panose="020B0402020204020204" pitchFamily="34" charset="0"/>
              <a:ea typeface="ＭＳ Ｐゴシック" panose="020B0600070205080204" pitchFamily="34" charset="-128"/>
            </a:endParaRPr>
          </a:p>
          <a:p>
            <a:pPr marL="285750" indent="-285750">
              <a:spcBef>
                <a:spcPct val="0"/>
              </a:spcBef>
              <a:spcAft>
                <a:spcPct val="0"/>
              </a:spcAft>
              <a:buFont typeface="Arial" charset="0"/>
              <a:buChar char="•"/>
            </a:pPr>
            <a:r>
              <a:rPr lang="en-US" sz="2000">
                <a:solidFill>
                  <a:srgbClr val="FFFFFF"/>
                </a:solidFill>
                <a:latin typeface="Frutiger LT Std 45 Light"/>
                <a:ea typeface="ＭＳ Ｐゴシック"/>
              </a:rPr>
              <a:t>Many had generations of experience resisting and accommodating the demands of European colonial powers, and more recently, those of the Americans.</a:t>
            </a:r>
            <a:endParaRPr lang="en-US" sz="2000">
              <a:solidFill>
                <a:srgbClr val="FFFFFF"/>
              </a:solidFill>
              <a:latin typeface="Frutiger LT Std 45 Light" panose="020B0402020204020204" pitchFamily="34" charset="0"/>
              <a:ea typeface="ＭＳ Ｐゴシック" panose="020B0600070205080204" pitchFamily="34" charset="-128"/>
            </a:endParaRPr>
          </a:p>
          <a:p>
            <a:pPr marL="285750" indent="-285750" eaLnBrk="0" fontAlgn="base" hangingPunct="0">
              <a:spcBef>
                <a:spcPct val="0"/>
              </a:spcBef>
              <a:spcAft>
                <a:spcPct val="0"/>
              </a:spcAft>
              <a:buFont typeface="Arial" charset="0"/>
              <a:buChar char="•"/>
            </a:pPr>
            <a:endParaRPr lang="en-US" sz="2000">
              <a:solidFill>
                <a:srgbClr val="FFFFFF"/>
              </a:solidFill>
              <a:latin typeface="Frutiger LT Std 45 Light" panose="020B0402020204020204" pitchFamily="34" charset="0"/>
              <a:ea typeface="ＭＳ Ｐゴシック" panose="020B0600070205080204" pitchFamily="34" charset="-128"/>
            </a:endParaRPr>
          </a:p>
          <a:p>
            <a:pPr marL="285750" indent="-285750" eaLnBrk="0" fontAlgn="base" hangingPunct="0">
              <a:spcBef>
                <a:spcPct val="0"/>
              </a:spcBef>
              <a:spcAft>
                <a:spcPct val="0"/>
              </a:spcAft>
              <a:buFont typeface="Arial" charset="0"/>
              <a:buChar char="•"/>
            </a:pPr>
            <a:r>
              <a:rPr lang="en-US" sz="2000">
                <a:solidFill>
                  <a:srgbClr val="FFFFFF"/>
                </a:solidFill>
                <a:latin typeface="Frutiger LT Std 45 Light"/>
                <a:ea typeface="ＭＳ Ｐゴシック"/>
              </a:rPr>
              <a:t>Tribes best known to the Americans were the Osage, Kansas, and Pawnee, but there were others.</a:t>
            </a:r>
          </a:p>
          <a:p>
            <a:pPr marL="285750" indent="-285750">
              <a:spcBef>
                <a:spcPct val="0"/>
              </a:spcBef>
              <a:spcAft>
                <a:spcPct val="0"/>
              </a:spcAft>
              <a:buFont typeface="Arial" charset="0"/>
              <a:buChar char="•"/>
            </a:pPr>
            <a:endParaRPr lang="en-US" sz="2000">
              <a:solidFill>
                <a:srgbClr val="FFFFFF"/>
              </a:solidFill>
              <a:latin typeface="Frutiger LT Std 45 Light"/>
              <a:ea typeface="ＭＳ Ｐゴシック"/>
            </a:endParaRPr>
          </a:p>
          <a:p>
            <a:pPr marL="285750" indent="-285750" eaLnBrk="0" fontAlgn="base" hangingPunct="0">
              <a:spcBef>
                <a:spcPct val="0"/>
              </a:spcBef>
              <a:spcAft>
                <a:spcPct val="0"/>
              </a:spcAft>
              <a:buFont typeface="Arial" charset="0"/>
              <a:buChar char="•"/>
            </a:pPr>
            <a:r>
              <a:rPr lang="en-US" sz="2000">
                <a:solidFill>
                  <a:srgbClr val="FFFFFF"/>
                </a:solidFill>
                <a:latin typeface="Frutiger LT Std 45 Light"/>
                <a:ea typeface="ＭＳ Ｐゴシック"/>
              </a:rPr>
              <a:t>Comanche dominated to the west and formed a strong barrier to American expansion westward, and Spanish expansion northward.</a:t>
            </a:r>
          </a:p>
        </p:txBody>
      </p:sp>
    </p:spTree>
    <p:extLst>
      <p:ext uri="{BB962C8B-B14F-4D97-AF65-F5344CB8AC3E}">
        <p14:creationId xmlns:p14="http://schemas.microsoft.com/office/powerpoint/2010/main" val="38683794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58AAF0C3-0754-4AC0-A57D-6BA738F52B46}"/>
              </a:ext>
            </a:extLst>
          </p:cNvPr>
          <p:cNvSpPr>
            <a:spLocks noGrp="1" noRot="1" noChangeArrowheads="1"/>
          </p:cNvSpPr>
          <p:nvPr>
            <p:ph type="title"/>
          </p:nvPr>
        </p:nvSpPr>
        <p:spPr>
          <a:xfrm>
            <a:off x="121426" y="906607"/>
            <a:ext cx="12198075" cy="510168"/>
          </a:xfrm>
        </p:spPr>
        <p:txBody>
          <a:bodyPr/>
          <a:lstStyle/>
          <a:p>
            <a:pPr eaLnBrk="1" hangingPunct="1">
              <a:defRPr/>
            </a:pPr>
            <a:r>
              <a:rPr lang="en-US" altLang="en-US" dirty="0"/>
              <a:t>Explorations: The Lands and Peoples of the Louisiana Purchase</a:t>
            </a:r>
          </a:p>
        </p:txBody>
      </p:sp>
      <p:sp>
        <p:nvSpPr>
          <p:cNvPr id="7" name="TextBox 6">
            <a:extLst>
              <a:ext uri="{FF2B5EF4-FFF2-40B4-BE49-F238E27FC236}">
                <a16:creationId xmlns:a16="http://schemas.microsoft.com/office/drawing/2014/main" id="{A10266F6-5C34-48A4-BA08-B99084B89178}"/>
              </a:ext>
            </a:extLst>
          </p:cNvPr>
          <p:cNvSpPr txBox="1"/>
          <p:nvPr/>
        </p:nvSpPr>
        <p:spPr>
          <a:xfrm flipH="1">
            <a:off x="572045" y="2000120"/>
            <a:ext cx="3457858" cy="4708981"/>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sz="2000" dirty="0">
                <a:solidFill>
                  <a:srgbClr val="FFFFFF"/>
                </a:solidFill>
                <a:latin typeface="Frutiger LT Std 45 Light"/>
                <a:ea typeface="ＭＳ Ｐゴシック"/>
              </a:rPr>
              <a:t>* President Thomas Jefferson   </a:t>
            </a:r>
          </a:p>
          <a:p>
            <a:pPr eaLnBrk="0" fontAlgn="base" hangingPunct="0">
              <a:spcBef>
                <a:spcPct val="0"/>
              </a:spcBef>
              <a:spcAft>
                <a:spcPct val="0"/>
              </a:spcAft>
            </a:pPr>
            <a:r>
              <a:rPr lang="en-US" sz="2000" dirty="0">
                <a:solidFill>
                  <a:srgbClr val="FFFFFF"/>
                </a:solidFill>
                <a:latin typeface="Frutiger LT Std 45 Light"/>
                <a:ea typeface="ＭＳ Ｐゴシック"/>
              </a:rPr>
              <a:t>   ordered exploration   </a:t>
            </a:r>
          </a:p>
          <a:p>
            <a:pPr eaLnBrk="0" fontAlgn="base" hangingPunct="0">
              <a:spcBef>
                <a:spcPct val="0"/>
              </a:spcBef>
              <a:spcAft>
                <a:spcPct val="0"/>
              </a:spcAft>
            </a:pPr>
            <a:r>
              <a:rPr lang="en-US" sz="2000" dirty="0">
                <a:solidFill>
                  <a:srgbClr val="FFFFFF"/>
                </a:solidFill>
                <a:latin typeface="Frutiger LT Std 45 Light"/>
                <a:ea typeface="ＭＳ Ｐゴシック"/>
              </a:rPr>
              <a:t>   expeditions into the new </a:t>
            </a:r>
          </a:p>
          <a:p>
            <a:pPr eaLnBrk="0" fontAlgn="base" hangingPunct="0">
              <a:spcBef>
                <a:spcPct val="0"/>
              </a:spcBef>
              <a:spcAft>
                <a:spcPct val="0"/>
              </a:spcAft>
            </a:pPr>
            <a:r>
              <a:rPr lang="en-US" sz="2000" dirty="0">
                <a:solidFill>
                  <a:srgbClr val="FFFFFF"/>
                </a:solidFill>
                <a:latin typeface="Frutiger LT Std 45 Light"/>
                <a:ea typeface="ＭＳ Ｐゴシック"/>
              </a:rPr>
              <a:t>   American territory. </a:t>
            </a:r>
            <a:endParaRPr lang="en-US" sz="2000" dirty="0">
              <a:solidFill>
                <a:srgbClr val="FFFFFF"/>
              </a:solidFill>
              <a:latin typeface="Frutiger LT Std 45 Light" panose="020B0402020204020204" pitchFamily="34" charset="0"/>
              <a:ea typeface="ＭＳ Ｐゴシック"/>
            </a:endParaRPr>
          </a:p>
          <a:p>
            <a:pPr eaLnBrk="0" fontAlgn="base" hangingPunct="0">
              <a:spcBef>
                <a:spcPct val="0"/>
              </a:spcBef>
              <a:spcAft>
                <a:spcPct val="0"/>
              </a:spcAft>
            </a:pPr>
            <a:endParaRPr lang="en-US" sz="2000" dirty="0">
              <a:solidFill>
                <a:srgbClr val="FFFFFF"/>
              </a:solidFill>
              <a:latin typeface="Frutiger LT Std 45 Light" panose="020B0402020204020204" pitchFamily="34" charset="0"/>
              <a:ea typeface="ＭＳ Ｐゴシック"/>
            </a:endParaRPr>
          </a:p>
          <a:p>
            <a:pPr eaLnBrk="0" fontAlgn="base" hangingPunct="0">
              <a:spcBef>
                <a:spcPct val="0"/>
              </a:spcBef>
              <a:spcAft>
                <a:spcPct val="0"/>
              </a:spcAft>
            </a:pPr>
            <a:r>
              <a:rPr lang="en-US" sz="2000" dirty="0">
                <a:solidFill>
                  <a:srgbClr val="FFFFFF"/>
                </a:solidFill>
                <a:latin typeface="Frutiger LT Std 45 Light"/>
                <a:ea typeface="ＭＳ Ｐゴシック"/>
              </a:rPr>
              <a:t>* The most prominent of </a:t>
            </a:r>
          </a:p>
          <a:p>
            <a:pPr eaLnBrk="0" fontAlgn="base" hangingPunct="0">
              <a:spcBef>
                <a:spcPct val="0"/>
              </a:spcBef>
              <a:spcAft>
                <a:spcPct val="0"/>
              </a:spcAft>
            </a:pPr>
            <a:r>
              <a:rPr lang="en-US" sz="2000" dirty="0">
                <a:solidFill>
                  <a:srgbClr val="FFFFFF"/>
                </a:solidFill>
                <a:latin typeface="Frutiger LT Std 45 Light"/>
                <a:ea typeface="ＭＳ Ｐゴシック"/>
              </a:rPr>
              <a:t>   these expeditions was led  </a:t>
            </a:r>
          </a:p>
          <a:p>
            <a:pPr eaLnBrk="0" fontAlgn="base" hangingPunct="0">
              <a:spcBef>
                <a:spcPct val="0"/>
              </a:spcBef>
              <a:spcAft>
                <a:spcPct val="0"/>
              </a:spcAft>
            </a:pPr>
            <a:r>
              <a:rPr lang="en-US" sz="2000" dirty="0">
                <a:solidFill>
                  <a:srgbClr val="FFFFFF"/>
                </a:solidFill>
                <a:latin typeface="Frutiger LT Std 45 Light"/>
                <a:ea typeface="ＭＳ Ｐゴシック"/>
              </a:rPr>
              <a:t>   by Meriwether Lewis and </a:t>
            </a:r>
          </a:p>
          <a:p>
            <a:pPr eaLnBrk="0" fontAlgn="base" hangingPunct="0">
              <a:spcBef>
                <a:spcPct val="0"/>
              </a:spcBef>
              <a:spcAft>
                <a:spcPct val="0"/>
              </a:spcAft>
            </a:pPr>
            <a:r>
              <a:rPr lang="en-US" sz="2000" dirty="0">
                <a:solidFill>
                  <a:srgbClr val="FFFFFF"/>
                </a:solidFill>
                <a:latin typeface="Frutiger LT Std 45 Light"/>
                <a:ea typeface="ＭＳ Ｐゴシック"/>
              </a:rPr>
              <a:t>   William Clark into the </a:t>
            </a:r>
          </a:p>
          <a:p>
            <a:pPr eaLnBrk="0" fontAlgn="base" hangingPunct="0">
              <a:spcBef>
                <a:spcPct val="0"/>
              </a:spcBef>
              <a:spcAft>
                <a:spcPct val="0"/>
              </a:spcAft>
            </a:pPr>
            <a:r>
              <a:rPr lang="en-US" sz="2000" dirty="0">
                <a:solidFill>
                  <a:srgbClr val="FFFFFF"/>
                </a:solidFill>
                <a:latin typeface="Frutiger LT Std 45 Light"/>
                <a:ea typeface="ＭＳ Ｐゴシック"/>
              </a:rPr>
              <a:t>   northern tier of lands.</a:t>
            </a:r>
          </a:p>
          <a:p>
            <a:pPr eaLnBrk="0" fontAlgn="base" hangingPunct="0">
              <a:spcBef>
                <a:spcPct val="0"/>
              </a:spcBef>
              <a:spcAft>
                <a:spcPct val="0"/>
              </a:spcAft>
            </a:pPr>
            <a:endParaRPr lang="en-US" sz="2000" dirty="0">
              <a:solidFill>
                <a:srgbClr val="FFFFFF"/>
              </a:solidFill>
              <a:latin typeface="Frutiger LT Std 45 Light"/>
              <a:ea typeface="ＭＳ Ｐゴシック"/>
            </a:endParaRPr>
          </a:p>
          <a:p>
            <a:pPr eaLnBrk="0" fontAlgn="base" hangingPunct="0">
              <a:spcBef>
                <a:spcPct val="0"/>
              </a:spcBef>
              <a:spcAft>
                <a:spcPct val="0"/>
              </a:spcAft>
            </a:pPr>
            <a:r>
              <a:rPr lang="en-US" sz="2000" dirty="0">
                <a:solidFill>
                  <a:srgbClr val="FFFFFF"/>
                </a:solidFill>
                <a:latin typeface="Frutiger LT Std 45 Light"/>
                <a:ea typeface="ＭＳ Ｐゴシック"/>
              </a:rPr>
              <a:t>* A handful of lesser-known </a:t>
            </a:r>
          </a:p>
          <a:p>
            <a:pPr eaLnBrk="0" fontAlgn="base" hangingPunct="0">
              <a:spcBef>
                <a:spcPct val="0"/>
              </a:spcBef>
              <a:spcAft>
                <a:spcPct val="0"/>
              </a:spcAft>
            </a:pPr>
            <a:r>
              <a:rPr lang="en-US" sz="2000" dirty="0">
                <a:solidFill>
                  <a:srgbClr val="FFFFFF"/>
                </a:solidFill>
                <a:latin typeface="Frutiger LT Std 45 Light"/>
                <a:ea typeface="ＭＳ Ｐゴシック"/>
              </a:rPr>
              <a:t>   expeditions followed until  </a:t>
            </a:r>
          </a:p>
          <a:p>
            <a:pPr eaLnBrk="0" fontAlgn="base" hangingPunct="0">
              <a:spcBef>
                <a:spcPct val="0"/>
              </a:spcBef>
              <a:spcAft>
                <a:spcPct val="0"/>
              </a:spcAft>
            </a:pPr>
            <a:r>
              <a:rPr lang="en-US" sz="2000" dirty="0">
                <a:solidFill>
                  <a:srgbClr val="FFFFFF"/>
                </a:solidFill>
                <a:latin typeface="Frutiger LT Std 45 Light"/>
                <a:ea typeface="ＭＳ Ｐゴシック"/>
              </a:rPr>
              <a:t>   Pike’s expedition in 1806.</a:t>
            </a:r>
          </a:p>
          <a:p>
            <a:pPr eaLnBrk="0" fontAlgn="base" hangingPunct="0">
              <a:spcBef>
                <a:spcPct val="0"/>
              </a:spcBef>
              <a:spcAft>
                <a:spcPct val="0"/>
              </a:spcAft>
            </a:pPr>
            <a:endParaRPr lang="en-US" sz="2000" dirty="0">
              <a:solidFill>
                <a:srgbClr val="FFFFFF"/>
              </a:solidFill>
              <a:latin typeface="Frutiger LT Std 45 Light"/>
              <a:ea typeface="ＭＳ Ｐゴシック"/>
            </a:endParaRPr>
          </a:p>
        </p:txBody>
      </p:sp>
      <p:pic>
        <p:nvPicPr>
          <p:cNvPr id="3" name="Picture 3" descr="Map from the time of Pike showing most of the United States and part of Mexico. It depicts, in different colors, various U.S. territories, the Louisiana Purchase, Spanish Mexico, Texas, and Oregon Country.  It also shows, in different colored lines, the routes of explorers of the time, including Lewis, Clark, Pike, and Freeman. ">
            <a:extLst>
              <a:ext uri="{FF2B5EF4-FFF2-40B4-BE49-F238E27FC236}">
                <a16:creationId xmlns:a16="http://schemas.microsoft.com/office/drawing/2014/main" id="{53BBF404-9E2E-4006-8069-DD8FA7CCD327}"/>
              </a:ext>
            </a:extLst>
          </p:cNvPr>
          <p:cNvPicPr>
            <a:picLocks noChangeAspect="1"/>
          </p:cNvPicPr>
          <p:nvPr/>
        </p:nvPicPr>
        <p:blipFill rotWithShape="1">
          <a:blip r:embed="rId3"/>
          <a:srcRect l="3451" t="4503" r="4655" b="8744"/>
          <a:stretch/>
        </p:blipFill>
        <p:spPr>
          <a:xfrm>
            <a:off x="4198487" y="1486652"/>
            <a:ext cx="7187440" cy="5222449"/>
          </a:xfrm>
          <a:prstGeom prst="rect">
            <a:avLst/>
          </a:prstGeom>
          <a:ln w="19050">
            <a:solidFill>
              <a:srgbClr val="FFFFFF"/>
            </a:solidFill>
          </a:ln>
        </p:spPr>
      </p:pic>
      <p:sp>
        <p:nvSpPr>
          <p:cNvPr id="8" name="TextBox 7">
            <a:extLst>
              <a:ext uri="{FF2B5EF4-FFF2-40B4-BE49-F238E27FC236}">
                <a16:creationId xmlns:a16="http://schemas.microsoft.com/office/drawing/2014/main" id="{0B024B2D-1949-4145-9D39-B9F0B295194B}"/>
              </a:ext>
            </a:extLst>
          </p:cNvPr>
          <p:cNvSpPr txBox="1"/>
          <p:nvPr/>
        </p:nvSpPr>
        <p:spPr>
          <a:xfrm>
            <a:off x="7993514" y="6582143"/>
            <a:ext cx="3572219" cy="253916"/>
          </a:xfrm>
          <a:prstGeom prst="rect">
            <a:avLst/>
          </a:prstGeom>
          <a:noFill/>
        </p:spPr>
        <p:txBody>
          <a:bodyPr wrap="square" rtlCol="0">
            <a:spAutoFit/>
          </a:bodyPr>
          <a:lstStyle/>
          <a:p>
            <a:pPr algn="r" eaLnBrk="0" fontAlgn="base" hangingPunct="0">
              <a:spcBef>
                <a:spcPct val="0"/>
              </a:spcBef>
              <a:spcAft>
                <a:spcPct val="0"/>
              </a:spcAft>
            </a:pPr>
            <a:r>
              <a:rPr lang="en-US" sz="1050">
                <a:solidFill>
                  <a:srgbClr val="FFFFFF"/>
                </a:solidFill>
                <a:latin typeface="Frutiger LT Std 55 Roman"/>
                <a:ea typeface="ＭＳ Ｐゴシック" panose="020B0600070205080204" pitchFamily="34" charset="-128"/>
              </a:rPr>
              <a:t>Copyright @2000 by Pearson Education Inc.</a:t>
            </a:r>
          </a:p>
        </p:txBody>
      </p:sp>
    </p:spTree>
    <p:extLst>
      <p:ext uri="{BB962C8B-B14F-4D97-AF65-F5344CB8AC3E}">
        <p14:creationId xmlns:p14="http://schemas.microsoft.com/office/powerpoint/2010/main" val="36757137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827096" y="652382"/>
            <a:ext cx="10045566" cy="514350"/>
          </a:xfrm>
        </p:spPr>
        <p:txBody>
          <a:bodyPr/>
          <a:lstStyle/>
          <a:p>
            <a:pPr eaLnBrk="1" hangingPunct="1">
              <a:defRPr/>
            </a:pPr>
            <a:r>
              <a:rPr lang="en-US" altLang="en-US" dirty="0"/>
              <a:t>Lt. Zebulon Pike’s Southwestern Expedition</a:t>
            </a:r>
          </a:p>
        </p:txBody>
      </p:sp>
      <p:sp>
        <p:nvSpPr>
          <p:cNvPr id="2" name="TextBox 1"/>
          <p:cNvSpPr txBox="1"/>
          <p:nvPr/>
        </p:nvSpPr>
        <p:spPr>
          <a:xfrm>
            <a:off x="827096" y="1397156"/>
            <a:ext cx="8883909" cy="5324535"/>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sz="2000" dirty="0">
                <a:solidFill>
                  <a:srgbClr val="FFFFFF"/>
                </a:solidFill>
                <a:latin typeface="Frutiger LT Std 45 Light"/>
                <a:ea typeface="ＭＳ Ｐゴシック"/>
              </a:rPr>
              <a:t>Not ordered by President Jefferson, instead a field decision by Western Department Commander James Wilkinson, who ordered Pike, a young officer, to:</a:t>
            </a:r>
          </a:p>
          <a:p>
            <a:pPr eaLnBrk="0" fontAlgn="base" hangingPunct="0">
              <a:spcBef>
                <a:spcPct val="0"/>
              </a:spcBef>
              <a:spcAft>
                <a:spcPct val="0"/>
              </a:spcAft>
            </a:pPr>
            <a:endParaRPr lang="en-US" sz="2000" dirty="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2000" i="1" dirty="0">
                <a:solidFill>
                  <a:srgbClr val="FFFFFF"/>
                </a:solidFill>
                <a:latin typeface="Frutiger LT Std 45 Light"/>
                <a:ea typeface="ＭＳ Ｐゴシック"/>
              </a:rPr>
              <a:t>Conduct Diplomacy with Tribal Nations</a:t>
            </a:r>
          </a:p>
          <a:p>
            <a:pPr marL="342900" indent="-342900" eaLnBrk="0" fontAlgn="base" hangingPunct="0">
              <a:spcBef>
                <a:spcPct val="0"/>
              </a:spcBef>
              <a:spcAft>
                <a:spcPct val="0"/>
              </a:spcAft>
              <a:buFont typeface="Arial" charset="0"/>
              <a:buChar char="•"/>
            </a:pPr>
            <a:r>
              <a:rPr lang="en-US" sz="2000" dirty="0">
                <a:solidFill>
                  <a:srgbClr val="FFFFFF"/>
                </a:solidFill>
                <a:latin typeface="Frutiger LT Std 45 Light"/>
                <a:ea typeface="ＭＳ Ｐゴシック"/>
              </a:rPr>
              <a:t>Return Osage captives to their villages</a:t>
            </a:r>
          </a:p>
          <a:p>
            <a:pPr marL="342900" indent="-342900" eaLnBrk="0" fontAlgn="base" hangingPunct="0">
              <a:spcBef>
                <a:spcPct val="0"/>
              </a:spcBef>
              <a:spcAft>
                <a:spcPct val="0"/>
              </a:spcAft>
              <a:buFont typeface="Arial" charset="0"/>
              <a:buChar char="•"/>
            </a:pPr>
            <a:r>
              <a:rPr lang="en-US" sz="2000" dirty="0">
                <a:solidFill>
                  <a:srgbClr val="FFFFFF"/>
                </a:solidFill>
                <a:latin typeface="Frutiger LT Std 45 Light"/>
                <a:ea typeface="ＭＳ Ｐゴシック"/>
              </a:rPr>
              <a:t>Encourage peaceful relations with the Osage and Kansas </a:t>
            </a:r>
            <a:endParaRPr lang="en-US" sz="2000" dirty="0">
              <a:solidFill>
                <a:srgbClr val="FFFFFF"/>
              </a:solidFill>
              <a:latin typeface="Frutiger LT Std 45 Light" panose="020B0402020204020204" pitchFamily="34" charset="0"/>
              <a:ea typeface="ＭＳ Ｐゴシック" panose="020B0600070205080204" pitchFamily="34" charset="-128"/>
            </a:endParaRPr>
          </a:p>
          <a:p>
            <a:pPr marL="342900" indent="-342900" eaLnBrk="0" fontAlgn="base" hangingPunct="0">
              <a:spcBef>
                <a:spcPct val="0"/>
              </a:spcBef>
              <a:spcAft>
                <a:spcPct val="0"/>
              </a:spcAft>
              <a:buFont typeface="Arial" charset="0"/>
              <a:buChar char="•"/>
            </a:pPr>
            <a:r>
              <a:rPr lang="en-US" sz="2000" dirty="0">
                <a:solidFill>
                  <a:srgbClr val="FFFFFF"/>
                </a:solidFill>
                <a:latin typeface="Frutiger LT Std 45 Light"/>
                <a:ea typeface="ＭＳ Ｐゴシック"/>
              </a:rPr>
              <a:t>Make peace with the Comanche</a:t>
            </a:r>
          </a:p>
          <a:p>
            <a:pPr marL="342900" indent="-342900" eaLnBrk="0" fontAlgn="base" hangingPunct="0">
              <a:spcBef>
                <a:spcPct val="0"/>
              </a:spcBef>
              <a:spcAft>
                <a:spcPct val="0"/>
              </a:spcAft>
              <a:buFont typeface="Arial" charset="0"/>
              <a:buChar char="•"/>
            </a:pPr>
            <a:endParaRPr lang="en-US" sz="2000" dirty="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2000" i="1" dirty="0">
                <a:solidFill>
                  <a:srgbClr val="FFFFFF"/>
                </a:solidFill>
                <a:latin typeface="Frutiger LT Std 45 Light"/>
                <a:ea typeface="ＭＳ Ｐゴシック"/>
              </a:rPr>
              <a:t>Pursue Exploration and Discovery</a:t>
            </a:r>
          </a:p>
          <a:p>
            <a:pPr marL="342900" indent="-342900" eaLnBrk="0" fontAlgn="base" hangingPunct="0">
              <a:spcBef>
                <a:spcPct val="0"/>
              </a:spcBef>
              <a:spcAft>
                <a:spcPct val="0"/>
              </a:spcAft>
              <a:buFont typeface="Arial" charset="0"/>
              <a:buChar char="•"/>
            </a:pPr>
            <a:r>
              <a:rPr lang="en-US" sz="2000" dirty="0">
                <a:solidFill>
                  <a:srgbClr val="FFFFFF"/>
                </a:solidFill>
                <a:latin typeface="Frutiger LT Std 45 Light"/>
                <a:ea typeface="ＭＳ Ｐゴシック"/>
              </a:rPr>
              <a:t>Make geographic and biologic observations of the newly-acquired territory</a:t>
            </a:r>
          </a:p>
          <a:p>
            <a:pPr marL="342900" indent="-342900" eaLnBrk="0" fontAlgn="base" hangingPunct="0">
              <a:spcBef>
                <a:spcPct val="0"/>
              </a:spcBef>
              <a:spcAft>
                <a:spcPct val="0"/>
              </a:spcAft>
              <a:buFont typeface="Arial" charset="0"/>
              <a:buChar char="•"/>
            </a:pPr>
            <a:r>
              <a:rPr lang="en-US" sz="2000" dirty="0">
                <a:solidFill>
                  <a:srgbClr val="FFFFFF"/>
                </a:solidFill>
                <a:latin typeface="Frutiger LT Std 45 Light"/>
                <a:ea typeface="ＭＳ Ｐゴシック"/>
              </a:rPr>
              <a:t>Identify the headwaters of the Red and Arkansas rivers</a:t>
            </a:r>
          </a:p>
          <a:p>
            <a:pPr eaLnBrk="0" fontAlgn="base" hangingPunct="0">
              <a:spcBef>
                <a:spcPct val="0"/>
              </a:spcBef>
              <a:spcAft>
                <a:spcPct val="0"/>
              </a:spcAft>
            </a:pPr>
            <a:endParaRPr lang="en-US" sz="2000" dirty="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2000" i="1" dirty="0">
                <a:solidFill>
                  <a:srgbClr val="FFFFFF"/>
                </a:solidFill>
                <a:latin typeface="Frutiger LT Std 45 Light"/>
                <a:ea typeface="ＭＳ Ｐゴシック"/>
              </a:rPr>
              <a:t>Intersect the Spanish Frontier</a:t>
            </a:r>
          </a:p>
          <a:p>
            <a:pPr marL="342900" indent="-342900" eaLnBrk="0" fontAlgn="base" hangingPunct="0">
              <a:spcBef>
                <a:spcPct val="0"/>
              </a:spcBef>
              <a:spcAft>
                <a:spcPct val="0"/>
              </a:spcAft>
              <a:buFont typeface="Arial" charset="0"/>
              <a:buChar char="•"/>
            </a:pPr>
            <a:r>
              <a:rPr lang="en-US" sz="2000" dirty="0">
                <a:solidFill>
                  <a:srgbClr val="FFFFFF"/>
                </a:solidFill>
                <a:latin typeface="Frutiger LT Std 45 Light"/>
                <a:ea typeface="ＭＳ Ｐゴシック"/>
              </a:rPr>
              <a:t>He would likely be in or near Spanish territory, and he was ordered ambiguously to “move with great circumspection”</a:t>
            </a:r>
            <a:endParaRPr lang="en-US" sz="2000" dirty="0">
              <a:solidFill>
                <a:srgbClr val="FFFFFF"/>
              </a:solidFill>
              <a:latin typeface="Frutiger LT Std 55 Roman"/>
              <a:ea typeface="ＭＳ Ｐゴシック" panose="020B0600070205080204" pitchFamily="34" charset="-128"/>
            </a:endParaRPr>
          </a:p>
          <a:p>
            <a:pPr eaLnBrk="0" fontAlgn="base" hangingPunct="0">
              <a:spcBef>
                <a:spcPct val="0"/>
              </a:spcBef>
              <a:spcAft>
                <a:spcPct val="0"/>
              </a:spcAft>
            </a:pPr>
            <a:endParaRPr lang="en-US" sz="2000" dirty="0">
              <a:solidFill>
                <a:srgbClr val="FFFFFF"/>
              </a:solidFill>
              <a:latin typeface="Frutiger LT Std 55 Roman"/>
              <a:ea typeface="ＭＳ Ｐゴシック" panose="020B0600070205080204" pitchFamily="34" charset="-128"/>
            </a:endParaRPr>
          </a:p>
        </p:txBody>
      </p:sp>
      <p:pic>
        <p:nvPicPr>
          <p:cNvPr id="1026" name="Picture 2" descr="Portrait of Lt. Zebulon Pike wearing a military uniform.&#10;">
            <a:extLst>
              <a:ext uri="{FF2B5EF4-FFF2-40B4-BE49-F238E27FC236}">
                <a16:creationId xmlns:a16="http://schemas.microsoft.com/office/drawing/2014/main" id="{8EEE6B5B-5F2D-43C9-97D2-AD87BB4FD8D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86977" y="1875723"/>
            <a:ext cx="2366525" cy="2923354"/>
          </a:xfrm>
          <a:prstGeom prst="rect">
            <a:avLst/>
          </a:prstGeom>
          <a:noFill/>
          <a:ln w="19050">
            <a:solidFill>
              <a:srgbClr val="000000"/>
            </a:solidFill>
          </a:ln>
          <a:extLst>
            <a:ext uri="{909E8E84-426E-40DD-AFC4-6F175D3DCCD1}">
              <a14:hiddenFill xmlns:a14="http://schemas.microsoft.com/office/drawing/2010/main">
                <a:solidFill>
                  <a:srgbClr val="FFFFFF"/>
                </a:solidFill>
              </a14:hiddenFill>
            </a:ext>
          </a:extLst>
        </p:spPr>
      </p:pic>
      <p:sp>
        <p:nvSpPr>
          <p:cNvPr id="8" name="TextBox 5">
            <a:extLst>
              <a:ext uri="{FF2B5EF4-FFF2-40B4-BE49-F238E27FC236}">
                <a16:creationId xmlns:a16="http://schemas.microsoft.com/office/drawing/2014/main" id="{B1324848-F8D5-43D7-B34D-EB9C61932A0D}"/>
              </a:ext>
            </a:extLst>
          </p:cNvPr>
          <p:cNvSpPr txBox="1">
            <a:spLocks noChangeArrowheads="1"/>
          </p:cNvSpPr>
          <p:nvPr/>
        </p:nvSpPr>
        <p:spPr bwMode="auto">
          <a:xfrm>
            <a:off x="9386977" y="4809047"/>
            <a:ext cx="2172348" cy="415498"/>
          </a:xfrm>
          <a:prstGeom prst="rect">
            <a:avLst/>
          </a:prstGeom>
          <a:noFill/>
          <a:ln>
            <a:noFill/>
          </a:ln>
        </p:spPr>
        <p:txBody>
          <a:bodyPr wrap="square">
            <a:spAutoFit/>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eaLnBrk="0" fontAlgn="base" hangingPunct="0">
              <a:spcBef>
                <a:spcPct val="0"/>
              </a:spcBef>
              <a:spcAft>
                <a:spcPct val="0"/>
              </a:spcAft>
              <a:defRPr/>
            </a:pPr>
            <a:r>
              <a:rPr lang="en-US" altLang="en-US" sz="1050" dirty="0">
                <a:solidFill>
                  <a:srgbClr val="FFFFFF"/>
                </a:solidFill>
                <a:latin typeface="Frutiger LT Std 55 Roman"/>
                <a:cs typeface="Times New Roman" panose="02020603050405020304" pitchFamily="18" charset="0"/>
              </a:rPr>
              <a:t>Lt. Zebulon Pike</a:t>
            </a:r>
          </a:p>
          <a:p>
            <a:pPr eaLnBrk="0" fontAlgn="base" hangingPunct="0">
              <a:spcBef>
                <a:spcPct val="0"/>
              </a:spcBef>
              <a:spcAft>
                <a:spcPct val="0"/>
              </a:spcAft>
              <a:defRPr/>
            </a:pPr>
            <a:r>
              <a:rPr lang="en-US" altLang="en-US" sz="1050" dirty="0">
                <a:solidFill>
                  <a:srgbClr val="FFFFFF"/>
                </a:solidFill>
                <a:latin typeface="Frutiger LT Std 55 Roman"/>
                <a:cs typeface="Times New Roman" panose="02020603050405020304" pitchFamily="18" charset="0"/>
              </a:rPr>
              <a:t>Courtesy Wikimedia Commons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363806" y="1107478"/>
            <a:ext cx="11668057" cy="514350"/>
          </a:xfrm>
        </p:spPr>
        <p:txBody>
          <a:bodyPr/>
          <a:lstStyle/>
          <a:p>
            <a:pPr eaLnBrk="1" hangingPunct="1">
              <a:defRPr/>
            </a:pPr>
            <a:r>
              <a:rPr lang="en-US" altLang="en-US" dirty="0">
                <a:ea typeface="ＭＳ Ｐゴシック"/>
              </a:rPr>
              <a:t>The Pike Trail from Ft. Belle Fontaine to the Pawnee Village: Diplomacy among the Osage and Pawnee</a:t>
            </a:r>
            <a:br>
              <a:rPr lang="en-US" altLang="en-US" dirty="0">
                <a:ea typeface="ＭＳ Ｐゴシック"/>
              </a:rPr>
            </a:br>
            <a:endParaRPr lang="en-US" altLang="en-US" dirty="0">
              <a:ea typeface="ＭＳ Ｐゴシック"/>
            </a:endParaRPr>
          </a:p>
        </p:txBody>
      </p:sp>
      <p:pic>
        <p:nvPicPr>
          <p:cNvPr id="5" name="Picture 4" descr="Map of Pike's route starting in Ft. Belle Fontaine, Missouri, traveling across Missouri and part of Kansas, turning north up to the Pawnee Village in Nebraska, the returning south to central Kansas. The Lewis and Clark and Santa Fe National Historic Trails are also shown.">
            <a:extLst>
              <a:ext uri="{FF2B5EF4-FFF2-40B4-BE49-F238E27FC236}">
                <a16:creationId xmlns:a16="http://schemas.microsoft.com/office/drawing/2014/main" id="{9D608281-B0C2-4321-BA0E-5A736FF0BF3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72138" y="1951348"/>
            <a:ext cx="7214298" cy="4470090"/>
          </a:xfrm>
          <a:prstGeom prst="rect">
            <a:avLst/>
          </a:prstGeom>
          <a:ln>
            <a:solidFill>
              <a:srgbClr val="FFFFFF"/>
            </a:solidFill>
          </a:ln>
        </p:spPr>
      </p:pic>
      <p:sp>
        <p:nvSpPr>
          <p:cNvPr id="4" name="TextBox 3">
            <a:extLst>
              <a:ext uri="{C183D7F6-B498-43B3-948B-1728B52AA6E4}">
                <adec:decorative xmlns:adec="http://schemas.microsoft.com/office/drawing/2017/decorative" val="0"/>
              </a:ext>
            </a:extLst>
          </p:cNvPr>
          <p:cNvSpPr txBox="1"/>
          <p:nvPr/>
        </p:nvSpPr>
        <p:spPr>
          <a:xfrm>
            <a:off x="7945149" y="1745814"/>
            <a:ext cx="3883045" cy="5016758"/>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sz="2000">
                <a:solidFill>
                  <a:srgbClr val="FFFFFF"/>
                </a:solidFill>
                <a:latin typeface="Frutiger LT Std 45 Light"/>
                <a:ea typeface="ＭＳ Ｐゴシック"/>
              </a:rPr>
              <a:t>Pike left Ft. Belle Fontaine in July 1806 with 21 U.S Army soldiers, a few civilians, and 51 Osage and Pawnee.</a:t>
            </a:r>
          </a:p>
          <a:p>
            <a:pPr eaLnBrk="0" fontAlgn="base" hangingPunct="0">
              <a:spcBef>
                <a:spcPct val="0"/>
              </a:spcBef>
              <a:spcAft>
                <a:spcPct val="0"/>
              </a:spcAft>
            </a:pPr>
            <a:endParaRPr lang="en-US" sz="200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2000">
                <a:solidFill>
                  <a:srgbClr val="FFFFFF"/>
                </a:solidFill>
                <a:latin typeface="Frutiger LT Std 45 Light"/>
                <a:ea typeface="ＭＳ Ｐゴシック"/>
              </a:rPr>
              <a:t>Ascended the Missouri and Osage rivers and began overland journey near the Kansas border.</a:t>
            </a:r>
          </a:p>
          <a:p>
            <a:pPr eaLnBrk="0" fontAlgn="base" hangingPunct="0">
              <a:spcBef>
                <a:spcPct val="0"/>
              </a:spcBef>
              <a:spcAft>
                <a:spcPct val="0"/>
              </a:spcAft>
            </a:pPr>
            <a:endParaRPr lang="en-US" sz="200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2000">
                <a:solidFill>
                  <a:srgbClr val="FFFFFF"/>
                </a:solidFill>
                <a:latin typeface="Frutiger LT Std 45 Light"/>
                <a:ea typeface="ＭＳ Ｐゴシック"/>
              </a:rPr>
              <a:t>Returned Osage captives to their villages, some joined Pike to meet with the Kansas and Pawnee.</a:t>
            </a:r>
          </a:p>
          <a:p>
            <a:pPr eaLnBrk="0" fontAlgn="base" hangingPunct="0">
              <a:spcBef>
                <a:spcPct val="0"/>
              </a:spcBef>
              <a:spcAft>
                <a:spcPct val="0"/>
              </a:spcAft>
            </a:pPr>
            <a:endParaRPr lang="en-US" sz="200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2000">
                <a:solidFill>
                  <a:srgbClr val="FFFFFF"/>
                </a:solidFill>
                <a:latin typeface="Frutiger LT Std 45 Light"/>
                <a:ea typeface="ＭＳ Ｐゴシック"/>
              </a:rPr>
              <a:t>Met with Pawnee in present-day Nebraska and saw evidence of recent Spanish contact. </a:t>
            </a:r>
          </a:p>
        </p:txBody>
      </p:sp>
    </p:spTree>
    <p:extLst>
      <p:ext uri="{BB962C8B-B14F-4D97-AF65-F5344CB8AC3E}">
        <p14:creationId xmlns:p14="http://schemas.microsoft.com/office/powerpoint/2010/main" val="1720362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454785" y="1061634"/>
            <a:ext cx="11659503" cy="514350"/>
          </a:xfrm>
        </p:spPr>
        <p:txBody>
          <a:bodyPr/>
          <a:lstStyle/>
          <a:p>
            <a:pPr eaLnBrk="1" hangingPunct="1">
              <a:defRPr/>
            </a:pPr>
            <a:r>
              <a:rPr lang="en-US" altLang="en-US" dirty="0">
                <a:ea typeface="ＭＳ Ｐゴシック"/>
              </a:rPr>
              <a:t>The Pike Trail from the Pawnee Village to the Conejos River: Exploration to the Headwaters of the Arkansas River</a:t>
            </a:r>
          </a:p>
        </p:txBody>
      </p:sp>
      <p:pic>
        <p:nvPicPr>
          <p:cNvPr id="6" name="Picture 5" descr="The continuation of Pike's route through western Kansas and eastern Colorado, around the Colorado High Country, then south into northern New Mexico. The following National Historic Trails are also shown: El Camino Real de Tierra Adentro,  Santa Fe, and Old Spanish.">
            <a:extLst>
              <a:ext uri="{FF2B5EF4-FFF2-40B4-BE49-F238E27FC236}">
                <a16:creationId xmlns:a16="http://schemas.microsoft.com/office/drawing/2014/main" id="{DADC38A4-E6C9-4699-9FCC-FA58D9A1327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54785" y="2030101"/>
            <a:ext cx="7095003" cy="4416723"/>
          </a:xfrm>
          <a:prstGeom prst="rect">
            <a:avLst/>
          </a:prstGeom>
          <a:ln>
            <a:solidFill>
              <a:srgbClr val="FFFFFF"/>
            </a:solidFill>
          </a:ln>
        </p:spPr>
      </p:pic>
      <p:sp>
        <p:nvSpPr>
          <p:cNvPr id="4" name="TextBox 3"/>
          <p:cNvSpPr txBox="1"/>
          <p:nvPr/>
        </p:nvSpPr>
        <p:spPr>
          <a:xfrm>
            <a:off x="7763312" y="1816435"/>
            <a:ext cx="3973903" cy="5016758"/>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sz="2000" dirty="0">
                <a:solidFill>
                  <a:srgbClr val="FFFFFF"/>
                </a:solidFill>
                <a:latin typeface="Frutiger LT Std 45 Light" panose="020B0402020204020204" pitchFamily="34" charset="0"/>
                <a:ea typeface="ＭＳ Ｐゴシック" panose="020B0600070205080204" pitchFamily="34" charset="-128"/>
              </a:rPr>
              <a:t>Followed indigenous trail used by Spaniards and reached Arkansas River east of </a:t>
            </a:r>
            <a:r>
              <a:rPr lang="en-US" sz="2000" dirty="0" err="1">
                <a:solidFill>
                  <a:srgbClr val="FFFFFF"/>
                </a:solidFill>
                <a:latin typeface="Frutiger LT Std 45 Light" panose="020B0402020204020204" pitchFamily="34" charset="0"/>
                <a:ea typeface="ＭＳ Ｐゴシック" panose="020B0600070205080204" pitchFamily="34" charset="-128"/>
              </a:rPr>
              <a:t>Larned</a:t>
            </a:r>
            <a:r>
              <a:rPr lang="en-US" sz="2000" dirty="0">
                <a:solidFill>
                  <a:srgbClr val="FFFFFF"/>
                </a:solidFill>
                <a:latin typeface="Frutiger LT Std 45 Light" panose="020B0402020204020204" pitchFamily="34" charset="0"/>
                <a:ea typeface="ＭＳ Ｐゴシック" panose="020B0600070205080204" pitchFamily="34" charset="-128"/>
              </a:rPr>
              <a:t>, Kansas, followed river west.</a:t>
            </a:r>
          </a:p>
          <a:p>
            <a:pPr eaLnBrk="0" fontAlgn="base" hangingPunct="0">
              <a:spcBef>
                <a:spcPct val="0"/>
              </a:spcBef>
              <a:spcAft>
                <a:spcPct val="0"/>
              </a:spcAft>
            </a:pPr>
            <a:endParaRPr lang="en-US" sz="2000" dirty="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2000" dirty="0">
                <a:solidFill>
                  <a:srgbClr val="FFFFFF"/>
                </a:solidFill>
                <a:latin typeface="Frutiger LT Std 45 Light" panose="020B0402020204020204" pitchFamily="34" charset="0"/>
                <a:ea typeface="ＭＳ Ｐゴシック" panose="020B0600070205080204" pitchFamily="34" charset="-128"/>
              </a:rPr>
              <a:t>Entered Rocky Mountains in Pueblo, Colorado area.</a:t>
            </a:r>
          </a:p>
          <a:p>
            <a:pPr eaLnBrk="0" fontAlgn="base" hangingPunct="0">
              <a:spcBef>
                <a:spcPct val="0"/>
              </a:spcBef>
              <a:spcAft>
                <a:spcPct val="0"/>
              </a:spcAft>
            </a:pPr>
            <a:endParaRPr lang="en-US" sz="2000" dirty="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2000" dirty="0">
                <a:solidFill>
                  <a:srgbClr val="FFFFFF"/>
                </a:solidFill>
                <a:latin typeface="Frutiger LT Std 45 Light" panose="020B0402020204020204" pitchFamily="34" charset="0"/>
                <a:ea typeface="ＭＳ Ｐゴシック" panose="020B0600070205080204" pitchFamily="34" charset="-128"/>
              </a:rPr>
              <a:t>Tried (and failed) to climb what eventually became Pikes Peak.</a:t>
            </a:r>
          </a:p>
          <a:p>
            <a:pPr eaLnBrk="0" fontAlgn="base" hangingPunct="0">
              <a:spcBef>
                <a:spcPct val="0"/>
              </a:spcBef>
              <a:spcAft>
                <a:spcPct val="0"/>
              </a:spcAft>
            </a:pPr>
            <a:endParaRPr lang="en-US" sz="2000" dirty="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2000" dirty="0">
                <a:solidFill>
                  <a:srgbClr val="FFFFFF"/>
                </a:solidFill>
                <a:latin typeface="Frutiger LT Std 45 Light"/>
                <a:ea typeface="ＭＳ Ｐゴシック"/>
              </a:rPr>
              <a:t>Lost, miserable, freezing, and hungry, descended into the San Luis Valley and built a stockade on banks of the Conejos River.</a:t>
            </a:r>
          </a:p>
          <a:p>
            <a:pPr eaLnBrk="0" fontAlgn="base" hangingPunct="0">
              <a:spcBef>
                <a:spcPct val="0"/>
              </a:spcBef>
              <a:spcAft>
                <a:spcPct val="0"/>
              </a:spcAft>
            </a:pPr>
            <a:endParaRPr lang="en-US" sz="2000" dirty="0">
              <a:solidFill>
                <a:srgbClr val="FFFFFF"/>
              </a:solidFill>
              <a:latin typeface="Frutiger LT Std 45 Light" panose="020B0402020204020204" pitchFamily="34" charset="0"/>
              <a:ea typeface="ＭＳ Ｐゴシック" panose="020B0600070205080204" pitchFamily="34" charset="-128"/>
            </a:endParaRPr>
          </a:p>
        </p:txBody>
      </p:sp>
    </p:spTree>
    <p:extLst>
      <p:ext uri="{BB962C8B-B14F-4D97-AF65-F5344CB8AC3E}">
        <p14:creationId xmlns:p14="http://schemas.microsoft.com/office/powerpoint/2010/main" val="38700520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541940" y="932997"/>
            <a:ext cx="11258947" cy="514350"/>
          </a:xfrm>
        </p:spPr>
        <p:txBody>
          <a:bodyPr/>
          <a:lstStyle/>
          <a:p>
            <a:pPr eaLnBrk="1" hangingPunct="1">
              <a:defRPr/>
            </a:pPr>
            <a:r>
              <a:rPr lang="en-US" altLang="en-US" dirty="0">
                <a:ea typeface="ＭＳ Ｐゴシック"/>
              </a:rPr>
              <a:t>The Pike Trail in Spanish North America: Escorted through New Mexico and Northern Mexico</a:t>
            </a:r>
          </a:p>
        </p:txBody>
      </p:sp>
      <p:pic>
        <p:nvPicPr>
          <p:cNvPr id="4" name="Picture 3" descr="The continuation of Pike's route through New Mexico and into northern Mexico. The following National Historic Trails are also shown: El Camino Real de Tierra Adentro,  El Camino Real de los Tejas, Santa Fe, and Old Spanish. Also shows the El Camino Real in Mexico.">
            <a:extLst>
              <a:ext uri="{FF2B5EF4-FFF2-40B4-BE49-F238E27FC236}">
                <a16:creationId xmlns:a16="http://schemas.microsoft.com/office/drawing/2014/main" id="{87AA95A2-24A8-4275-80E8-46590016A371}"/>
              </a:ext>
            </a:extLst>
          </p:cNvPr>
          <p:cNvPicPr>
            <a:picLocks noChangeAspect="1"/>
          </p:cNvPicPr>
          <p:nvPr/>
        </p:nvPicPr>
        <p:blipFill rotWithShape="1">
          <a:blip r:embed="rId3">
            <a:extLst>
              <a:ext uri="{28A0092B-C50C-407E-A947-70E740481C1C}">
                <a14:useLocalDpi xmlns:a14="http://schemas.microsoft.com/office/drawing/2010/main" val="0"/>
              </a:ext>
            </a:extLst>
          </a:blip>
          <a:srcRect l="1577" t="-677" r="841" b="-1"/>
          <a:stretch/>
        </p:blipFill>
        <p:spPr>
          <a:xfrm>
            <a:off x="799472" y="1810792"/>
            <a:ext cx="4373305" cy="5047208"/>
          </a:xfrm>
          <a:prstGeom prst="rect">
            <a:avLst/>
          </a:prstGeom>
          <a:ln w="19050">
            <a:solidFill>
              <a:schemeClr val="tx1"/>
            </a:solidFill>
          </a:ln>
        </p:spPr>
      </p:pic>
      <p:sp>
        <p:nvSpPr>
          <p:cNvPr id="10" name="TextBox 9">
            <a:extLst>
              <a:ext uri="{FF2B5EF4-FFF2-40B4-BE49-F238E27FC236}">
                <a16:creationId xmlns:a16="http://schemas.microsoft.com/office/drawing/2014/main" id="{6B562A69-4499-4AD9-8203-D496A2B84907}"/>
              </a:ext>
            </a:extLst>
          </p:cNvPr>
          <p:cNvSpPr txBox="1"/>
          <p:nvPr/>
        </p:nvSpPr>
        <p:spPr>
          <a:xfrm>
            <a:off x="5808305" y="1926344"/>
            <a:ext cx="4656495" cy="5078313"/>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a:solidFill>
                  <a:srgbClr val="FFFFFF"/>
                </a:solidFill>
                <a:latin typeface="Frutiger LT Std 45 Light"/>
                <a:ea typeface="ＭＳ Ｐゴシック"/>
              </a:rPr>
              <a:t>Illegally in Spanish territory, Pike was captured by a Spanish force out of Santa Fe and escorted to Chihuahua City along the Camino Real for the commanding general to decide his fate.</a:t>
            </a:r>
            <a:endParaRPr lang="en-US"/>
          </a:p>
          <a:p>
            <a:pPr eaLnBrk="0" fontAlgn="base" hangingPunct="0">
              <a:spcBef>
                <a:spcPct val="0"/>
              </a:spcBef>
              <a:spcAft>
                <a:spcPct val="0"/>
              </a:spcAft>
            </a:pPr>
            <a:endParaRPr lang="en-US">
              <a:solidFill>
                <a:srgbClr val="FFFFFF"/>
              </a:solidFill>
              <a:latin typeface="Frutiger LT Std 45 Light"/>
              <a:ea typeface="ＭＳ Ｐゴシック"/>
            </a:endParaRPr>
          </a:p>
          <a:p>
            <a:pPr eaLnBrk="0" fontAlgn="base" hangingPunct="0">
              <a:spcBef>
                <a:spcPct val="0"/>
              </a:spcBef>
              <a:spcAft>
                <a:spcPct val="0"/>
              </a:spcAft>
            </a:pPr>
            <a:r>
              <a:rPr lang="en-US">
                <a:solidFill>
                  <a:srgbClr val="FFFFFF"/>
                </a:solidFill>
                <a:latin typeface="Frutiger LT Std 45 Light"/>
                <a:ea typeface="ＭＳ Ｐゴシック"/>
              </a:rPr>
              <a:t>Technically a prisoner but allowed to interact with military and others, including Americans, in Santa Fe, Albuquerque, El Paso, and Chihuahua.</a:t>
            </a:r>
            <a:endParaRPr lang="en-US">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endParaRPr lang="en-US">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a:solidFill>
                  <a:srgbClr val="FFFFFF"/>
                </a:solidFill>
                <a:latin typeface="Frutiger LT Std 45 Light"/>
                <a:ea typeface="ＭＳ Ｐゴシック"/>
              </a:rPr>
              <a:t>Commanding general decided to send him back to U.S., through Spanish Texas. </a:t>
            </a:r>
          </a:p>
          <a:p>
            <a:pPr eaLnBrk="0" fontAlgn="base" hangingPunct="0">
              <a:spcBef>
                <a:spcPct val="0"/>
              </a:spcBef>
              <a:spcAft>
                <a:spcPct val="0"/>
              </a:spcAft>
            </a:pPr>
            <a:endParaRPr lang="en-US">
              <a:solidFill>
                <a:srgbClr val="FFFFFF"/>
              </a:solidFill>
              <a:latin typeface="Frutiger LT Std 45 Light"/>
              <a:ea typeface="ＭＳ Ｐゴシック"/>
            </a:endParaRPr>
          </a:p>
          <a:p>
            <a:pPr eaLnBrk="0" fontAlgn="base" hangingPunct="0">
              <a:spcBef>
                <a:spcPct val="0"/>
              </a:spcBef>
              <a:spcAft>
                <a:spcPct val="0"/>
              </a:spcAft>
            </a:pPr>
            <a:r>
              <a:rPr lang="en-US">
                <a:solidFill>
                  <a:srgbClr val="FFFFFF"/>
                </a:solidFill>
                <a:latin typeface="Frutiger LT Std 45 Light"/>
                <a:ea typeface="ＭＳ Ｐゴシック"/>
              </a:rPr>
              <a:t>Crossed Rio Grande south of Piedras Negras, following the Camino Real de los Tejas.</a:t>
            </a:r>
          </a:p>
          <a:p>
            <a:pPr eaLnBrk="0" fontAlgn="base" hangingPunct="0">
              <a:spcBef>
                <a:spcPct val="0"/>
              </a:spcBef>
              <a:spcAft>
                <a:spcPct val="0"/>
              </a:spcAft>
            </a:pPr>
            <a:endParaRPr lang="en-US">
              <a:solidFill>
                <a:srgbClr val="FFFFFF"/>
              </a:solidFill>
              <a:latin typeface="Frutiger LT Std 45 Light"/>
              <a:ea typeface="ＭＳ Ｐゴシック"/>
            </a:endParaRPr>
          </a:p>
          <a:p>
            <a:pPr eaLnBrk="0" fontAlgn="base" hangingPunct="0">
              <a:spcBef>
                <a:spcPct val="0"/>
              </a:spcBef>
              <a:spcAft>
                <a:spcPct val="0"/>
              </a:spcAft>
            </a:pPr>
            <a:endParaRPr lang="en-US">
              <a:solidFill>
                <a:srgbClr val="FFFFFF"/>
              </a:solidFill>
              <a:latin typeface="Garamond" panose="02020404030301010803" pitchFamily="18" charset="0"/>
              <a:ea typeface="ＭＳ Ｐゴシック" panose="020B0600070205080204" pitchFamily="34" charset="-128"/>
            </a:endParaRPr>
          </a:p>
        </p:txBody>
      </p:sp>
    </p:spTree>
    <p:extLst>
      <p:ext uri="{BB962C8B-B14F-4D97-AF65-F5344CB8AC3E}">
        <p14:creationId xmlns:p14="http://schemas.microsoft.com/office/powerpoint/2010/main" val="161519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933134" y="626586"/>
            <a:ext cx="9424737" cy="685800"/>
          </a:xfrm>
        </p:spPr>
        <p:txBody>
          <a:bodyPr/>
          <a:lstStyle/>
          <a:p>
            <a:pPr eaLnBrk="1" hangingPunct="1">
              <a:defRPr/>
            </a:pPr>
            <a:r>
              <a:rPr lang="en-US" altLang="en-US" dirty="0"/>
              <a:t>Meeting Objectives</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721202" y="1312386"/>
            <a:ext cx="7848600" cy="4572000"/>
          </a:xfrm>
        </p:spPr>
        <p:txBody>
          <a:bodyPr/>
          <a:lstStyle/>
          <a:p>
            <a:pPr marL="0" indent="0">
              <a:buNone/>
              <a:defRPr/>
            </a:pPr>
            <a:r>
              <a:rPr lang="en-US" altLang="en-US" b="1">
                <a:latin typeface="Frutiger LT Std 45 Light" panose="020B0402020204020204" pitchFamily="34" charset="0"/>
              </a:rPr>
              <a:t>Introduce </a:t>
            </a:r>
            <a:r>
              <a:rPr lang="en-US" altLang="en-US">
                <a:latin typeface="Frutiger LT Std 45 Light" panose="020B0402020204020204" pitchFamily="34" charset="0"/>
              </a:rPr>
              <a:t>the national historic trail feasibility study</a:t>
            </a:r>
          </a:p>
          <a:p>
            <a:pPr marL="342900" indent="-342900">
              <a:buFont typeface="Arial" charset="0"/>
              <a:buChar char="•"/>
              <a:defRPr/>
            </a:pPr>
            <a:r>
              <a:rPr lang="en-US" altLang="en-US">
                <a:latin typeface="Frutiger LT Std 45 Light" panose="020B0402020204020204" pitchFamily="34" charset="0"/>
              </a:rPr>
              <a:t>What is a National Historic Trail?</a:t>
            </a:r>
          </a:p>
          <a:p>
            <a:pPr marL="342900" indent="-342900">
              <a:buFont typeface="Arial" charset="0"/>
              <a:buChar char="•"/>
              <a:defRPr/>
            </a:pPr>
            <a:r>
              <a:rPr lang="en-US" altLang="en-US">
                <a:latin typeface="Frutiger LT Std 45 Light" panose="020B0402020204020204" pitchFamily="34" charset="0"/>
              </a:rPr>
              <a:t>What is a National Historic Trail Feasibility Study?</a:t>
            </a:r>
          </a:p>
          <a:p>
            <a:pPr marL="342900" indent="-342900">
              <a:buFont typeface="Arial" charset="0"/>
              <a:buChar char="•"/>
              <a:defRPr/>
            </a:pPr>
            <a:r>
              <a:rPr lang="en-US" altLang="en-US" sz="2400">
                <a:latin typeface="Frutiger LT Std 45 Light"/>
                <a:ea typeface="ＭＳ Ｐゴシック"/>
              </a:rPr>
              <a:t>What is the Pike Trail, and where does it fit in American history?</a:t>
            </a:r>
          </a:p>
          <a:p>
            <a:pPr marL="0" indent="0">
              <a:spcBef>
                <a:spcPts val="2400"/>
              </a:spcBef>
              <a:buNone/>
              <a:defRPr/>
            </a:pPr>
            <a:r>
              <a:rPr lang="en-US" altLang="en-US" sz="2400" b="1">
                <a:latin typeface="Frutiger LT Std 45 Light"/>
                <a:ea typeface="ＭＳ Ｐゴシック"/>
              </a:rPr>
              <a:t>Explore</a:t>
            </a:r>
            <a:r>
              <a:rPr lang="en-US" altLang="en-US" sz="2400">
                <a:latin typeface="Frutiger LT Std 45 Light"/>
                <a:ea typeface="ＭＳ Ｐゴシック"/>
              </a:rPr>
              <a:t> the study process</a:t>
            </a:r>
          </a:p>
          <a:p>
            <a:pPr marL="342900" indent="-342900">
              <a:buFont typeface="Arial" charset="0"/>
              <a:buChar char="•"/>
              <a:defRPr/>
            </a:pPr>
            <a:r>
              <a:rPr lang="en-US" altLang="en-US" sz="2400">
                <a:latin typeface="Frutiger LT Std 45 Light"/>
                <a:ea typeface="ＭＳ Ｐゴシック"/>
              </a:rPr>
              <a:t>What are the criteria for eligibility for a potential National Historic Trail?</a:t>
            </a:r>
          </a:p>
          <a:p>
            <a:pPr marL="342900" indent="-342900">
              <a:buFont typeface="Arial" charset="0"/>
              <a:buChar char="•"/>
              <a:defRPr/>
            </a:pPr>
            <a:r>
              <a:rPr lang="en-US" altLang="en-US" sz="2400">
                <a:latin typeface="Frutiger LT Std 45 Light"/>
                <a:ea typeface="ＭＳ Ｐゴシック"/>
              </a:rPr>
              <a:t>How are these applied in the study process?</a:t>
            </a:r>
          </a:p>
          <a:p>
            <a:pPr marL="342900" indent="-342900">
              <a:buFont typeface="Arial" charset="0"/>
              <a:buChar char="•"/>
              <a:defRPr/>
            </a:pPr>
            <a:r>
              <a:rPr lang="en-US" altLang="en-US" sz="2400">
                <a:latin typeface="Frutiger LT Std 45 Light"/>
                <a:ea typeface="ＭＳ Ｐゴシック"/>
              </a:rPr>
              <a:t>What comes next?</a:t>
            </a:r>
            <a:endParaRPr lang="en-US" altLang="en-US">
              <a:latin typeface="Frutiger LT Std 45 Light" panose="020B0402020204020204" pitchFamily="34" charset="0"/>
            </a:endParaRPr>
          </a:p>
          <a:p>
            <a:pPr marL="0" indent="0">
              <a:spcBef>
                <a:spcPts val="2400"/>
              </a:spcBef>
              <a:buNone/>
              <a:defRPr/>
            </a:pPr>
            <a:r>
              <a:rPr lang="en-US" altLang="en-US" b="1">
                <a:latin typeface="Frutiger LT Std 45 Light" panose="020B0402020204020204" pitchFamily="34" charset="0"/>
              </a:rPr>
              <a:t>Listen </a:t>
            </a:r>
            <a:r>
              <a:rPr lang="en-US" altLang="en-US">
                <a:latin typeface="Frutiger LT Std 45 Light" panose="020B0402020204020204" pitchFamily="34" charset="0"/>
              </a:rPr>
              <a:t>to feedback from you and answer any questions.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522200" y="925524"/>
            <a:ext cx="11147599" cy="514350"/>
          </a:xfrm>
        </p:spPr>
        <p:txBody>
          <a:bodyPr/>
          <a:lstStyle/>
          <a:p>
            <a:pPr eaLnBrk="1" hangingPunct="1">
              <a:defRPr/>
            </a:pPr>
            <a:r>
              <a:rPr lang="en-US" altLang="en-US" dirty="0">
                <a:ea typeface="ＭＳ Ｐゴシック"/>
              </a:rPr>
              <a:t>The Pike Trail through Spanish Texas: Return to U.S. and End of Trail in Natchitoches, Louisiana</a:t>
            </a:r>
          </a:p>
        </p:txBody>
      </p:sp>
      <p:pic>
        <p:nvPicPr>
          <p:cNvPr id="5" name="Picture 4" descr="The continuation of Pike's route through Spanish Texas: and his final destination in Natchitoches, Louisiana. Also shows the El Camino Real de los Tejas National Historic Trail and the El Camino Real in Mexico.">
            <a:extLst>
              <a:ext uri="{FF2B5EF4-FFF2-40B4-BE49-F238E27FC236}">
                <a16:creationId xmlns:a16="http://schemas.microsoft.com/office/drawing/2014/main" id="{31813D28-E81F-4200-8E30-3097A40AA07E}"/>
              </a:ext>
            </a:extLst>
          </p:cNvPr>
          <p:cNvPicPr>
            <a:picLocks noChangeAspect="1"/>
          </p:cNvPicPr>
          <p:nvPr/>
        </p:nvPicPr>
        <p:blipFill>
          <a:blip r:embed="rId3"/>
          <a:stretch>
            <a:fillRect/>
          </a:stretch>
        </p:blipFill>
        <p:spPr>
          <a:xfrm>
            <a:off x="150943" y="2038928"/>
            <a:ext cx="6760220" cy="4187378"/>
          </a:xfrm>
          <a:prstGeom prst="rect">
            <a:avLst/>
          </a:prstGeom>
          <a:ln w="19050">
            <a:solidFill>
              <a:schemeClr val="tx1"/>
            </a:solidFill>
          </a:ln>
        </p:spPr>
      </p:pic>
      <p:sp>
        <p:nvSpPr>
          <p:cNvPr id="2" name="TextBox 1">
            <a:extLst>
              <a:ext uri="{FF2B5EF4-FFF2-40B4-BE49-F238E27FC236}">
                <a16:creationId xmlns:a16="http://schemas.microsoft.com/office/drawing/2014/main" id="{97B66E1A-D92B-4D6D-83E3-13668F0E7358}"/>
              </a:ext>
            </a:extLst>
          </p:cNvPr>
          <p:cNvSpPr txBox="1"/>
          <p:nvPr/>
        </p:nvSpPr>
        <p:spPr>
          <a:xfrm>
            <a:off x="6967226" y="1929095"/>
            <a:ext cx="5224774" cy="4801314"/>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a:solidFill>
                  <a:srgbClr val="FFFFFF"/>
                </a:solidFill>
                <a:latin typeface="Frutiger LT Std 45 Light"/>
                <a:ea typeface="ＭＳ Ｐゴシック"/>
              </a:rPr>
              <a:t>Escorted through Spanish Texas, continuing to interact with Spanish military leaders and others in San Antonio and other Spanish colonial communities, encampments.</a:t>
            </a:r>
          </a:p>
          <a:p>
            <a:pPr eaLnBrk="0" fontAlgn="base" hangingPunct="0">
              <a:spcBef>
                <a:spcPct val="0"/>
              </a:spcBef>
              <a:spcAft>
                <a:spcPct val="0"/>
              </a:spcAft>
            </a:pPr>
            <a:endParaRPr lang="en-US">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a:solidFill>
                  <a:srgbClr val="FFFFFF"/>
                </a:solidFill>
                <a:latin typeface="Frutiger LT Std 45 Light"/>
                <a:ea typeface="ＭＳ Ｐゴシック"/>
              </a:rPr>
              <a:t>Released on east side of Sabine River on U.S. soil, and arrived at Natchitoches, Louisiana in July 1807.</a:t>
            </a:r>
          </a:p>
          <a:p>
            <a:pPr eaLnBrk="0" fontAlgn="base" hangingPunct="0">
              <a:spcBef>
                <a:spcPct val="0"/>
              </a:spcBef>
              <a:spcAft>
                <a:spcPct val="0"/>
              </a:spcAft>
            </a:pPr>
            <a:endParaRPr lang="en-US">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a:solidFill>
                  <a:srgbClr val="FFFFFF"/>
                </a:solidFill>
                <a:latin typeface="Frutiger LT Std 45 Light"/>
                <a:ea typeface="ＭＳ Ｐゴシック"/>
              </a:rPr>
              <a:t>Pike had traveled for almost 12 months over 3,600 miles.</a:t>
            </a:r>
          </a:p>
          <a:p>
            <a:pPr eaLnBrk="0" fontAlgn="base" hangingPunct="0">
              <a:spcBef>
                <a:spcPct val="0"/>
              </a:spcBef>
              <a:spcAft>
                <a:spcPct val="0"/>
              </a:spcAft>
            </a:pPr>
            <a:endParaRPr lang="en-US">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a:solidFill>
                  <a:srgbClr val="FFFFFF"/>
                </a:solidFill>
                <a:latin typeface="Frutiger LT Std 45 Light"/>
                <a:ea typeface="ＭＳ Ｐゴシック"/>
              </a:rPr>
              <a:t>Traversed the Mississippi woodlands, the Great Plains, the Rocky Mountains, the Chihuahuan Desert of New Mexico and northern Mexico, and the river valleys, hill country, coastal prairie, and southern pinelands of Texas.</a:t>
            </a:r>
          </a:p>
          <a:p>
            <a:pPr eaLnBrk="0" fontAlgn="base" hangingPunct="0">
              <a:spcBef>
                <a:spcPct val="0"/>
              </a:spcBef>
              <a:spcAft>
                <a:spcPct val="0"/>
              </a:spcAft>
            </a:pPr>
            <a:endParaRPr lang="en-US">
              <a:solidFill>
                <a:srgbClr val="FFFFFF"/>
              </a:solidFill>
              <a:latin typeface="Frutiger LT Std 45 Light" panose="020B0402020204020204" pitchFamily="34" charset="0"/>
              <a:ea typeface="ＭＳ Ｐゴシック" panose="020B0600070205080204" pitchFamily="34" charset="-128"/>
            </a:endParaRPr>
          </a:p>
        </p:txBody>
      </p:sp>
    </p:spTree>
    <p:extLst>
      <p:ext uri="{BB962C8B-B14F-4D97-AF65-F5344CB8AC3E}">
        <p14:creationId xmlns:p14="http://schemas.microsoft.com/office/powerpoint/2010/main" val="28257273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1762235" y="455891"/>
            <a:ext cx="9265419" cy="514350"/>
          </a:xfrm>
        </p:spPr>
        <p:txBody>
          <a:bodyPr/>
          <a:lstStyle/>
          <a:p>
            <a:pPr eaLnBrk="1" hangingPunct="1">
              <a:defRPr/>
            </a:pPr>
            <a:br>
              <a:rPr lang="en-US" altLang="en-US" dirty="0">
                <a:latin typeface="Frutiger LT Std 45 Light" panose="020B0402020204020204" pitchFamily="34" charset="0"/>
              </a:rPr>
            </a:br>
            <a:r>
              <a:rPr lang="en-US" altLang="en-US" dirty="0"/>
              <a:t>Notable Details of Pike’s Expedition</a:t>
            </a:r>
          </a:p>
        </p:txBody>
      </p:sp>
      <p:sp>
        <p:nvSpPr>
          <p:cNvPr id="2" name="TextBox 1">
            <a:extLst>
              <a:ext uri="{FF2B5EF4-FFF2-40B4-BE49-F238E27FC236}">
                <a16:creationId xmlns:a16="http://schemas.microsoft.com/office/drawing/2014/main" id="{CD8398D0-951A-4A6F-8696-729189377AB6}"/>
              </a:ext>
            </a:extLst>
          </p:cNvPr>
          <p:cNvSpPr txBox="1"/>
          <p:nvPr/>
        </p:nvSpPr>
        <p:spPr>
          <a:xfrm>
            <a:off x="678021" y="1698599"/>
            <a:ext cx="10835958" cy="3785652"/>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sz="2000" dirty="0">
                <a:solidFill>
                  <a:srgbClr val="FFFFFF"/>
                </a:solidFill>
                <a:latin typeface="Frutiger LT Std 45 Light"/>
                <a:ea typeface="ＭＳ Ｐゴシック"/>
              </a:rPr>
              <a:t>Pike’s Journal, printed before Lewis and Clark journals, gave public a perspective on life on the Great Plains and the Spanish Colonial frontier from the viewpoint of a U.S. Army officer during critical period of frontier history.</a:t>
            </a:r>
            <a:endParaRPr lang="en-US" dirty="0">
              <a:solidFill>
                <a:srgbClr val="FFFFFF"/>
              </a:solidFill>
              <a:latin typeface="Frutiger LT Std 55 Roman"/>
              <a:ea typeface="ＭＳ Ｐゴシック"/>
            </a:endParaRPr>
          </a:p>
          <a:p>
            <a:pPr marL="213995" indent="-213995" eaLnBrk="0" fontAlgn="base" hangingPunct="0">
              <a:spcBef>
                <a:spcPct val="0"/>
              </a:spcBef>
              <a:spcAft>
                <a:spcPct val="0"/>
              </a:spcAft>
              <a:buFont typeface="Arial" panose="020B0604020202020204" pitchFamily="34" charset="0"/>
              <a:buChar char="•"/>
            </a:pPr>
            <a:endParaRPr lang="en-US" sz="2000" dirty="0">
              <a:solidFill>
                <a:srgbClr val="FFFFFF"/>
              </a:solidFill>
              <a:latin typeface="Frutiger LT Std 45 Light"/>
              <a:ea typeface="ＭＳ Ｐゴシック"/>
            </a:endParaRPr>
          </a:p>
          <a:p>
            <a:pPr eaLnBrk="0" fontAlgn="base" hangingPunct="0">
              <a:spcBef>
                <a:spcPct val="0"/>
              </a:spcBef>
              <a:spcAft>
                <a:spcPct val="0"/>
              </a:spcAft>
            </a:pPr>
            <a:r>
              <a:rPr lang="en-US" sz="2000" dirty="0">
                <a:solidFill>
                  <a:srgbClr val="FFFFFF"/>
                </a:solidFill>
                <a:latin typeface="Frutiger LT Std 45 Light"/>
                <a:ea typeface="ＭＳ Ｐゴシック"/>
              </a:rPr>
              <a:t>Pike interacted with the Kansas, Osage, and Pawnee (produced no lasting peace).</a:t>
            </a:r>
          </a:p>
          <a:p>
            <a:pPr marL="213995" indent="-213995" eaLnBrk="0" fontAlgn="base" hangingPunct="0">
              <a:spcBef>
                <a:spcPct val="0"/>
              </a:spcBef>
              <a:spcAft>
                <a:spcPct val="0"/>
              </a:spcAft>
              <a:buFont typeface="Arial" panose="020B0604020202020204" pitchFamily="34" charset="0"/>
              <a:buChar char="•"/>
            </a:pPr>
            <a:endParaRPr lang="en-US" sz="2000" dirty="0">
              <a:solidFill>
                <a:srgbClr val="FFFFFF"/>
              </a:solidFill>
              <a:latin typeface="Frutiger LT Std 45 Light" panose="020B0402020204020204" pitchFamily="34" charset="0"/>
              <a:ea typeface="ＭＳ Ｐゴシック" panose="020B0600070205080204" pitchFamily="34" charset="-128"/>
            </a:endParaRPr>
          </a:p>
          <a:p>
            <a:pPr eaLnBrk="0" fontAlgn="base" hangingPunct="0">
              <a:spcBef>
                <a:spcPct val="0"/>
              </a:spcBef>
              <a:spcAft>
                <a:spcPct val="0"/>
              </a:spcAft>
            </a:pPr>
            <a:r>
              <a:rPr lang="en-US" sz="2000" dirty="0">
                <a:solidFill>
                  <a:srgbClr val="FFFFFF"/>
                </a:solidFill>
                <a:latin typeface="Frutiger LT Std 45 Light"/>
                <a:ea typeface="ＭＳ Ｐゴシック"/>
              </a:rPr>
              <a:t>Precursor to the Santa Fe Trail, and travel on the Caminos </a:t>
            </a:r>
            <a:r>
              <a:rPr lang="en-US" sz="2000" dirty="0" err="1">
                <a:solidFill>
                  <a:srgbClr val="FFFFFF"/>
                </a:solidFill>
                <a:latin typeface="Frutiger LT Std 45 Light"/>
                <a:ea typeface="ＭＳ Ｐゴシック"/>
              </a:rPr>
              <a:t>Reales</a:t>
            </a:r>
            <a:r>
              <a:rPr lang="en-US" sz="2000" dirty="0">
                <a:solidFill>
                  <a:srgbClr val="FFFFFF"/>
                </a:solidFill>
                <a:latin typeface="Frutiger LT Std 45 Light"/>
                <a:ea typeface="ＭＳ Ｐゴシック"/>
              </a:rPr>
              <a:t>.</a:t>
            </a:r>
            <a:endParaRPr lang="en-US" sz="2000" dirty="0">
              <a:solidFill>
                <a:srgbClr val="FFFFFF"/>
              </a:solidFill>
              <a:latin typeface="Frutiger LT Std 45 Light" panose="020B0402020204020204" pitchFamily="34" charset="0"/>
              <a:ea typeface="ＭＳ Ｐゴシック" panose="020B0600070205080204" pitchFamily="34" charset="-128"/>
            </a:endParaRPr>
          </a:p>
          <a:p>
            <a:pPr marL="213995" indent="-213995" eaLnBrk="0" fontAlgn="base" hangingPunct="0">
              <a:spcBef>
                <a:spcPct val="0"/>
              </a:spcBef>
              <a:spcAft>
                <a:spcPct val="0"/>
              </a:spcAft>
              <a:buFont typeface="Arial" panose="020B0604020202020204" pitchFamily="34" charset="0"/>
              <a:buChar char="•"/>
            </a:pPr>
            <a:endParaRPr lang="en-US" sz="2000" dirty="0">
              <a:solidFill>
                <a:srgbClr val="FFFFFF"/>
              </a:solidFill>
              <a:latin typeface="Frutiger LT Std 45 Light"/>
              <a:ea typeface="ＭＳ Ｐゴシック"/>
            </a:endParaRPr>
          </a:p>
          <a:p>
            <a:pPr eaLnBrk="0" fontAlgn="base" hangingPunct="0">
              <a:spcBef>
                <a:spcPct val="0"/>
              </a:spcBef>
              <a:spcAft>
                <a:spcPct val="0"/>
              </a:spcAft>
            </a:pPr>
            <a:r>
              <a:rPr lang="en-US" sz="2000" dirty="0">
                <a:solidFill>
                  <a:srgbClr val="FFFFFF"/>
                </a:solidFill>
                <a:latin typeface="Frutiger LT Std 45 Light"/>
                <a:ea typeface="ＭＳ Ｐゴシック"/>
              </a:rPr>
              <a:t>Continued intrigue of U.S. Army presence in Spanish North America and confusion over borders.</a:t>
            </a:r>
          </a:p>
          <a:p>
            <a:pPr eaLnBrk="0" fontAlgn="base" hangingPunct="0">
              <a:spcBef>
                <a:spcPct val="0"/>
              </a:spcBef>
              <a:spcAft>
                <a:spcPct val="0"/>
              </a:spcAft>
            </a:pPr>
            <a:endParaRPr lang="en-US" sz="2000" dirty="0">
              <a:solidFill>
                <a:srgbClr val="FFFFFF"/>
              </a:solidFill>
              <a:latin typeface="Frutiger LT Std 45 Light"/>
              <a:ea typeface="ＭＳ Ｐゴシック"/>
            </a:endParaRPr>
          </a:p>
          <a:p>
            <a:pPr eaLnBrk="0" fontAlgn="base" hangingPunct="0">
              <a:spcBef>
                <a:spcPct val="0"/>
              </a:spcBef>
              <a:spcAft>
                <a:spcPct val="0"/>
              </a:spcAft>
            </a:pPr>
            <a:r>
              <a:rPr lang="en-US" sz="2000" dirty="0">
                <a:solidFill>
                  <a:srgbClr val="FFFFFF"/>
                </a:solidFill>
                <a:latin typeface="Frutiger LT Std 45 Light"/>
                <a:ea typeface="ＭＳ Ｐゴシック"/>
              </a:rPr>
              <a:t>Pike’s name lives on in popular culture, most notably </a:t>
            </a:r>
            <a:r>
              <a:rPr lang="en-US" sz="2000">
                <a:solidFill>
                  <a:srgbClr val="FFFFFF"/>
                </a:solidFill>
                <a:latin typeface="Frutiger LT Std 45 Light"/>
                <a:ea typeface="ＭＳ Ｐゴシック"/>
              </a:rPr>
              <a:t>with Pikes </a:t>
            </a:r>
            <a:r>
              <a:rPr lang="en-US" sz="2000" dirty="0">
                <a:solidFill>
                  <a:srgbClr val="FFFFFF"/>
                </a:solidFill>
                <a:latin typeface="Frutiger LT Std 45 Light"/>
                <a:ea typeface="ＭＳ Ｐゴシック"/>
              </a:rPr>
              <a:t>Peak (which he saw but did not summit).</a:t>
            </a:r>
          </a:p>
        </p:txBody>
      </p:sp>
    </p:spTree>
    <p:extLst>
      <p:ext uri="{BB962C8B-B14F-4D97-AF65-F5344CB8AC3E}">
        <p14:creationId xmlns:p14="http://schemas.microsoft.com/office/powerpoint/2010/main" val="40352562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12450" y="597819"/>
            <a:ext cx="7119690" cy="685800"/>
          </a:xfrm>
        </p:spPr>
        <p:txBody>
          <a:bodyPr/>
          <a:lstStyle/>
          <a:p>
            <a:pPr algn="ctr" eaLnBrk="1" hangingPunct="1">
              <a:spcAft>
                <a:spcPts val="600"/>
              </a:spcAft>
              <a:defRPr/>
            </a:pPr>
            <a:r>
              <a:rPr lang="en-US" altLang="en-US" dirty="0"/>
              <a:t>Trail Feasibility Study Process</a:t>
            </a:r>
          </a:p>
        </p:txBody>
      </p:sp>
    </p:spTree>
    <p:extLst>
      <p:ext uri="{BB962C8B-B14F-4D97-AF65-F5344CB8AC3E}">
        <p14:creationId xmlns:p14="http://schemas.microsoft.com/office/powerpoint/2010/main" val="37864546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rail Feasibility Study Process 3">
            <a:extLst>
              <a:ext uri="{FF2B5EF4-FFF2-40B4-BE49-F238E27FC236}">
                <a16:creationId xmlns:a16="http://schemas.microsoft.com/office/drawing/2014/main" id="{955DCC73-3685-47BA-B04C-4CD85021C47A}"/>
              </a:ext>
            </a:extLst>
          </p:cNvPr>
          <p:cNvSpPr txBox="1">
            <a:spLocks noGrp="1" noRot="1" noChangeArrowheads="1"/>
          </p:cNvSpPr>
          <p:nvPr>
            <p:ph type="title" idx="4294967295"/>
          </p:nvPr>
        </p:nvSpPr>
        <p:spPr bwMode="auto">
          <a:xfrm>
            <a:off x="812450" y="597819"/>
            <a:ext cx="8137586" cy="685800"/>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mj-lt"/>
                <a:ea typeface="ＭＳ Ｐゴシック" panose="020B0600070205080204" pitchFamily="34" charset="-128"/>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2pPr>
            <a:lvl3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3pPr>
            <a:lvl4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4pPr>
            <a:lvl5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5pPr>
            <a:lvl6pPr marL="457215"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6pPr>
            <a:lvl7pPr marL="914431"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7pPr>
            <a:lvl8pPr marL="1371646"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8pPr>
            <a:lvl9pPr marL="1828862"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9pPr>
          </a:lstStyle>
          <a:p>
            <a:pPr marL="0" marR="0" lvl="0" indent="0" algn="ctr" defTabSz="914400" rtl="0" eaLnBrk="1" fontAlgn="base" latinLnBrk="0" hangingPunct="1">
              <a:lnSpc>
                <a:spcPct val="100000"/>
              </a:lnSpc>
              <a:spcBef>
                <a:spcPct val="0"/>
              </a:spcBef>
              <a:spcAft>
                <a:spcPts val="600"/>
              </a:spcAft>
              <a:buClrTx/>
              <a:buSzTx/>
              <a:buFontTx/>
              <a:buNone/>
              <a:tabLst/>
              <a:defRPr/>
            </a:pPr>
            <a:r>
              <a:rPr kumimoji="0" lang="en-US" altLang="en-US" sz="36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panose="020B0600070205080204" pitchFamily="34" charset="-128"/>
                <a:cs typeface="+mj-cs"/>
              </a:rPr>
              <a:t>Trail Feasibility Study Process Overview</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630198" y="1876431"/>
            <a:ext cx="10931604" cy="4981569"/>
          </a:xfrm>
        </p:spPr>
        <p:txBody>
          <a:bodyPr/>
          <a:lstStyle/>
          <a:p>
            <a:pPr eaLnBrk="1" hangingPunct="1">
              <a:spcAft>
                <a:spcPts val="600"/>
              </a:spcAft>
              <a:buClr>
                <a:schemeClr val="tx1"/>
              </a:buClr>
              <a:buSzPct val="175000"/>
              <a:buFont typeface="Arial" panose="020B0604020202020204" pitchFamily="34" charset="0"/>
              <a:buChar char="•"/>
              <a:defRPr/>
            </a:pPr>
            <a:r>
              <a:rPr lang="en-US" altLang="en-US" b="1" dirty="0">
                <a:effectLst>
                  <a:outerShdw blurRad="38100" dist="38100" dir="2700000" algn="tl">
                    <a:srgbClr val="000000">
                      <a:alpha val="43137"/>
                    </a:srgbClr>
                  </a:outerShdw>
                </a:effectLst>
              </a:rPr>
              <a:t> </a:t>
            </a:r>
            <a:r>
              <a:rPr lang="en-US" sz="2600" dirty="0">
                <a:effectLst>
                  <a:outerShdw blurRad="38100" dist="38100" dir="2700000" algn="tl">
                    <a:srgbClr val="000000">
                      <a:alpha val="43137"/>
                    </a:srgbClr>
                  </a:outerShdw>
                </a:effectLst>
                <a:latin typeface="Frutiger LT Std 45 Light" panose="020B0402020204020204" pitchFamily="34" charset="0"/>
              </a:rPr>
              <a:t>How does the National Park Service carry out the study? H</a:t>
            </a:r>
            <a:r>
              <a:rPr lang="en-US" altLang="en-US" sz="2600" dirty="0">
                <a:effectLst>
                  <a:outerShdw blurRad="38100" dist="38100" dir="2700000" algn="tl">
                    <a:srgbClr val="000000">
                      <a:alpha val="43137"/>
                    </a:srgbClr>
                  </a:outerShdw>
                </a:effectLst>
                <a:latin typeface="Frutiger LT Std 45 Light" panose="020B0402020204020204" pitchFamily="34" charset="0"/>
              </a:rPr>
              <a:t>ow is the route assessed?    </a:t>
            </a:r>
          </a:p>
          <a:p>
            <a:pPr eaLnBrk="1" hangingPunct="1">
              <a:spcAft>
                <a:spcPts val="600"/>
              </a:spcAft>
              <a:buClr>
                <a:schemeClr val="tx1"/>
              </a:buClr>
              <a:buSzPct val="82000"/>
              <a:buFont typeface="Arial" panose="020B0604020202020204" pitchFamily="34" charset="0"/>
              <a:buChar char="•"/>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600"/>
              </a:spcAft>
              <a:buClr>
                <a:schemeClr val="tx1"/>
              </a:buClr>
              <a:buSzPct val="175000"/>
              <a:buFont typeface="Arial" panose="020B0604020202020204" pitchFamily="34" charset="0"/>
              <a:buChar char="•"/>
              <a:defRPr/>
            </a:pPr>
            <a:r>
              <a:rPr lang="en-US" altLang="en-US" sz="2600" dirty="0">
                <a:effectLst>
                  <a:outerShdw blurRad="38100" dist="38100" dir="2700000" algn="tl">
                    <a:srgbClr val="000000">
                      <a:alpha val="43137"/>
                    </a:srgbClr>
                  </a:outerShdw>
                </a:effectLst>
                <a:latin typeface="Frutiger LT Std 45 Light" panose="020B0402020204020204" pitchFamily="34" charset="0"/>
              </a:rPr>
              <a:t>Who decides if the Pike trail gets designated as a national historic trail? </a:t>
            </a:r>
          </a:p>
          <a:p>
            <a:pPr eaLnBrk="1" hangingPunct="1">
              <a:spcAft>
                <a:spcPts val="600"/>
              </a:spcAft>
              <a:buClr>
                <a:schemeClr val="tx1"/>
              </a:buClr>
              <a:buSzPct val="82000"/>
              <a:buFont typeface="Arial" panose="020B0604020202020204" pitchFamily="34" charset="0"/>
              <a:buChar char="•"/>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600"/>
              </a:spcAft>
              <a:buClr>
                <a:schemeClr val="tx1"/>
              </a:buClr>
              <a:buSzPct val="175000"/>
              <a:buFont typeface="Arial" panose="020B0604020202020204" pitchFamily="34" charset="0"/>
              <a:buChar char="•"/>
              <a:defRPr/>
            </a:pPr>
            <a:r>
              <a:rPr lang="en-US" altLang="en-US" sz="2600" dirty="0">
                <a:effectLst>
                  <a:outerShdw blurRad="38100" dist="38100" dir="2700000" algn="tl">
                    <a:srgbClr val="000000">
                      <a:alpha val="43137"/>
                    </a:srgbClr>
                  </a:outerShdw>
                </a:effectLst>
                <a:latin typeface="Frutiger LT Std 45 Light" panose="020B0402020204020204" pitchFamily="34" charset="0"/>
              </a:rPr>
              <a:t>What would designation mean for the public and for landowners?</a:t>
            </a:r>
          </a:p>
          <a:p>
            <a:pPr marL="0" indent="0" eaLnBrk="1" hangingPunct="1">
              <a:spcAft>
                <a:spcPts val="600"/>
              </a:spcAft>
              <a:buNone/>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marL="457200" indent="-457200" eaLnBrk="1" hangingPunct="1">
              <a:buClr>
                <a:schemeClr val="tx1"/>
              </a:buClr>
              <a:buAutoNum type="arabicPeriod"/>
              <a:defRPr/>
            </a:pPr>
            <a:endParaRPr lang="en-US" altLang="en-US" dirty="0">
              <a:latin typeface="Frutiger LT Std 45 Light" panose="020B0402020204020204" pitchFamily="34" charset="0"/>
            </a:endParaRPr>
          </a:p>
        </p:txBody>
      </p:sp>
    </p:spTree>
    <p:extLst>
      <p:ext uri="{BB962C8B-B14F-4D97-AF65-F5344CB8AC3E}">
        <p14:creationId xmlns:p14="http://schemas.microsoft.com/office/powerpoint/2010/main" val="4290282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48C14C2A-5F04-45DD-A405-00EC9C2D63D4}"/>
              </a:ext>
            </a:extLst>
          </p:cNvPr>
          <p:cNvSpPr>
            <a:spLocks noGrp="1" noRot="1" noChangeArrowheads="1"/>
          </p:cNvSpPr>
          <p:nvPr>
            <p:ph type="title"/>
          </p:nvPr>
        </p:nvSpPr>
        <p:spPr>
          <a:xfrm>
            <a:off x="812450" y="597819"/>
            <a:ext cx="8428532" cy="685800"/>
          </a:xfrm>
        </p:spPr>
        <p:txBody>
          <a:bodyPr/>
          <a:lstStyle/>
          <a:p>
            <a:pPr algn="ctr" eaLnBrk="1" hangingPunct="1">
              <a:spcAft>
                <a:spcPts val="600"/>
              </a:spcAft>
              <a:defRPr/>
            </a:pPr>
            <a:r>
              <a:rPr lang="en-US" altLang="en-US" dirty="0"/>
              <a:t>Trail Feasibility Study Process Question 1</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630198" y="1876431"/>
            <a:ext cx="10931604" cy="4981569"/>
          </a:xfrm>
        </p:spPr>
        <p:txBody>
          <a:bodyPr/>
          <a:lstStyle/>
          <a:p>
            <a:pPr eaLnBrk="1" hangingPunct="1">
              <a:spcAft>
                <a:spcPts val="600"/>
              </a:spcAft>
              <a:buClr>
                <a:schemeClr val="tx1"/>
              </a:buClr>
              <a:buSzPct val="175000"/>
              <a:buFont typeface="Arial" panose="020B0604020202020204" pitchFamily="34" charset="0"/>
              <a:buChar char="•"/>
              <a:defRPr/>
            </a:pPr>
            <a:r>
              <a:rPr lang="en-US" altLang="en-US" sz="2800" b="1" dirty="0">
                <a:effectLst>
                  <a:outerShdw blurRad="38100" dist="38100" dir="2700000" algn="tl">
                    <a:srgbClr val="000000">
                      <a:alpha val="43137"/>
                    </a:srgbClr>
                  </a:outerShdw>
                </a:effectLst>
              </a:rPr>
              <a:t> </a:t>
            </a:r>
            <a:r>
              <a:rPr lang="en-US" sz="2600" dirty="0">
                <a:effectLst>
                  <a:outerShdw blurRad="38100" dist="38100" dir="2700000" algn="tl">
                    <a:srgbClr val="000000">
                      <a:alpha val="43137"/>
                    </a:srgbClr>
                  </a:outerShdw>
                </a:effectLst>
                <a:latin typeface="Frutiger LT Std 45 Light" panose="020B0402020204020204" pitchFamily="34" charset="0"/>
              </a:rPr>
              <a:t>How does the National Park Service carry out the study? H</a:t>
            </a:r>
            <a:r>
              <a:rPr lang="en-US" altLang="en-US" sz="2600" dirty="0">
                <a:effectLst>
                  <a:outerShdw blurRad="38100" dist="38100" dir="2700000" algn="tl">
                    <a:srgbClr val="000000">
                      <a:alpha val="43137"/>
                    </a:srgbClr>
                  </a:outerShdw>
                </a:effectLst>
                <a:latin typeface="Frutiger LT Std 45 Light" panose="020B0402020204020204" pitchFamily="34" charset="0"/>
              </a:rPr>
              <a:t>ow is the route assessed?    </a:t>
            </a:r>
          </a:p>
          <a:p>
            <a:pPr marL="0" indent="0" eaLnBrk="1" hangingPunct="1">
              <a:buClr>
                <a:schemeClr val="tx1"/>
              </a:buClr>
              <a:buNone/>
              <a:defRPr/>
            </a:pPr>
            <a:endParaRPr lang="en-US" altLang="en-US" dirty="0">
              <a:latin typeface="Frutiger LT Std 45 Light" panose="020B0402020204020204" pitchFamily="34" charset="0"/>
            </a:endParaRPr>
          </a:p>
        </p:txBody>
      </p:sp>
    </p:spTree>
    <p:extLst>
      <p:ext uri="{BB962C8B-B14F-4D97-AF65-F5344CB8AC3E}">
        <p14:creationId xmlns:p14="http://schemas.microsoft.com/office/powerpoint/2010/main" val="26572255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0D6D4F46-C2E3-4551-80CF-FE9B921126D4}"/>
              </a:ext>
            </a:extLst>
          </p:cNvPr>
          <p:cNvSpPr>
            <a:spLocks noGrp="1" noRot="1" noChangeArrowheads="1"/>
          </p:cNvSpPr>
          <p:nvPr>
            <p:ph type="title"/>
          </p:nvPr>
        </p:nvSpPr>
        <p:spPr>
          <a:xfrm>
            <a:off x="812450" y="597819"/>
            <a:ext cx="9800132" cy="685800"/>
          </a:xfrm>
        </p:spPr>
        <p:txBody>
          <a:bodyPr/>
          <a:lstStyle/>
          <a:p>
            <a:pPr algn="ctr" eaLnBrk="1" hangingPunct="1">
              <a:spcAft>
                <a:spcPts val="600"/>
              </a:spcAft>
              <a:defRPr/>
            </a:pPr>
            <a:r>
              <a:rPr lang="en-US" altLang="en-US" dirty="0"/>
              <a:t>Trail Feasibility Study Process Question 1 cont.</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630198" y="1876431"/>
            <a:ext cx="10931604" cy="4981569"/>
          </a:xfrm>
        </p:spPr>
        <p:txBody>
          <a:bodyPr/>
          <a:lstStyle/>
          <a:p>
            <a:pPr eaLnBrk="1" hangingPunct="1">
              <a:spcAft>
                <a:spcPts val="600"/>
              </a:spcAft>
              <a:buClr>
                <a:schemeClr val="tx1"/>
              </a:buClr>
              <a:buSzPct val="175000"/>
              <a:buFont typeface="Arial" panose="020B0604020202020204" pitchFamily="34" charset="0"/>
              <a:buChar char="•"/>
              <a:defRPr/>
            </a:pPr>
            <a:r>
              <a:rPr lang="en-US" altLang="en-US" sz="2800" b="1" dirty="0">
                <a:effectLst>
                  <a:outerShdw blurRad="38100" dist="38100" dir="2700000" algn="tl">
                    <a:srgbClr val="000000">
                      <a:alpha val="43137"/>
                    </a:srgbClr>
                  </a:outerShdw>
                </a:effectLst>
              </a:rPr>
              <a:t> </a:t>
            </a:r>
            <a:r>
              <a:rPr lang="en-US" sz="2600" dirty="0">
                <a:effectLst>
                  <a:outerShdw blurRad="38100" dist="38100" dir="2700000" algn="tl">
                    <a:srgbClr val="000000">
                      <a:alpha val="43137"/>
                    </a:srgbClr>
                  </a:outerShdw>
                </a:effectLst>
                <a:latin typeface="Frutiger LT Std 45 Light" panose="020B0402020204020204" pitchFamily="34" charset="0"/>
              </a:rPr>
              <a:t>How does the National Park Service carry out the study? H</a:t>
            </a:r>
            <a:r>
              <a:rPr lang="en-US" altLang="en-US" sz="2600" dirty="0">
                <a:effectLst>
                  <a:outerShdw blurRad="38100" dist="38100" dir="2700000" algn="tl">
                    <a:srgbClr val="000000">
                      <a:alpha val="43137"/>
                    </a:srgbClr>
                  </a:outerShdw>
                </a:effectLst>
                <a:latin typeface="Frutiger LT Std 45 Light" panose="020B0402020204020204" pitchFamily="34" charset="0"/>
              </a:rPr>
              <a:t>ow is the route assessed?    </a:t>
            </a:r>
          </a:p>
          <a:p>
            <a:pPr marL="0" indent="0" eaLnBrk="1" hangingPunct="1">
              <a:spcAft>
                <a:spcPts val="600"/>
              </a:spcAft>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marL="0" indent="0" eaLnBrk="1" hangingPunct="1">
              <a:spcAft>
                <a:spcPts val="600"/>
              </a:spcAft>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marL="0" indent="0" eaLnBrk="1" hangingPunct="1">
              <a:buClr>
                <a:schemeClr val="tx1"/>
              </a:buClr>
              <a:buNone/>
              <a:defRPr/>
            </a:pPr>
            <a:r>
              <a:rPr lang="en-US" sz="2400" dirty="0">
                <a:latin typeface="Frutiger LT Std 45 Light" panose="020B0402020204020204" pitchFamily="34" charset="0"/>
              </a:rPr>
              <a:t>		</a:t>
            </a:r>
            <a:r>
              <a:rPr lang="en-US" sz="2600" b="1" u="sng" dirty="0">
                <a:effectLst>
                  <a:outerShdw blurRad="38100" dist="38100" dir="2700000" algn="tl">
                    <a:srgbClr val="000000">
                      <a:alpha val="43137"/>
                    </a:srgbClr>
                  </a:outerShdw>
                </a:effectLst>
                <a:latin typeface="Frutiger LT Std 45 Light" panose="020B0402020204020204" pitchFamily="34" charset="0"/>
              </a:rPr>
              <a:t>National Trails System Act of 1968 (P.L. 90-543)</a:t>
            </a:r>
          </a:p>
          <a:p>
            <a:pPr marL="457200" indent="-457200" eaLnBrk="1" hangingPunct="1">
              <a:buClr>
                <a:schemeClr val="tx1"/>
              </a:buClr>
              <a:buAutoNum type="arabicPeriod"/>
              <a:defRPr/>
            </a:pPr>
            <a:endParaRPr lang="en-US" altLang="en-US" dirty="0">
              <a:latin typeface="Frutiger LT Std 45 Light" panose="020B0402020204020204" pitchFamily="34" charset="0"/>
            </a:endParaRPr>
          </a:p>
        </p:txBody>
      </p:sp>
    </p:spTree>
    <p:extLst>
      <p:ext uri="{BB962C8B-B14F-4D97-AF65-F5344CB8AC3E}">
        <p14:creationId xmlns:p14="http://schemas.microsoft.com/office/powerpoint/2010/main" val="29075245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62374" y="638332"/>
            <a:ext cx="10012680" cy="1129621"/>
          </a:xfrm>
        </p:spPr>
        <p:txBody>
          <a:bodyPr/>
          <a:lstStyle/>
          <a:p>
            <a:pPr eaLnBrk="1" hangingPunct="1">
              <a:defRPr/>
            </a:pPr>
            <a:r>
              <a:rPr lang="en-US" altLang="en-US" dirty="0"/>
              <a:t>Trail Feasibility Study Process Question 1 criteria</a:t>
            </a:r>
            <a:br>
              <a:rPr lang="en-US" altLang="en-US" dirty="0"/>
            </a:br>
            <a:endParaRPr lang="en-US" altLang="en-US" dirty="0"/>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559859" y="1423863"/>
            <a:ext cx="10931604" cy="4981569"/>
          </a:xfrm>
        </p:spPr>
        <p:txBody>
          <a:bodyPr/>
          <a:lstStyle/>
          <a:p>
            <a:pPr marL="0" indent="0" eaLnBrk="1" hangingPunct="1">
              <a:buClr>
                <a:schemeClr val="tx1"/>
              </a:buClr>
              <a:buNone/>
              <a:defRPr/>
            </a:pPr>
            <a:r>
              <a:rPr lang="en-US" sz="3200" u="sng" dirty="0">
                <a:effectLst>
                  <a:outerShdw blurRad="38100" dist="38100" dir="2700000" algn="tl">
                    <a:srgbClr val="000000">
                      <a:alpha val="43137"/>
                    </a:srgbClr>
                  </a:outerShdw>
                </a:effectLst>
                <a:latin typeface="Frutiger LT Std 45 Light" panose="020B0402020204020204" pitchFamily="34" charset="0"/>
              </a:rPr>
              <a:t>National Trails System Act of 1968 (P.L. 90-543)</a:t>
            </a:r>
            <a:br>
              <a:rPr lang="en-US" sz="3200" u="sng" dirty="0">
                <a:effectLst>
                  <a:outerShdw blurRad="38100" dist="38100" dir="2700000" algn="tl">
                    <a:srgbClr val="000000">
                      <a:alpha val="43137"/>
                    </a:srgbClr>
                  </a:outerShdw>
                </a:effectLst>
                <a:latin typeface="Frutiger LT Std 45 Light" panose="020B0402020204020204" pitchFamily="34" charset="0"/>
              </a:rPr>
            </a:br>
            <a:endParaRPr lang="en-US" sz="2800" dirty="0">
              <a:effectLst>
                <a:outerShdw blurRad="38100" dist="38100" dir="2700000" algn="tl">
                  <a:srgbClr val="000000">
                    <a:alpha val="43137"/>
                  </a:srgbClr>
                </a:outerShdw>
              </a:effectLst>
              <a:latin typeface="Frutiger LT Std 45 Light" panose="020B0402020204020204" pitchFamily="34" charset="0"/>
            </a:endParaRPr>
          </a:p>
          <a:p>
            <a:pPr marL="0" indent="0" eaLnBrk="1" hangingPunct="1">
              <a:spcAft>
                <a:spcPts val="0"/>
              </a:spcAft>
              <a:buNone/>
              <a:defRPr/>
            </a:pPr>
            <a:r>
              <a:rPr lang="en-US" sz="2600" dirty="0">
                <a:effectLst>
                  <a:outerShdw blurRad="38100" dist="38100" dir="2700000" algn="tl">
                    <a:srgbClr val="000000">
                      <a:alpha val="43137"/>
                    </a:srgbClr>
                  </a:outerShdw>
                </a:effectLst>
                <a:latin typeface="Frutiger LT Std 45 Light" panose="020B0402020204020204" pitchFamily="34" charset="0"/>
              </a:rPr>
              <a:t> 	To qualify for designation as a national historic trail, a route must 	meet all three (3) Criteria: </a:t>
            </a:r>
          </a:p>
          <a:p>
            <a:pPr marL="0" indent="0" eaLnBrk="1" hangingPunct="1">
              <a:spcAft>
                <a:spcPts val="0"/>
              </a:spcAft>
              <a:buNone/>
              <a:defRPr/>
            </a:pPr>
            <a:endParaRPr lang="en-US" dirty="0">
              <a:effectLst>
                <a:outerShdw blurRad="38100" dist="38100" dir="2700000" algn="tl">
                  <a:srgbClr val="000000">
                    <a:alpha val="43137"/>
                  </a:srgbClr>
                </a:outerShdw>
              </a:effectLst>
              <a:latin typeface="Frutiger LT Std 45 Light" panose="020B0402020204020204" pitchFamily="34" charset="0"/>
            </a:endParaRPr>
          </a:p>
          <a:p>
            <a:pPr marL="0" indent="0" eaLnBrk="1" hangingPunct="1">
              <a:spcAft>
                <a:spcPts val="2400"/>
              </a:spcAft>
              <a:buNone/>
              <a:defRPr/>
            </a:pPr>
            <a:r>
              <a:rPr lang="en-US" altLang="en-US" dirty="0">
                <a:effectLst>
                  <a:outerShdw blurRad="38100" dist="38100" dir="2700000" algn="tl">
                    <a:srgbClr val="000000">
                      <a:alpha val="43137"/>
                    </a:srgbClr>
                  </a:outerShdw>
                </a:effectLst>
                <a:latin typeface="Frutiger LT Std 45 Light" panose="020B0402020204020204" pitchFamily="34" charset="0"/>
              </a:rPr>
              <a:t>          1. Must be established by </a:t>
            </a:r>
            <a:r>
              <a:rPr lang="en-US" altLang="en-US" sz="2400" b="1" dirty="0">
                <a:effectLst>
                  <a:outerShdw blurRad="38100" dist="38100" dir="2700000" algn="tl">
                    <a:srgbClr val="000000">
                      <a:alpha val="43137"/>
                    </a:srgbClr>
                  </a:outerShdw>
                </a:effectLst>
                <a:latin typeface="Frutiger LT Std 45 Light" panose="020B0402020204020204" pitchFamily="34" charset="0"/>
              </a:rPr>
              <a:t>historic use &amp; be historically significant </a:t>
            </a:r>
            <a:r>
              <a:rPr lang="en-US" altLang="en-US" sz="2400" dirty="0">
                <a:effectLst>
                  <a:outerShdw blurRad="38100" dist="38100" dir="2700000" algn="tl">
                    <a:srgbClr val="000000">
                      <a:alpha val="43137"/>
                    </a:srgbClr>
                  </a:outerShdw>
                </a:effectLst>
                <a:latin typeface="Frutiger LT Std 45 Light" panose="020B0402020204020204" pitchFamily="34" charset="0"/>
              </a:rPr>
              <a:t>as a    	result of that use.</a:t>
            </a:r>
          </a:p>
          <a:p>
            <a:pPr marL="0" indent="0" eaLnBrk="1" hangingPunct="1">
              <a:spcAft>
                <a:spcPts val="2400"/>
              </a:spcAft>
              <a:buNone/>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          2. Must be of </a:t>
            </a:r>
            <a:r>
              <a:rPr lang="en-US" altLang="en-US" sz="2400" b="1" dirty="0">
                <a:effectLst>
                  <a:outerShdw blurRad="38100" dist="38100" dir="2700000" algn="tl">
                    <a:srgbClr val="000000">
                      <a:alpha val="43137"/>
                    </a:srgbClr>
                  </a:outerShdw>
                </a:effectLst>
                <a:latin typeface="Frutiger LT Std 45 Light" panose="020B0402020204020204" pitchFamily="34" charset="0"/>
              </a:rPr>
              <a:t>national significance </a:t>
            </a:r>
            <a:r>
              <a:rPr lang="en-US" altLang="en-US" sz="2400" dirty="0">
                <a:effectLst>
                  <a:outerShdw blurRad="38100" dist="38100" dir="2700000" algn="tl">
                    <a:srgbClr val="000000">
                      <a:alpha val="43137"/>
                    </a:srgbClr>
                  </a:outerShdw>
                </a:effectLst>
                <a:latin typeface="Frutiger LT Std 45 Light" panose="020B0402020204020204" pitchFamily="34" charset="0"/>
              </a:rPr>
              <a:t>in American history.              </a:t>
            </a:r>
          </a:p>
          <a:p>
            <a:pPr marL="0" indent="0" eaLnBrk="1" hangingPunct="1">
              <a:spcAft>
                <a:spcPts val="2400"/>
              </a:spcAft>
              <a:buNone/>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          3. Must have </a:t>
            </a:r>
            <a:r>
              <a:rPr lang="en-US" altLang="en-US" sz="2400" b="1" dirty="0">
                <a:effectLst>
                  <a:outerShdw blurRad="38100" dist="38100" dir="2700000" algn="tl">
                    <a:srgbClr val="000000">
                      <a:alpha val="43137"/>
                    </a:srgbClr>
                  </a:outerShdw>
                </a:effectLst>
                <a:latin typeface="Frutiger LT Std 45 Light" panose="020B0402020204020204" pitchFamily="34" charset="0"/>
              </a:rPr>
              <a:t>significant potential for public recreational use, historic 	interest &amp; appreciation</a:t>
            </a:r>
            <a:r>
              <a:rPr lang="en-US" altLang="en-US" sz="2400" dirty="0">
                <a:effectLst>
                  <a:outerShdw blurRad="38100" dist="38100" dir="2700000" algn="tl">
                    <a:srgbClr val="000000">
                      <a:alpha val="43137"/>
                    </a:srgbClr>
                  </a:outerShdw>
                </a:effectLst>
                <a:latin typeface="Frutiger LT Std 45 Light" panose="020B0402020204020204" pitchFamily="34" charset="0"/>
              </a:rPr>
              <a:t>.   </a:t>
            </a: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marL="457200" indent="-457200" eaLnBrk="1" hangingPunct="1">
              <a:buClr>
                <a:schemeClr val="tx1"/>
              </a:buClr>
              <a:buAutoNum type="arabicPeriod"/>
              <a:defRPr/>
            </a:pPr>
            <a:endParaRPr lang="en-US" altLang="en-US" dirty="0">
              <a:latin typeface="Frutiger LT Std 45 Light" panose="020B0402020204020204" pitchFamily="34" charset="0"/>
            </a:endParaRPr>
          </a:p>
        </p:txBody>
      </p:sp>
    </p:spTree>
    <p:extLst>
      <p:ext uri="{BB962C8B-B14F-4D97-AF65-F5344CB8AC3E}">
        <p14:creationId xmlns:p14="http://schemas.microsoft.com/office/powerpoint/2010/main" val="3570998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11535" y="794082"/>
            <a:ext cx="10775041" cy="654369"/>
          </a:xfrm>
        </p:spPr>
        <p:txBody>
          <a:bodyPr/>
          <a:lstStyle/>
          <a:p>
            <a:pPr eaLnBrk="1" hangingPunct="1">
              <a:defRPr/>
            </a:pPr>
            <a:r>
              <a:rPr lang="en-US" altLang="en-US" sz="3200" dirty="0"/>
              <a:t>Criterion 1: Establish by Historic Use &amp; Historical Significance as a Result of that Use</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246271" y="1929426"/>
            <a:ext cx="9699458" cy="4572000"/>
          </a:xfrm>
        </p:spPr>
        <p:txBody>
          <a:bodyPr/>
          <a:lstStyle/>
          <a:p>
            <a:pPr eaLnBrk="1" hangingPunct="1">
              <a:buClr>
                <a:schemeClr val="tx1"/>
              </a:buClr>
              <a:buFont typeface="Arial" panose="020B0604020202020204" pitchFamily="34" charset="0"/>
              <a:buChar char="•"/>
              <a:defRPr/>
            </a:pPr>
            <a:r>
              <a:rPr lang="en-US" sz="2600">
                <a:effectLst>
                  <a:outerShdw blurRad="38100" dist="38100" dir="2700000" algn="tl">
                    <a:srgbClr val="000000">
                      <a:alpha val="43137"/>
                    </a:srgbClr>
                  </a:outerShdw>
                </a:effectLst>
                <a:latin typeface="Frutiger LT Std 45 Light" panose="020B0402020204020204" pitchFamily="34" charset="0"/>
              </a:rPr>
              <a:t>Must be a trail or route established by historic use and; </a:t>
            </a:r>
          </a:p>
          <a:p>
            <a:pPr marL="0" indent="0" eaLnBrk="1" hangingPunct="1">
              <a:buClr>
                <a:schemeClr val="tx1"/>
              </a:buClr>
              <a:buNone/>
              <a:defRPr/>
            </a:pPr>
            <a:endParaRPr lang="en-US" sz="2600">
              <a:effectLst>
                <a:outerShdw blurRad="38100" dist="38100" dir="2700000" algn="tl">
                  <a:srgbClr val="000000">
                    <a:alpha val="43137"/>
                  </a:srgbClr>
                </a:outerShdw>
              </a:effectLst>
              <a:latin typeface="Frutiger LT Std 45 Light" panose="020B0402020204020204" pitchFamily="34" charset="0"/>
            </a:endParaRPr>
          </a:p>
          <a:p>
            <a:pPr eaLnBrk="1" hangingPunct="1">
              <a:buClr>
                <a:schemeClr val="tx1"/>
              </a:buClr>
              <a:buFont typeface="Arial" panose="020B0604020202020204" pitchFamily="34" charset="0"/>
              <a:buChar char="•"/>
              <a:defRPr/>
            </a:pPr>
            <a:r>
              <a:rPr lang="en-US" sz="2600">
                <a:effectLst>
                  <a:outerShdw blurRad="38100" dist="38100" dir="2700000" algn="tl">
                    <a:srgbClr val="000000">
                      <a:alpha val="43137"/>
                    </a:srgbClr>
                  </a:outerShdw>
                </a:effectLst>
                <a:latin typeface="Frutiger LT Std 45 Light" panose="020B0402020204020204" pitchFamily="34" charset="0"/>
              </a:rPr>
              <a:t>Must be historically significant as a result of that use; </a:t>
            </a:r>
          </a:p>
          <a:p>
            <a:pPr eaLnBrk="1" hangingPunct="1">
              <a:buClr>
                <a:schemeClr val="tx1"/>
              </a:buClr>
              <a:buFont typeface="Arial" panose="020B0604020202020204" pitchFamily="34" charset="0"/>
              <a:buChar char="•"/>
              <a:defRPr/>
            </a:pPr>
            <a:endParaRPr lang="en-US" sz="2600">
              <a:effectLst>
                <a:outerShdw blurRad="38100" dist="38100" dir="2700000" algn="tl">
                  <a:srgbClr val="000000">
                    <a:alpha val="43137"/>
                  </a:srgbClr>
                </a:outerShdw>
              </a:effectLst>
              <a:latin typeface="Frutiger LT Std 45 Light" panose="020B0402020204020204" pitchFamily="34" charset="0"/>
            </a:endParaRPr>
          </a:p>
          <a:p>
            <a:pPr eaLnBrk="1" hangingPunct="1">
              <a:buClr>
                <a:schemeClr val="tx1"/>
              </a:buClr>
              <a:buFont typeface="Arial" panose="020B0604020202020204" pitchFamily="34" charset="0"/>
              <a:buChar char="•"/>
              <a:defRPr/>
            </a:pPr>
            <a:r>
              <a:rPr lang="en-US" altLang="en-US" sz="2600">
                <a:effectLst>
                  <a:outerShdw blurRad="38100" dist="38100" dir="2700000" algn="tl">
                    <a:srgbClr val="000000">
                      <a:alpha val="43137"/>
                    </a:srgbClr>
                  </a:outerShdw>
                </a:effectLst>
                <a:latin typeface="Frutiger LT Std 45 Light" panose="020B0402020204020204" pitchFamily="34" charset="0"/>
              </a:rPr>
              <a:t>Location must be sufficiently known.</a:t>
            </a:r>
          </a:p>
        </p:txBody>
      </p:sp>
    </p:spTree>
    <p:extLst>
      <p:ext uri="{BB962C8B-B14F-4D97-AF65-F5344CB8AC3E}">
        <p14:creationId xmlns:p14="http://schemas.microsoft.com/office/powerpoint/2010/main" val="27422446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783262" y="669754"/>
            <a:ext cx="11222912" cy="685800"/>
          </a:xfrm>
        </p:spPr>
        <p:txBody>
          <a:bodyPr/>
          <a:lstStyle/>
          <a:p>
            <a:pPr eaLnBrk="1" hangingPunct="1">
              <a:defRPr/>
            </a:pPr>
            <a:r>
              <a:rPr lang="en-US" altLang="en-US" sz="3200" dirty="0"/>
              <a:t>Criterion 2: National Significance in American History</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072792" y="1616246"/>
            <a:ext cx="9795894" cy="4572000"/>
          </a:xfrm>
        </p:spPr>
        <p:txBody>
          <a:bodyPr/>
          <a:lstStyle/>
          <a:p>
            <a:pPr eaLnBrk="1" hangingPunct="1">
              <a:buClr>
                <a:schemeClr val="tx1"/>
              </a:buClr>
              <a:buFont typeface="Arial" panose="020B0604020202020204" pitchFamily="34" charset="0"/>
              <a:buChar char="•"/>
              <a:defRPr/>
            </a:pPr>
            <a:r>
              <a:rPr lang="en-US" sz="2600">
                <a:effectLst>
                  <a:outerShdw blurRad="38100" dist="38100" dir="2700000" algn="tl">
                    <a:srgbClr val="000000">
                      <a:alpha val="43137"/>
                    </a:srgbClr>
                  </a:outerShdw>
                </a:effectLst>
                <a:latin typeface="Frutiger LT Std 45 Light" panose="020B0402020204020204" pitchFamily="34" charset="0"/>
              </a:rPr>
              <a:t>Must be of national significance with respect to any of several broad facets of American history, such as trade and commerce, exploration, migration and settlement, or military campaigns. </a:t>
            </a:r>
          </a:p>
          <a:p>
            <a:pPr marL="0" indent="0" eaLnBrk="1" hangingPunct="1">
              <a:buClr>
                <a:schemeClr val="tx1"/>
              </a:buClr>
              <a:buNone/>
              <a:defRPr/>
            </a:pPr>
            <a:endParaRPr lang="en-US" sz="2600">
              <a:effectLst>
                <a:outerShdw blurRad="38100" dist="38100" dir="2700000" algn="tl">
                  <a:srgbClr val="000000">
                    <a:alpha val="43137"/>
                  </a:srgbClr>
                </a:outerShdw>
              </a:effectLst>
              <a:latin typeface="Frutiger LT Std 45 Light" panose="020B0402020204020204" pitchFamily="34" charset="0"/>
            </a:endParaRPr>
          </a:p>
          <a:p>
            <a:pPr eaLnBrk="1" hangingPunct="1">
              <a:buClr>
                <a:schemeClr val="tx1"/>
              </a:buClr>
              <a:buFont typeface="Arial" panose="020B0604020202020204" pitchFamily="34" charset="0"/>
              <a:buChar char="•"/>
              <a:defRPr/>
            </a:pPr>
            <a:r>
              <a:rPr lang="en-US" sz="2600">
                <a:effectLst>
                  <a:outerShdw blurRad="38100" dist="38100" dir="2700000" algn="tl">
                    <a:srgbClr val="000000">
                      <a:alpha val="43137"/>
                    </a:srgbClr>
                  </a:outerShdw>
                </a:effectLst>
                <a:latin typeface="Frutiger LT Std 45 Light" panose="020B0402020204020204" pitchFamily="34" charset="0"/>
              </a:rPr>
              <a:t>To qualify as nationally significant, historic use of the trail must have had a far reaching effect on broad patterns of American culture. </a:t>
            </a:r>
          </a:p>
          <a:p>
            <a:pPr eaLnBrk="1" hangingPunct="1">
              <a:buClr>
                <a:schemeClr val="tx1"/>
              </a:buClr>
              <a:buFont typeface="Arial" panose="020B0604020202020204" pitchFamily="34" charset="0"/>
              <a:buChar char="•"/>
              <a:defRPr/>
            </a:pPr>
            <a:endParaRPr lang="en-US" sz="2600">
              <a:effectLst>
                <a:outerShdw blurRad="38100" dist="38100" dir="2700000" algn="tl">
                  <a:srgbClr val="000000">
                    <a:alpha val="43137"/>
                  </a:srgbClr>
                </a:outerShdw>
              </a:effectLst>
              <a:latin typeface="Frutiger LT Std 45 Light" panose="020B0402020204020204" pitchFamily="34" charset="0"/>
            </a:endParaRPr>
          </a:p>
          <a:p>
            <a:pPr eaLnBrk="1" hangingPunct="1">
              <a:buClr>
                <a:schemeClr val="tx1"/>
              </a:buClr>
              <a:buFont typeface="Arial" panose="020B0604020202020204" pitchFamily="34" charset="0"/>
              <a:buChar char="•"/>
              <a:defRPr/>
            </a:pPr>
            <a:r>
              <a:rPr lang="en-US" sz="2600">
                <a:effectLst>
                  <a:outerShdw blurRad="38100" dist="38100" dir="2700000" algn="tl">
                    <a:srgbClr val="000000">
                      <a:alpha val="43137"/>
                    </a:srgbClr>
                  </a:outerShdw>
                </a:effectLst>
                <a:latin typeface="Frutiger LT Std 45 Light" panose="020B0402020204020204" pitchFamily="34" charset="0"/>
              </a:rPr>
              <a:t>Trails significant in the history of Native Americans may be included.</a:t>
            </a:r>
            <a:br>
              <a:rPr lang="en-US" sz="2600">
                <a:effectLst>
                  <a:outerShdw blurRad="38100" dist="38100" dir="2700000" algn="tl">
                    <a:srgbClr val="000000">
                      <a:alpha val="43137"/>
                    </a:srgbClr>
                  </a:outerShdw>
                </a:effectLst>
                <a:latin typeface="Frutiger LT Std 45 Light" panose="020B0402020204020204" pitchFamily="34" charset="0"/>
              </a:rPr>
            </a:br>
            <a:endParaRPr lang="en-US" altLang="en-US" sz="2600">
              <a:effectLst>
                <a:outerShdw blurRad="38100" dist="38100" dir="2700000" algn="tl">
                  <a:srgbClr val="000000">
                    <a:alpha val="43137"/>
                  </a:srgbClr>
                </a:outerShdw>
              </a:effectLst>
              <a:latin typeface="Frutiger LT Std 45 Light" panose="020B0402020204020204" pitchFamily="34" charset="0"/>
            </a:endParaRPr>
          </a:p>
        </p:txBody>
      </p:sp>
    </p:spTree>
    <p:extLst>
      <p:ext uri="{BB962C8B-B14F-4D97-AF65-F5344CB8AC3E}">
        <p14:creationId xmlns:p14="http://schemas.microsoft.com/office/powerpoint/2010/main" val="586702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92423" y="794930"/>
            <a:ext cx="10557981" cy="685800"/>
          </a:xfrm>
        </p:spPr>
        <p:txBody>
          <a:bodyPr/>
          <a:lstStyle/>
          <a:p>
            <a:pPr eaLnBrk="1" hangingPunct="1">
              <a:defRPr/>
            </a:pPr>
            <a:r>
              <a:rPr lang="en-US" altLang="en-US" sz="3200" dirty="0"/>
              <a:t>Criteria 3: Potential for Public Recreational Access, Historic Interest &amp; Appreciation</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018290" y="1915742"/>
            <a:ext cx="9547906" cy="4572000"/>
          </a:xfrm>
        </p:spPr>
        <p:txBody>
          <a:bodyPr/>
          <a:lstStyle/>
          <a:p>
            <a:pPr>
              <a:buClr>
                <a:schemeClr val="tx1"/>
              </a:buClr>
              <a:buFont typeface="Arial" panose="020B0604020202020204" pitchFamily="34" charset="0"/>
              <a:buChar char="•"/>
            </a:pPr>
            <a:r>
              <a:rPr lang="en-US" sz="2600">
                <a:effectLst>
                  <a:outerShdw blurRad="38100" dist="38100" dir="2700000" algn="tl">
                    <a:srgbClr val="000000">
                      <a:alpha val="43137"/>
                    </a:srgbClr>
                  </a:outerShdw>
                </a:effectLst>
                <a:latin typeface="Frutiger LT Std 45 Light" panose="020B0402020204020204" pitchFamily="34" charset="0"/>
              </a:rPr>
              <a:t>Must have significant potential for public recreational use or historical interest based on historic interpretation and appreciation. </a:t>
            </a:r>
          </a:p>
          <a:p>
            <a:pPr marL="0" indent="0">
              <a:buNone/>
            </a:pPr>
            <a:endParaRPr lang="en-US" sz="2600">
              <a:effectLst>
                <a:outerShdw blurRad="38100" dist="38100" dir="2700000" algn="tl">
                  <a:srgbClr val="000000">
                    <a:alpha val="43137"/>
                  </a:srgbClr>
                </a:outerShdw>
              </a:effectLst>
              <a:latin typeface="Frutiger LT Std 45 Light" panose="020B0402020204020204" pitchFamily="34" charset="0"/>
            </a:endParaRPr>
          </a:p>
          <a:p>
            <a:pPr>
              <a:buClr>
                <a:schemeClr val="tx1"/>
              </a:buClr>
              <a:buFont typeface="Arial" panose="020B0604020202020204" pitchFamily="34" charset="0"/>
              <a:buChar char="•"/>
            </a:pPr>
            <a:r>
              <a:rPr lang="en-US" sz="2600">
                <a:effectLst>
                  <a:outerShdw blurRad="38100" dist="38100" dir="2700000" algn="tl">
                    <a:srgbClr val="000000">
                      <a:alpha val="43137"/>
                    </a:srgbClr>
                  </a:outerShdw>
                </a:effectLst>
                <a:latin typeface="Frutiger LT Std 45 Light" panose="020B0402020204020204" pitchFamily="34" charset="0"/>
              </a:rPr>
              <a:t>Presence of recreation potential not related to historic appreciation is not sufficient justification for designation under this category.</a:t>
            </a:r>
          </a:p>
        </p:txBody>
      </p:sp>
    </p:spTree>
    <p:extLst>
      <p:ext uri="{BB962C8B-B14F-4D97-AF65-F5344CB8AC3E}">
        <p14:creationId xmlns:p14="http://schemas.microsoft.com/office/powerpoint/2010/main" val="3603761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6">
            <a:extLst>
              <a:ext uri="{FF2B5EF4-FFF2-40B4-BE49-F238E27FC236}">
                <a16:creationId xmlns:a16="http://schemas.microsoft.com/office/drawing/2014/main" id="{3D66AF5E-E28D-49F2-ABDF-DFB64E52F04C}"/>
              </a:ext>
            </a:extLst>
          </p:cNvPr>
          <p:cNvSpPr txBox="1">
            <a:spLocks noGrp="1" noRot="1" noChangeArrowheads="1"/>
          </p:cNvSpPr>
          <p:nvPr>
            <p:ph type="title" idx="4294967295"/>
          </p:nvPr>
        </p:nvSpPr>
        <p:spPr bwMode="auto">
          <a:xfrm>
            <a:off x="1730242" y="1633092"/>
            <a:ext cx="9481328" cy="685800"/>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mj-lt"/>
                <a:ea typeface="ＭＳ Ｐゴシック" panose="020B0600070205080204" pitchFamily="34" charset="-128"/>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2pPr>
            <a:lvl3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3pPr>
            <a:lvl4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4pPr>
            <a:lvl5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5pPr>
            <a:lvl6pPr marL="457215"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6pPr>
            <a:lvl7pPr marL="914431"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7pPr>
            <a:lvl8pPr marL="1371646"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8pPr>
            <a:lvl9pPr marL="1828862"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panose="020B0600070205080204" pitchFamily="34" charset="-128"/>
                <a:cs typeface="+mj-cs"/>
              </a:rPr>
              <a:t>Pike study - webpage</a:t>
            </a:r>
            <a:br>
              <a:rPr kumimoji="0" lang="en-US" altLang="en-US" sz="36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panose="020B0600070205080204" pitchFamily="34" charset="-128"/>
                <a:cs typeface="+mj-cs"/>
              </a:rPr>
            </a:br>
            <a:endParaRPr kumimoji="0" lang="en-US" altLang="en-US" sz="36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panose="020B0600070205080204" pitchFamily="34" charset="-128"/>
              <a:cs typeface="+mj-cs"/>
            </a:endParaRPr>
          </a:p>
        </p:txBody>
      </p:sp>
      <p:sp>
        <p:nvSpPr>
          <p:cNvPr id="7" name="TextBox 6">
            <a:extLst>
              <a:ext uri="{FF2B5EF4-FFF2-40B4-BE49-F238E27FC236}">
                <a16:creationId xmlns:a16="http://schemas.microsoft.com/office/drawing/2014/main" id="{44943910-88EA-42BD-A3D4-EC9AFD0A5181}"/>
              </a:ext>
            </a:extLst>
          </p:cNvPr>
          <p:cNvSpPr txBox="1"/>
          <p:nvPr/>
        </p:nvSpPr>
        <p:spPr>
          <a:xfrm>
            <a:off x="3040289" y="2281296"/>
            <a:ext cx="5870222" cy="461665"/>
          </a:xfrm>
          <a:prstGeom prst="rect">
            <a:avLst/>
          </a:prstGeom>
          <a:noFill/>
        </p:spPr>
        <p:txBody>
          <a:bodyPr wrap="square" rtlCol="0">
            <a:spAutoFit/>
          </a:bodyPr>
          <a:lstStyle/>
          <a:p>
            <a:pPr algn="ctr"/>
            <a:r>
              <a:rPr lang="en-US" sz="2400" dirty="0">
                <a:latin typeface="Frutiger LT Std 45 Light" panose="020B0402020204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Frutiger LT Std 45 Light" panose="020B0402020204020204" pitchFamily="34" charset="0"/>
              </a:rPr>
              <a:t> </a:t>
            </a:r>
          </a:p>
        </p:txBody>
      </p:sp>
      <p:sp>
        <p:nvSpPr>
          <p:cNvPr id="8" name="Oval 7" descr="The webpage to access the pike study is  www.parkplanning.nps.gov/pike">
            <a:extLst>
              <a:ext uri="{FF2B5EF4-FFF2-40B4-BE49-F238E27FC236}">
                <a16:creationId xmlns:a16="http://schemas.microsoft.com/office/drawing/2014/main" id="{DB97449E-20FB-4107-8C47-6C8990EFAC5B}"/>
              </a:ext>
            </a:extLst>
          </p:cNvPr>
          <p:cNvSpPr/>
          <p:nvPr/>
        </p:nvSpPr>
        <p:spPr bwMode="auto">
          <a:xfrm>
            <a:off x="3435117" y="2243871"/>
            <a:ext cx="5321766" cy="65015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
        <p:nvSpPr>
          <p:cNvPr id="12" name="Rectangle 6">
            <a:extLst>
              <a:ext uri="{FF2B5EF4-FFF2-40B4-BE49-F238E27FC236}">
                <a16:creationId xmlns:a16="http://schemas.microsoft.com/office/drawing/2014/main" id="{F964AF8E-C672-41FB-A495-F3F622320F75}"/>
              </a:ext>
            </a:extLst>
          </p:cNvPr>
          <p:cNvSpPr txBox="1">
            <a:spLocks noRot="1" noChangeArrowheads="1"/>
          </p:cNvSpPr>
          <p:nvPr/>
        </p:nvSpPr>
        <p:spPr bwMode="auto">
          <a:xfrm>
            <a:off x="1730242" y="3542226"/>
            <a:ext cx="9481328"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mj-lt"/>
                <a:ea typeface="ＭＳ Ｐゴシック" panose="020B0600070205080204" pitchFamily="34" charset="-128"/>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2pPr>
            <a:lvl3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3pPr>
            <a:lvl4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4pPr>
            <a:lvl5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5pPr>
            <a:lvl6pPr marL="457215"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6pPr>
            <a:lvl7pPr marL="914431"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7pPr>
            <a:lvl8pPr marL="1371646"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8pPr>
            <a:lvl9pPr marL="1828862"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9pPr>
          </a:lstStyle>
          <a:p>
            <a:pPr eaLnBrk="1" hangingPunct="1">
              <a:defRPr/>
            </a:pPr>
            <a:r>
              <a:rPr lang="en-US" altLang="en-US" kern="0" dirty="0"/>
              <a:t>Pike study sign-up form</a:t>
            </a:r>
            <a:br>
              <a:rPr lang="en-US" altLang="en-US" kern="0" dirty="0"/>
            </a:br>
            <a:endParaRPr lang="en-US" altLang="en-US" kern="0" dirty="0"/>
          </a:p>
        </p:txBody>
      </p:sp>
      <p:sp>
        <p:nvSpPr>
          <p:cNvPr id="10" name="TextBox 9">
            <a:extLst>
              <a:ext uri="{FF2B5EF4-FFF2-40B4-BE49-F238E27FC236}">
                <a16:creationId xmlns:a16="http://schemas.microsoft.com/office/drawing/2014/main" id="{CB8D12DC-2832-426A-8147-07BBDC20D3A1}"/>
              </a:ext>
            </a:extLst>
          </p:cNvPr>
          <p:cNvSpPr txBox="1"/>
          <p:nvPr/>
        </p:nvSpPr>
        <p:spPr>
          <a:xfrm>
            <a:off x="3160889" y="4324895"/>
            <a:ext cx="5870222" cy="461665"/>
          </a:xfrm>
          <a:prstGeom prst="rect">
            <a:avLst/>
          </a:prstGeom>
          <a:noFill/>
        </p:spPr>
        <p:txBody>
          <a:bodyPr wrap="square" rtlCol="0">
            <a:spAutoFit/>
          </a:bodyPr>
          <a:lstStyle/>
          <a:p>
            <a:pPr algn="ctr"/>
            <a:r>
              <a:rPr lang="en-US" sz="2400" dirty="0">
                <a:latin typeface="Frutiger LT Std 45 Light" panose="020B0402020204020204" pitchFamily="34" charset="0"/>
                <a:hlinkClick r:id="rId4">
                  <a:extLst>
                    <a:ext uri="{A12FA001-AC4F-418D-AE19-62706E023703}">
                      <ahyp:hlinkClr xmlns:ahyp="http://schemas.microsoft.com/office/drawing/2018/hyperlinkcolor" val="tx"/>
                    </a:ext>
                  </a:extLst>
                </a:hlinkClick>
              </a:rPr>
              <a:t>www.tinyurl.com/ynxdsfrn</a:t>
            </a:r>
            <a:endParaRPr lang="en-US" sz="2400" dirty="0">
              <a:latin typeface="Frutiger LT Std 45 Light" panose="020B0402020204020204" pitchFamily="34" charset="0"/>
            </a:endParaRPr>
          </a:p>
        </p:txBody>
      </p:sp>
      <p:sp>
        <p:nvSpPr>
          <p:cNvPr id="11" name="Oval 10" descr="the Pike study sign-up for m an be found at the following address: www.tinyurl.com/ynxdsfrn">
            <a:extLst>
              <a:ext uri="{FF2B5EF4-FFF2-40B4-BE49-F238E27FC236}">
                <a16:creationId xmlns:a16="http://schemas.microsoft.com/office/drawing/2014/main" id="{557CF480-7495-4219-8614-87B98C7235D5}"/>
              </a:ext>
            </a:extLst>
          </p:cNvPr>
          <p:cNvSpPr/>
          <p:nvPr/>
        </p:nvSpPr>
        <p:spPr bwMode="auto">
          <a:xfrm>
            <a:off x="3435117" y="4228026"/>
            <a:ext cx="5321766" cy="65015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Tree>
    <p:extLst>
      <p:ext uri="{BB962C8B-B14F-4D97-AF65-F5344CB8AC3E}">
        <p14:creationId xmlns:p14="http://schemas.microsoft.com/office/powerpoint/2010/main" val="37451315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1443468" y="656793"/>
            <a:ext cx="8046896" cy="685800"/>
          </a:xfrm>
        </p:spPr>
        <p:txBody>
          <a:bodyPr/>
          <a:lstStyle/>
          <a:p>
            <a:pPr eaLnBrk="1" hangingPunct="1">
              <a:spcAft>
                <a:spcPts val="600"/>
              </a:spcAft>
              <a:defRPr/>
            </a:pPr>
            <a:r>
              <a:rPr lang="en-US" altLang="en-US" dirty="0"/>
              <a:t>Trail Feasibility Study Process Question 2</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706396" y="1374123"/>
            <a:ext cx="11287908" cy="4220533"/>
          </a:xfrm>
        </p:spPr>
        <p:txBody>
          <a:bodyPr/>
          <a:lstStyle/>
          <a:p>
            <a:pPr marL="0" indent="0" eaLnBrk="1" hangingPunct="1">
              <a:spcAft>
                <a:spcPts val="600"/>
              </a:spcAft>
              <a:buClr>
                <a:schemeClr val="tx1"/>
              </a:buClr>
              <a:buSzPct val="175000"/>
              <a:buNone/>
              <a:defRPr/>
            </a:pPr>
            <a:endParaRPr lang="en-US" altLang="en-US" sz="28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600"/>
              </a:spcAft>
              <a:buClr>
                <a:schemeClr val="tx1"/>
              </a:buClr>
              <a:buSzPct val="175000"/>
              <a:buFont typeface="Arial" panose="020B0604020202020204" pitchFamily="34" charset="0"/>
              <a:buChar char="•"/>
              <a:defRPr/>
            </a:pPr>
            <a:r>
              <a:rPr lang="en-US" altLang="en-US" sz="2800" dirty="0">
                <a:effectLst>
                  <a:outerShdw blurRad="38100" dist="38100" dir="2700000" algn="tl">
                    <a:srgbClr val="000000">
                      <a:alpha val="43137"/>
                    </a:srgbClr>
                  </a:outerShdw>
                </a:effectLst>
                <a:latin typeface="Frutiger LT Std 45 Light" panose="020B0402020204020204" pitchFamily="34" charset="0"/>
              </a:rPr>
              <a:t> W</a:t>
            </a:r>
            <a:r>
              <a:rPr lang="en-US" altLang="en-US" sz="2600" dirty="0">
                <a:effectLst>
                  <a:outerShdw blurRad="38100" dist="38100" dir="2700000" algn="tl">
                    <a:srgbClr val="000000">
                      <a:alpha val="43137"/>
                    </a:srgbClr>
                  </a:outerShdw>
                </a:effectLst>
                <a:latin typeface="Frutiger LT Std 45 Light" panose="020B0402020204020204" pitchFamily="34" charset="0"/>
              </a:rPr>
              <a:t>ho decides if the Pike trail gets designated as a national historic trail? </a:t>
            </a:r>
            <a:endParaRPr lang="en-US" altLang="en-US" sz="2400" dirty="0">
              <a:latin typeface="Frutiger LT Std 45 Light" panose="020B0402020204020204" pitchFamily="34" charset="0"/>
            </a:endParaRPr>
          </a:p>
          <a:p>
            <a:pPr marL="457200" indent="-457200" eaLnBrk="1" hangingPunct="1">
              <a:buClr>
                <a:schemeClr val="tx1"/>
              </a:buClr>
              <a:buAutoNum type="arabicPeriod"/>
              <a:defRPr/>
            </a:pPr>
            <a:endParaRPr lang="en-US" altLang="en-US" dirty="0">
              <a:latin typeface="Frutiger LT Std 45 Light" panose="020B0402020204020204" pitchFamily="34" charset="0"/>
            </a:endParaRPr>
          </a:p>
        </p:txBody>
      </p:sp>
    </p:spTree>
    <p:extLst>
      <p:ext uri="{BB962C8B-B14F-4D97-AF65-F5344CB8AC3E}">
        <p14:creationId xmlns:p14="http://schemas.microsoft.com/office/powerpoint/2010/main" val="27098001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63600" y="594984"/>
            <a:ext cx="10464800" cy="685800"/>
          </a:xfrm>
        </p:spPr>
        <p:txBody>
          <a:bodyPr/>
          <a:lstStyle/>
          <a:p>
            <a:pPr eaLnBrk="1" hangingPunct="1">
              <a:defRPr/>
            </a:pPr>
            <a:r>
              <a:rPr lang="en-US" altLang="en-US" dirty="0"/>
              <a:t>Possible study outcomes</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066800" y="1517073"/>
            <a:ext cx="10058400" cy="4572000"/>
          </a:xfrm>
        </p:spPr>
        <p:txBody>
          <a:bodyPr/>
          <a:lstStyle/>
          <a:p>
            <a:pPr marL="0" indent="0" algn="ctr" eaLnBrk="1" hangingPunct="1">
              <a:spcAft>
                <a:spcPts val="0"/>
              </a:spcAft>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Study has </a:t>
            </a:r>
            <a:r>
              <a:rPr lang="en-US" altLang="en-US" sz="2400" u="sng">
                <a:effectLst>
                  <a:outerShdw blurRad="38100" dist="38100" dir="2700000" algn="tl">
                    <a:srgbClr val="000000">
                      <a:alpha val="43137"/>
                    </a:srgbClr>
                  </a:outerShdw>
                </a:effectLst>
                <a:latin typeface="Frutiger LT Std 45 Light" panose="020B0402020204020204" pitchFamily="34" charset="0"/>
              </a:rPr>
              <a:t>positive findings </a:t>
            </a:r>
            <a:r>
              <a:rPr lang="en-US" altLang="en-US" sz="2400">
                <a:effectLst>
                  <a:outerShdw blurRad="38100" dist="38100" dir="2700000" algn="tl">
                    <a:srgbClr val="000000">
                      <a:alpha val="43137"/>
                    </a:srgbClr>
                  </a:outerShdw>
                </a:effectLst>
                <a:latin typeface="Frutiger LT Std 45 Light" panose="020B0402020204020204" pitchFamily="34" charset="0"/>
              </a:rPr>
              <a:t>for the 3 criteria</a:t>
            </a:r>
          </a:p>
          <a:p>
            <a:pPr marL="0" indent="0" algn="ctr" eaLnBrk="1" hangingPunct="1">
              <a:spcAft>
                <a:spcPts val="0"/>
              </a:spcAft>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or </a:t>
            </a:r>
          </a:p>
          <a:p>
            <a:pPr marL="0" indent="0" algn="ctr" eaLnBrk="1" hangingPunct="1">
              <a:spcAft>
                <a:spcPts val="0"/>
              </a:spcAft>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Study has </a:t>
            </a:r>
            <a:r>
              <a:rPr lang="en-US" altLang="en-US" sz="2400" u="sng">
                <a:effectLst>
                  <a:outerShdw blurRad="38100" dist="38100" dir="2700000" algn="tl">
                    <a:srgbClr val="000000">
                      <a:alpha val="43137"/>
                    </a:srgbClr>
                  </a:outerShdw>
                </a:effectLst>
                <a:latin typeface="Frutiger LT Std 45 Light" panose="020B0402020204020204" pitchFamily="34" charset="0"/>
              </a:rPr>
              <a:t>negative findings </a:t>
            </a:r>
            <a:r>
              <a:rPr lang="en-US" altLang="en-US" sz="2400">
                <a:effectLst>
                  <a:outerShdw blurRad="38100" dist="38100" dir="2700000" algn="tl">
                    <a:srgbClr val="000000">
                      <a:alpha val="43137"/>
                    </a:srgbClr>
                  </a:outerShdw>
                </a:effectLst>
                <a:latin typeface="Frutiger LT Std 45 Light" panose="020B0402020204020204" pitchFamily="34" charset="0"/>
              </a:rPr>
              <a:t>for one, or all, of the 3 criteria </a:t>
            </a:r>
          </a:p>
          <a:p>
            <a:pPr marL="0" indent="0" algn="ctr" eaLnBrk="1" hangingPunct="1">
              <a:buNone/>
              <a:defRPr/>
            </a:pPr>
            <a:endParaRPr lang="en-US" altLang="en-US" sz="2400">
              <a:effectLst>
                <a:outerShdw blurRad="38100" dist="38100" dir="2700000" algn="tl">
                  <a:srgbClr val="000000">
                    <a:alpha val="43137"/>
                  </a:srgbClr>
                </a:outerShdw>
              </a:effectLst>
              <a:latin typeface="Frutiger LT Std 45 Light" panose="020B0402020204020204" pitchFamily="34" charset="0"/>
            </a:endParaRPr>
          </a:p>
          <a:p>
            <a:pPr marL="0" indent="0" algn="ctr" eaLnBrk="1" hangingPunct="1">
              <a:buNone/>
              <a:defRPr/>
            </a:pPr>
            <a:r>
              <a:rPr lang="en-US" altLang="en-US" sz="2400" b="1">
                <a:effectLst>
                  <a:outerShdw blurRad="38100" dist="38100" dir="2700000" algn="tl">
                    <a:srgbClr val="000000">
                      <a:alpha val="43137"/>
                    </a:srgbClr>
                  </a:outerShdw>
                </a:effectLst>
                <a:latin typeface="Frutiger LT Std 45 Light" panose="020B0402020204020204" pitchFamily="34" charset="0"/>
              </a:rPr>
              <a:t>Study is sent to Congress </a:t>
            </a:r>
          </a:p>
          <a:p>
            <a:pPr marL="0" indent="0" algn="ctr" eaLnBrk="1" hangingPunct="1">
              <a:buNone/>
              <a:defRPr/>
            </a:pPr>
            <a:endParaRPr lang="en-US" altLang="en-US" sz="2400">
              <a:effectLst>
                <a:outerShdw blurRad="38100" dist="38100" dir="2700000" algn="tl">
                  <a:srgbClr val="000000">
                    <a:alpha val="43137"/>
                  </a:srgbClr>
                </a:outerShdw>
              </a:effectLst>
              <a:latin typeface="Frutiger LT Std 45 Light" panose="020B0402020204020204" pitchFamily="34" charset="0"/>
            </a:endParaRPr>
          </a:p>
          <a:p>
            <a:pPr marL="0" indent="0" algn="ctr" eaLnBrk="1" hangingPunct="1">
              <a:buNone/>
              <a:defRPr/>
            </a:pPr>
            <a:endParaRPr lang="en-US" altLang="en-US" sz="2400">
              <a:effectLst>
                <a:outerShdw blurRad="38100" dist="38100" dir="2700000" algn="tl">
                  <a:srgbClr val="000000">
                    <a:alpha val="43137"/>
                  </a:srgbClr>
                </a:outerShdw>
              </a:effectLst>
              <a:latin typeface="Frutiger LT Std 45 Light" panose="020B0402020204020204" pitchFamily="34" charset="0"/>
            </a:endParaRPr>
          </a:p>
          <a:p>
            <a:pPr marL="0" indent="0" algn="ctr" eaLnBrk="1" hangingPunct="1">
              <a:buNone/>
              <a:defRPr/>
            </a:pPr>
            <a:endParaRPr lang="en-US" altLang="en-US" sz="2400">
              <a:effectLst>
                <a:outerShdw blurRad="38100" dist="38100" dir="2700000" algn="tl">
                  <a:srgbClr val="000000">
                    <a:alpha val="43137"/>
                  </a:srgbClr>
                </a:outerShdw>
              </a:effectLst>
              <a:latin typeface="Frutiger LT Std 45 Light" panose="020B0402020204020204" pitchFamily="34" charset="0"/>
            </a:endParaRPr>
          </a:p>
          <a:p>
            <a:pPr marL="0" indent="0" algn="ctr" eaLnBrk="1" hangingPunct="1">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Congress </a:t>
            </a:r>
            <a:r>
              <a:rPr lang="en-US" altLang="en-US" sz="2400" u="sng">
                <a:effectLst>
                  <a:outerShdw blurRad="38100" dist="38100" dir="2700000" algn="tl">
                    <a:srgbClr val="000000">
                      <a:alpha val="43137"/>
                    </a:srgbClr>
                  </a:outerShdw>
                </a:effectLst>
                <a:latin typeface="Frutiger LT Std 45 Light" panose="020B0402020204020204" pitchFamily="34" charset="0"/>
              </a:rPr>
              <a:t>acts to </a:t>
            </a:r>
            <a:r>
              <a:rPr lang="en-US" altLang="en-US" sz="2400">
                <a:effectLst>
                  <a:outerShdw blurRad="38100" dist="38100" dir="2700000" algn="tl">
                    <a:srgbClr val="000000">
                      <a:alpha val="43137"/>
                    </a:srgbClr>
                  </a:outerShdw>
                </a:effectLst>
                <a:latin typeface="Frutiger LT Std 45 Light" panose="020B0402020204020204" pitchFamily="34" charset="0"/>
              </a:rPr>
              <a:t>designate </a:t>
            </a:r>
          </a:p>
          <a:p>
            <a:pPr marL="0" indent="0" algn="ctr" eaLnBrk="1" hangingPunct="1">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or</a:t>
            </a:r>
          </a:p>
          <a:p>
            <a:pPr marL="0" indent="0" algn="ctr" eaLnBrk="1" hangingPunct="1">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Congress </a:t>
            </a:r>
            <a:r>
              <a:rPr lang="en-US" altLang="en-US" sz="2400" u="sng">
                <a:effectLst>
                  <a:outerShdw blurRad="38100" dist="38100" dir="2700000" algn="tl">
                    <a:srgbClr val="000000">
                      <a:alpha val="43137"/>
                    </a:srgbClr>
                  </a:outerShdw>
                </a:effectLst>
                <a:latin typeface="Frutiger LT Std 45 Light" panose="020B0402020204020204" pitchFamily="34" charset="0"/>
              </a:rPr>
              <a:t>does not </a:t>
            </a:r>
            <a:r>
              <a:rPr lang="en-US" altLang="en-US" sz="2400">
                <a:effectLst>
                  <a:outerShdw blurRad="38100" dist="38100" dir="2700000" algn="tl">
                    <a:srgbClr val="000000">
                      <a:alpha val="43137"/>
                    </a:srgbClr>
                  </a:outerShdw>
                </a:effectLst>
                <a:latin typeface="Frutiger LT Std 45 Light" panose="020B0402020204020204" pitchFamily="34" charset="0"/>
              </a:rPr>
              <a:t>act to designate</a:t>
            </a:r>
          </a:p>
          <a:p>
            <a:pPr marL="0" indent="0" algn="ctr" eaLnBrk="1" hangingPunct="1">
              <a:buNone/>
              <a:defRPr/>
            </a:pPr>
            <a:r>
              <a:rPr lang="en-US" altLang="en-US" sz="2400">
                <a:effectLst>
                  <a:outerShdw blurRad="38100" dist="38100" dir="2700000" algn="tl">
                    <a:srgbClr val="000000">
                      <a:alpha val="43137"/>
                    </a:srgbClr>
                  </a:outerShdw>
                </a:effectLst>
                <a:latin typeface="Frutiger LT Std 45 Light" panose="020B0402020204020204" pitchFamily="34" charset="0"/>
              </a:rPr>
              <a:t>	</a:t>
            </a:r>
          </a:p>
        </p:txBody>
      </p:sp>
      <p:sp>
        <p:nvSpPr>
          <p:cNvPr id="3" name="Arrow: Down 2">
            <a:extLst>
              <a:ext uri="{FF2B5EF4-FFF2-40B4-BE49-F238E27FC236}">
                <a16:creationId xmlns:a16="http://schemas.microsoft.com/office/drawing/2014/main" id="{174387EF-1C02-48E0-B5B8-EB1C97D58CB7}"/>
              </a:ext>
              <a:ext uri="{C183D7F6-B498-43B3-948B-1728B52AA6E4}">
                <adec:decorative xmlns:adec="http://schemas.microsoft.com/office/drawing/2017/decorative" val="1"/>
              </a:ext>
            </a:extLst>
          </p:cNvPr>
          <p:cNvSpPr/>
          <p:nvPr/>
        </p:nvSpPr>
        <p:spPr bwMode="auto">
          <a:xfrm>
            <a:off x="5893195" y="4037483"/>
            <a:ext cx="405610" cy="736600"/>
          </a:xfrm>
          <a:prstGeom prst="downArrow">
            <a:avLst/>
          </a:prstGeom>
          <a:solidFill>
            <a:srgbClr val="7774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Tree>
    <p:extLst>
      <p:ext uri="{BB962C8B-B14F-4D97-AF65-F5344CB8AC3E}">
        <p14:creationId xmlns:p14="http://schemas.microsoft.com/office/powerpoint/2010/main" val="37741261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63600" y="633096"/>
            <a:ext cx="10464800" cy="685800"/>
          </a:xfrm>
        </p:spPr>
        <p:txBody>
          <a:bodyPr/>
          <a:lstStyle/>
          <a:p>
            <a:pPr eaLnBrk="1" hangingPunct="1">
              <a:defRPr/>
            </a:pPr>
            <a:r>
              <a:rPr lang="en-US" altLang="en-US" dirty="0"/>
              <a:t>Estimated Study Timeline</a:t>
            </a:r>
          </a:p>
        </p:txBody>
      </p:sp>
      <p:graphicFrame>
        <p:nvGraphicFramePr>
          <p:cNvPr id="2" name="Table 2">
            <a:extLst>
              <a:ext uri="{FF2B5EF4-FFF2-40B4-BE49-F238E27FC236}">
                <a16:creationId xmlns:a16="http://schemas.microsoft.com/office/drawing/2014/main" id="{9F7D20F5-9376-4B1B-A90B-C9BBE25DC31B}"/>
              </a:ext>
            </a:extLst>
          </p:cNvPr>
          <p:cNvGraphicFramePr>
            <a:graphicFrameLocks noGrp="1"/>
          </p:cNvGraphicFramePr>
          <p:nvPr>
            <p:extLst>
              <p:ext uri="{D42A27DB-BD31-4B8C-83A1-F6EECF244321}">
                <p14:modId xmlns:p14="http://schemas.microsoft.com/office/powerpoint/2010/main" val="4224343365"/>
              </p:ext>
            </p:extLst>
          </p:nvPr>
        </p:nvGraphicFramePr>
        <p:xfrm>
          <a:off x="1049850" y="1440816"/>
          <a:ext cx="9633389" cy="5113732"/>
        </p:xfrm>
        <a:graphic>
          <a:graphicData uri="http://schemas.openxmlformats.org/drawingml/2006/table">
            <a:tbl>
              <a:tblPr firstRow="1" bandRow="1">
                <a:tableStyleId>{21E4AEA4-8DFA-4A89-87EB-49C32662AFE0}</a:tableStyleId>
              </a:tblPr>
              <a:tblGrid>
                <a:gridCol w="3506910">
                  <a:extLst>
                    <a:ext uri="{9D8B030D-6E8A-4147-A177-3AD203B41FA5}">
                      <a16:colId xmlns:a16="http://schemas.microsoft.com/office/drawing/2014/main" val="388532403"/>
                    </a:ext>
                  </a:extLst>
                </a:gridCol>
                <a:gridCol w="6126479">
                  <a:extLst>
                    <a:ext uri="{9D8B030D-6E8A-4147-A177-3AD203B41FA5}">
                      <a16:colId xmlns:a16="http://schemas.microsoft.com/office/drawing/2014/main" val="457181325"/>
                    </a:ext>
                  </a:extLst>
                </a:gridCol>
              </a:tblGrid>
              <a:tr h="637073">
                <a:tc>
                  <a:txBody>
                    <a:bodyPr/>
                    <a:lstStyle/>
                    <a:p>
                      <a:r>
                        <a:rPr lang="en-US"/>
                        <a:t>Projected Time Frame</a:t>
                      </a:r>
                    </a:p>
                  </a:txBody>
                  <a:tcPr/>
                </a:tc>
                <a:tc>
                  <a:txBody>
                    <a:bodyPr/>
                    <a:lstStyle/>
                    <a:p>
                      <a:r>
                        <a:rPr lang="en-US"/>
                        <a:t>Study Milestones </a:t>
                      </a:r>
                    </a:p>
                  </a:txBody>
                  <a:tcPr/>
                </a:tc>
                <a:extLst>
                  <a:ext uri="{0D108BD9-81ED-4DB2-BD59-A6C34878D82A}">
                    <a16:rowId xmlns:a16="http://schemas.microsoft.com/office/drawing/2014/main" val="507654254"/>
                  </a:ext>
                </a:extLst>
              </a:tr>
              <a:tr h="517786">
                <a:tc>
                  <a:txBody>
                    <a:bodyPr/>
                    <a:lstStyle/>
                    <a:p>
                      <a:r>
                        <a:rPr lang="en-US"/>
                        <a:t>Winter 2020 - Spring 2021</a:t>
                      </a:r>
                    </a:p>
                  </a:txBody>
                  <a:tcPr/>
                </a:tc>
                <a:tc>
                  <a:txBody>
                    <a:bodyPr/>
                    <a:lstStyle/>
                    <a:p>
                      <a:r>
                        <a:rPr lang="en-US"/>
                        <a:t>Data gathering &amp; research</a:t>
                      </a:r>
                    </a:p>
                  </a:txBody>
                  <a:tcPr/>
                </a:tc>
                <a:extLst>
                  <a:ext uri="{0D108BD9-81ED-4DB2-BD59-A6C34878D82A}">
                    <a16:rowId xmlns:a16="http://schemas.microsoft.com/office/drawing/2014/main" val="4168268845"/>
                  </a:ext>
                </a:extLst>
              </a:tr>
              <a:tr h="549625">
                <a:tc>
                  <a:txBody>
                    <a:bodyPr/>
                    <a:lstStyle/>
                    <a:p>
                      <a:r>
                        <a:rPr lang="en-US" b="1"/>
                        <a:t>April - June 2021</a:t>
                      </a:r>
                    </a:p>
                  </a:txBody>
                  <a:tcPr/>
                </a:tc>
                <a:tc>
                  <a:txBody>
                    <a:bodyPr/>
                    <a:lstStyle/>
                    <a:p>
                      <a:r>
                        <a:rPr lang="en-US" b="1"/>
                        <a:t>Public outreach </a:t>
                      </a:r>
                      <a:r>
                        <a:rPr lang="en-US" sz="2600" b="1">
                          <a:solidFill>
                            <a:srgbClr val="FF0000"/>
                          </a:solidFill>
                        </a:rPr>
                        <a:t>*</a:t>
                      </a:r>
                    </a:p>
                  </a:txBody>
                  <a:tcPr/>
                </a:tc>
                <a:extLst>
                  <a:ext uri="{0D108BD9-81ED-4DB2-BD59-A6C34878D82A}">
                    <a16:rowId xmlns:a16="http://schemas.microsoft.com/office/drawing/2014/main" val="2806726924"/>
                  </a:ext>
                </a:extLst>
              </a:tr>
              <a:tr h="535972">
                <a:tc>
                  <a:txBody>
                    <a:bodyPr/>
                    <a:lstStyle/>
                    <a:p>
                      <a:r>
                        <a:rPr lang="en-US"/>
                        <a:t>July - November 2021</a:t>
                      </a:r>
                    </a:p>
                  </a:txBody>
                  <a:tcPr/>
                </a:tc>
                <a:tc>
                  <a:txBody>
                    <a:bodyPr/>
                    <a:lstStyle/>
                    <a:p>
                      <a:pPr algn="l"/>
                      <a:r>
                        <a:rPr lang="en-US"/>
                        <a:t>Assess criteria and prepare study document</a:t>
                      </a:r>
                    </a:p>
                  </a:txBody>
                  <a:tcPr/>
                </a:tc>
                <a:extLst>
                  <a:ext uri="{0D108BD9-81ED-4DB2-BD59-A6C34878D82A}">
                    <a16:rowId xmlns:a16="http://schemas.microsoft.com/office/drawing/2014/main" val="4149523252"/>
                  </a:ext>
                </a:extLst>
              </a:tr>
              <a:tr h="536098">
                <a:tc>
                  <a:txBody>
                    <a:bodyPr/>
                    <a:lstStyle/>
                    <a:p>
                      <a:r>
                        <a:rPr lang="en-US" dirty="0"/>
                        <a:t>November 2021 - July 2022</a:t>
                      </a:r>
                    </a:p>
                  </a:txBody>
                  <a:tcPr/>
                </a:tc>
                <a:tc>
                  <a:txBody>
                    <a:bodyPr/>
                    <a:lstStyle/>
                    <a:p>
                      <a:r>
                        <a:rPr lang="en-US"/>
                        <a:t>NPS review of study findings</a:t>
                      </a:r>
                    </a:p>
                  </a:txBody>
                  <a:tcPr/>
                </a:tc>
                <a:extLst>
                  <a:ext uri="{0D108BD9-81ED-4DB2-BD59-A6C34878D82A}">
                    <a16:rowId xmlns:a16="http://schemas.microsoft.com/office/drawing/2014/main" val="2050480687"/>
                  </a:ext>
                </a:extLst>
              </a:tr>
              <a:tr h="495890">
                <a:tc>
                  <a:txBody>
                    <a:bodyPr/>
                    <a:lstStyle/>
                    <a:p>
                      <a:r>
                        <a:rPr lang="en-US"/>
                        <a:t>August 2022</a:t>
                      </a:r>
                    </a:p>
                  </a:txBody>
                  <a:tcPr/>
                </a:tc>
                <a:tc>
                  <a:txBody>
                    <a:bodyPr/>
                    <a:lstStyle/>
                    <a:p>
                      <a:r>
                        <a:rPr lang="en-US"/>
                        <a:t>Revise study based on NPS review</a:t>
                      </a:r>
                    </a:p>
                  </a:txBody>
                  <a:tcPr/>
                </a:tc>
                <a:extLst>
                  <a:ext uri="{0D108BD9-81ED-4DB2-BD59-A6C34878D82A}">
                    <a16:rowId xmlns:a16="http://schemas.microsoft.com/office/drawing/2014/main" val="919996865"/>
                  </a:ext>
                </a:extLst>
              </a:tr>
              <a:tr h="694922">
                <a:tc>
                  <a:txBody>
                    <a:bodyPr/>
                    <a:lstStyle/>
                    <a:p>
                      <a:r>
                        <a:rPr lang="en-US" b="1"/>
                        <a:t>September 2022</a:t>
                      </a:r>
                    </a:p>
                  </a:txBody>
                  <a:tcPr/>
                </a:tc>
                <a:tc>
                  <a:txBody>
                    <a:bodyPr/>
                    <a:lstStyle/>
                    <a:p>
                      <a:r>
                        <a:rPr lang="en-US" b="1"/>
                        <a:t>30-day public comment period on the draft study</a:t>
                      </a:r>
                      <a:r>
                        <a:rPr lang="en-US" sz="2600">
                          <a:solidFill>
                            <a:srgbClr val="FF0000"/>
                          </a:solidFill>
                        </a:rPr>
                        <a:t>*</a:t>
                      </a:r>
                    </a:p>
                  </a:txBody>
                  <a:tcPr/>
                </a:tc>
                <a:extLst>
                  <a:ext uri="{0D108BD9-81ED-4DB2-BD59-A6C34878D82A}">
                    <a16:rowId xmlns:a16="http://schemas.microsoft.com/office/drawing/2014/main" val="1252962438"/>
                  </a:ext>
                </a:extLst>
              </a:tr>
              <a:tr h="509293">
                <a:tc>
                  <a:txBody>
                    <a:bodyPr/>
                    <a:lstStyle/>
                    <a:p>
                      <a:r>
                        <a:rPr lang="en-US"/>
                        <a:t>November 2022</a:t>
                      </a:r>
                    </a:p>
                  </a:txBody>
                  <a:tcPr/>
                </a:tc>
                <a:tc>
                  <a:txBody>
                    <a:bodyPr/>
                    <a:lstStyle/>
                    <a:p>
                      <a:r>
                        <a:rPr lang="en-US"/>
                        <a:t>Finalize study</a:t>
                      </a:r>
                    </a:p>
                  </a:txBody>
                  <a:tcPr/>
                </a:tc>
                <a:extLst>
                  <a:ext uri="{0D108BD9-81ED-4DB2-BD59-A6C34878D82A}">
                    <a16:rowId xmlns:a16="http://schemas.microsoft.com/office/drawing/2014/main" val="986014773"/>
                  </a:ext>
                </a:extLst>
              </a:tr>
              <a:tr h="637073">
                <a:tc>
                  <a:txBody>
                    <a:bodyPr/>
                    <a:lstStyle/>
                    <a:p>
                      <a:r>
                        <a:rPr lang="en-US"/>
                        <a:t>December 2022</a:t>
                      </a:r>
                    </a:p>
                  </a:txBody>
                  <a:tcPr/>
                </a:tc>
                <a:tc>
                  <a:txBody>
                    <a:bodyPr/>
                    <a:lstStyle/>
                    <a:p>
                      <a:r>
                        <a:rPr lang="en-US" dirty="0"/>
                        <a:t>Submit to Congress</a:t>
                      </a:r>
                    </a:p>
                  </a:txBody>
                  <a:tcPr/>
                </a:tc>
                <a:extLst>
                  <a:ext uri="{0D108BD9-81ED-4DB2-BD59-A6C34878D82A}">
                    <a16:rowId xmlns:a16="http://schemas.microsoft.com/office/drawing/2014/main" val="2967768839"/>
                  </a:ext>
                </a:extLst>
              </a:tr>
            </a:tbl>
          </a:graphicData>
        </a:graphic>
      </p:graphicFrame>
    </p:spTree>
    <p:extLst>
      <p:ext uri="{BB962C8B-B14F-4D97-AF65-F5344CB8AC3E}">
        <p14:creationId xmlns:p14="http://schemas.microsoft.com/office/powerpoint/2010/main" val="15859813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31368" y="628301"/>
            <a:ext cx="8783687" cy="685800"/>
          </a:xfrm>
        </p:spPr>
        <p:txBody>
          <a:bodyPr/>
          <a:lstStyle/>
          <a:p>
            <a:pPr algn="ctr" eaLnBrk="1" hangingPunct="1">
              <a:spcAft>
                <a:spcPts val="600"/>
              </a:spcAft>
              <a:defRPr/>
            </a:pPr>
            <a:r>
              <a:rPr lang="en-US" altLang="en-US" dirty="0"/>
              <a:t>Trail Feasibility Study Process Question 3 </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630198" y="1665670"/>
            <a:ext cx="10931604" cy="1051560"/>
          </a:xfrm>
        </p:spPr>
        <p:txBody>
          <a:bodyPr/>
          <a:lstStyle/>
          <a:p>
            <a:pPr eaLnBrk="1" hangingPunct="1">
              <a:spcAft>
                <a:spcPts val="600"/>
              </a:spcAft>
              <a:buClr>
                <a:schemeClr val="tx1"/>
              </a:buClr>
              <a:buSzPct val="82000"/>
              <a:buFont typeface="Arial" panose="020B0604020202020204" pitchFamily="34" charset="0"/>
              <a:buChar char="•"/>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600"/>
              </a:spcAft>
              <a:buClr>
                <a:schemeClr val="tx1"/>
              </a:buClr>
              <a:buSzPct val="175000"/>
              <a:buFont typeface="Arial" panose="020B0604020202020204" pitchFamily="34" charset="0"/>
              <a:buChar char="•"/>
              <a:defRPr/>
            </a:pPr>
            <a:r>
              <a:rPr lang="en-US" altLang="en-US" sz="2600" dirty="0">
                <a:effectLst>
                  <a:outerShdw blurRad="38100" dist="38100" dir="2700000" algn="tl">
                    <a:srgbClr val="000000">
                      <a:alpha val="43137"/>
                    </a:srgbClr>
                  </a:outerShdw>
                </a:effectLst>
                <a:latin typeface="Frutiger LT Std 45 Light" panose="020B0402020204020204" pitchFamily="34" charset="0"/>
              </a:rPr>
              <a:t>What would designation mean for the public and for landowners?</a:t>
            </a:r>
          </a:p>
          <a:p>
            <a:pPr marL="0" indent="0" eaLnBrk="1" hangingPunct="1">
              <a:spcAft>
                <a:spcPts val="600"/>
              </a:spcAft>
              <a:buNone/>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marL="457200" indent="-457200" eaLnBrk="1" hangingPunct="1">
              <a:buClr>
                <a:schemeClr val="tx1"/>
              </a:buClr>
              <a:buAutoNum type="arabicPeriod"/>
              <a:defRPr/>
            </a:pPr>
            <a:endParaRPr lang="en-US" altLang="en-US" dirty="0">
              <a:latin typeface="Frutiger LT Std 45 Light" panose="020B0402020204020204" pitchFamily="34" charset="0"/>
            </a:endParaRPr>
          </a:p>
        </p:txBody>
      </p:sp>
    </p:spTree>
    <p:extLst>
      <p:ext uri="{BB962C8B-B14F-4D97-AF65-F5344CB8AC3E}">
        <p14:creationId xmlns:p14="http://schemas.microsoft.com/office/powerpoint/2010/main" val="34086823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562958" y="671090"/>
            <a:ext cx="11066083" cy="3950240"/>
          </a:xfrm>
        </p:spPr>
        <p:txBody>
          <a:bodyPr/>
          <a:lstStyle/>
          <a:p>
            <a:pPr marL="0" indent="0" eaLnBrk="1" hangingPunct="1">
              <a:spcAft>
                <a:spcPts val="600"/>
              </a:spcAft>
              <a:buClr>
                <a:schemeClr val="tx1"/>
              </a:buClr>
              <a:buSzPct val="82000"/>
              <a:buNone/>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marL="0" indent="0" algn="ctr" eaLnBrk="1" hangingPunct="1">
              <a:spcAft>
                <a:spcPts val="0"/>
              </a:spcAft>
              <a:buClr>
                <a:schemeClr val="tx1"/>
              </a:buClr>
              <a:buSzPct val="175000"/>
              <a:buNone/>
              <a:defRPr/>
            </a:pPr>
            <a:endParaRPr lang="en-US" altLang="en-US" sz="2600" b="1" dirty="0">
              <a:effectLst>
                <a:outerShdw blurRad="38100" dist="38100" dir="2700000" algn="tl">
                  <a:srgbClr val="000000">
                    <a:alpha val="43137"/>
                  </a:srgbClr>
                </a:outerShdw>
              </a:effectLst>
              <a:latin typeface="Frutiger LT Std 45 Light" panose="020B0402020204020204" pitchFamily="34" charset="0"/>
            </a:endParaRPr>
          </a:p>
          <a:p>
            <a:pPr marL="457217" lvl="1" indent="0" eaLnBrk="1" hangingPunct="1">
              <a:spcBef>
                <a:spcPts val="0"/>
              </a:spcBef>
              <a:spcAft>
                <a:spcPts val="0"/>
              </a:spcAft>
              <a:buClr>
                <a:schemeClr val="tx1"/>
              </a:buClr>
              <a:buSzPct val="175000"/>
              <a:buNone/>
              <a:defRPr/>
            </a:pPr>
            <a:r>
              <a:rPr lang="en-US" altLang="en-US" sz="2399" dirty="0">
                <a:effectLst>
                  <a:outerShdw blurRad="38100" dist="38100" dir="2700000" algn="tl">
                    <a:srgbClr val="000000">
                      <a:alpha val="43137"/>
                    </a:srgbClr>
                  </a:outerShdw>
                </a:effectLst>
                <a:latin typeface="Frutiger LT Std 45 Light" panose="020B0402020204020204" pitchFamily="34" charset="0"/>
              </a:rPr>
              <a:t>Should Congress act to designate the Pike Trail as a new national historic trail:</a:t>
            </a:r>
          </a:p>
          <a:p>
            <a:pPr marL="457217" lvl="1" indent="0" eaLnBrk="1" hangingPunct="1">
              <a:spcBef>
                <a:spcPts val="0"/>
              </a:spcBef>
              <a:spcAft>
                <a:spcPts val="0"/>
              </a:spcAft>
              <a:buClr>
                <a:schemeClr val="tx1"/>
              </a:buClr>
              <a:buSzPct val="175000"/>
              <a:buNone/>
              <a:defRPr/>
            </a:pPr>
            <a:endParaRPr lang="en-US" altLang="en-US" sz="2399"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The federal government would have no authority over private lands along the route.</a:t>
            </a:r>
          </a:p>
          <a:p>
            <a:pPr marL="457217" lvl="1" indent="0" eaLnBrk="1" hangingPunct="1">
              <a:spcBef>
                <a:spcPts val="0"/>
              </a:spcBef>
              <a:spcAft>
                <a:spcPts val="0"/>
              </a:spcAft>
              <a:buClr>
                <a:schemeClr val="tx1"/>
              </a:buClr>
              <a:buSzPct val="175000"/>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Participation in trail development along the route by private landowners is </a:t>
            </a:r>
            <a:r>
              <a:rPr lang="en-US" altLang="en-US" sz="2400" b="1" dirty="0">
                <a:effectLst>
                  <a:outerShdw blurRad="38100" dist="38100" dir="2700000" algn="tl">
                    <a:srgbClr val="000000">
                      <a:alpha val="43137"/>
                    </a:srgbClr>
                  </a:outerShdw>
                </a:effectLst>
                <a:latin typeface="Frutiger LT Std 45 Light" panose="020B0402020204020204" pitchFamily="34" charset="0"/>
              </a:rPr>
              <a:t>entirely voluntary.</a:t>
            </a:r>
          </a:p>
          <a:p>
            <a:pPr marL="457217" lvl="1" indent="0" eaLnBrk="1" hangingPunct="1">
              <a:spcBef>
                <a:spcPts val="0"/>
              </a:spcBef>
              <a:spcAft>
                <a:spcPts val="0"/>
              </a:spcAft>
              <a:buClr>
                <a:schemeClr val="tx1"/>
              </a:buClr>
              <a:buSzPct val="175000"/>
              <a:buNone/>
              <a:defRPr/>
            </a:pPr>
            <a:endParaRPr lang="en-US" altLang="en-US" sz="2400" b="1"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Private landowners are under no obligation to allow the public on their lands.</a:t>
            </a:r>
          </a:p>
          <a:p>
            <a:pPr marL="457217" lvl="1" indent="0" eaLnBrk="1" hangingPunct="1">
              <a:spcBef>
                <a:spcPts val="0"/>
              </a:spcBef>
              <a:spcAft>
                <a:spcPts val="0"/>
              </a:spcAft>
              <a:buClr>
                <a:schemeClr val="tx1"/>
              </a:buClr>
              <a:buSzPct val="175000"/>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Willing-seller clauses are included in national historic trail legislation.</a:t>
            </a:r>
          </a:p>
          <a:p>
            <a:pPr lvl="1" eaLnBrk="1" hangingPunct="1">
              <a:spcAft>
                <a:spcPts val="60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1" eaLnBrk="1" hangingPunct="1">
              <a:spcAft>
                <a:spcPts val="600"/>
              </a:spcAft>
              <a:buClr>
                <a:schemeClr val="tx1"/>
              </a:buClr>
              <a:buSzPct val="175000"/>
              <a:buFont typeface="Arial" panose="020B0604020202020204" pitchFamily="34" charset="0"/>
              <a:buChar char="•"/>
              <a:defRPr/>
            </a:pPr>
            <a:endParaRPr lang="en-US" altLang="en-US" sz="2400" b="1" dirty="0">
              <a:effectLst>
                <a:outerShdw blurRad="38100" dist="38100" dir="2700000" algn="tl">
                  <a:srgbClr val="000000">
                    <a:alpha val="43137"/>
                  </a:srgbClr>
                </a:outerShdw>
              </a:effectLst>
              <a:latin typeface="Frutiger LT Std 45 Light" panose="020B0402020204020204" pitchFamily="34" charset="0"/>
            </a:endParaRPr>
          </a:p>
          <a:p>
            <a:pPr marL="0" indent="0" eaLnBrk="1" hangingPunct="1">
              <a:spcAft>
                <a:spcPts val="600"/>
              </a:spcAft>
              <a:buNone/>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eaLnBrk="1" hangingPunct="1">
              <a:buClr>
                <a:schemeClr val="tx1"/>
              </a:buClr>
              <a:buFont typeface="Arial" panose="020B0604020202020204" pitchFamily="34" charset="0"/>
              <a:buChar char="•"/>
              <a:defRPr/>
            </a:pPr>
            <a:endParaRPr lang="en-US" altLang="en-US" dirty="0">
              <a:latin typeface="Frutiger LT Std 45 Light" panose="020B0402020204020204" pitchFamily="34" charset="0"/>
            </a:endParaRPr>
          </a:p>
        </p:txBody>
      </p:sp>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1446180" y="708397"/>
            <a:ext cx="10182861" cy="685800"/>
          </a:xfrm>
        </p:spPr>
        <p:txBody>
          <a:bodyPr/>
          <a:lstStyle/>
          <a:p>
            <a:pPr eaLnBrk="1" hangingPunct="1">
              <a:spcAft>
                <a:spcPts val="600"/>
              </a:spcAft>
              <a:defRPr/>
            </a:pPr>
            <a:r>
              <a:rPr lang="en-US" altLang="en-US" dirty="0"/>
              <a:t>Trail Feasibility Study Process Question 3 continued</a:t>
            </a:r>
          </a:p>
        </p:txBody>
      </p:sp>
    </p:spTree>
    <p:extLst>
      <p:ext uri="{BB962C8B-B14F-4D97-AF65-F5344CB8AC3E}">
        <p14:creationId xmlns:p14="http://schemas.microsoft.com/office/powerpoint/2010/main" val="3268178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4315A6-E3C8-4D33-8144-D8F3E3956507}"/>
              </a:ext>
            </a:extLst>
          </p:cNvPr>
          <p:cNvSpPr>
            <a:spLocks noGrp="1"/>
          </p:cNvSpPr>
          <p:nvPr>
            <p:ph type="title"/>
          </p:nvPr>
        </p:nvSpPr>
        <p:spPr>
          <a:xfrm>
            <a:off x="812800" y="-685800"/>
            <a:ext cx="10464800" cy="685800"/>
          </a:xfrm>
        </p:spPr>
        <p:txBody>
          <a:bodyPr vert="horz" wrap="square" lIns="91440" tIns="45720" rIns="91440" bIns="45720" numCol="1" anchor="b" anchorCtr="0" compatLnSpc="1">
            <a:prstTxWarp prst="textNoShape">
              <a:avLst/>
            </a:prstTxWarp>
          </a:bodyPr>
          <a:lstStyle/>
          <a:p>
            <a:r>
              <a:rPr lang="en-US" dirty="0">
                <a:solidFill>
                  <a:srgbClr val="000000"/>
                </a:solidFill>
              </a:rPr>
              <a:t>Map of the United States with Pike’s Draft Route </a:t>
            </a:r>
          </a:p>
        </p:txBody>
      </p:sp>
      <p:pic>
        <p:nvPicPr>
          <p:cNvPr id="4" name="Picture 3" descr="The map shows the United States with Pike’s Draft Route depicted as a black dashed line, and also depicts current land ownership type. Areas shaded in different colors represent private land (77% total) and various types of public land, with percentages of each.">
            <a:extLst>
              <a:ext uri="{FF2B5EF4-FFF2-40B4-BE49-F238E27FC236}">
                <a16:creationId xmlns:a16="http://schemas.microsoft.com/office/drawing/2014/main" id="{0EBBD5B1-0459-42BD-B1ED-996B1A6DC64A}"/>
              </a:ext>
            </a:extLst>
          </p:cNvPr>
          <p:cNvPicPr>
            <a:picLocks noChangeAspect="1"/>
          </p:cNvPicPr>
          <p:nvPr/>
        </p:nvPicPr>
        <p:blipFill rotWithShape="1">
          <a:blip r:embed="rId3">
            <a:extLst>
              <a:ext uri="{28A0092B-C50C-407E-A947-70E740481C1C}">
                <a14:useLocalDpi xmlns:a14="http://schemas.microsoft.com/office/drawing/2010/main" val="0"/>
              </a:ext>
            </a:extLst>
          </a:blip>
          <a:srcRect l="14444" t="16121" r="17249" b="8365"/>
          <a:stretch/>
        </p:blipFill>
        <p:spPr>
          <a:xfrm>
            <a:off x="0" y="-48823"/>
            <a:ext cx="8085061" cy="6906823"/>
          </a:xfrm>
          <a:prstGeom prst="rect">
            <a:avLst/>
          </a:prstGeom>
        </p:spPr>
      </p:pic>
      <p:pic>
        <p:nvPicPr>
          <p:cNvPr id="6" name="Picture 5" descr="this is the legend for the map and depicts each category of land ownership that occurs along Pike’s route, and each category of ownership has been assigned a color, with those colors visualized on the map">
            <a:extLst>
              <a:ext uri="{FF2B5EF4-FFF2-40B4-BE49-F238E27FC236}">
                <a16:creationId xmlns:a16="http://schemas.microsoft.com/office/drawing/2014/main" id="{ED6A803D-33E4-4287-BD0B-8A26194E466F}"/>
              </a:ext>
            </a:extLst>
          </p:cNvPr>
          <p:cNvPicPr>
            <a:picLocks noChangeAspect="1"/>
          </p:cNvPicPr>
          <p:nvPr/>
        </p:nvPicPr>
        <p:blipFill rotWithShape="1">
          <a:blip r:embed="rId3">
            <a:extLst>
              <a:ext uri="{28A0092B-C50C-407E-A947-70E740481C1C}">
                <a14:useLocalDpi xmlns:a14="http://schemas.microsoft.com/office/drawing/2010/main" val="0"/>
              </a:ext>
            </a:extLst>
          </a:blip>
          <a:srcRect l="76945" t="44139" r="4015" b="21056"/>
          <a:stretch/>
        </p:blipFill>
        <p:spPr>
          <a:xfrm>
            <a:off x="7332451" y="0"/>
            <a:ext cx="4859549" cy="6866298"/>
          </a:xfrm>
          <a:prstGeom prst="rect">
            <a:avLst/>
          </a:prstGeom>
        </p:spPr>
      </p:pic>
      <p:sp>
        <p:nvSpPr>
          <p:cNvPr id="7" name="Rectangle 6">
            <a:extLst>
              <a:ext uri="{FF2B5EF4-FFF2-40B4-BE49-F238E27FC236}">
                <a16:creationId xmlns:a16="http://schemas.microsoft.com/office/drawing/2014/main" id="{B6C97AAF-9BA4-4CFF-8E52-4601A2DE8B59}"/>
              </a:ext>
              <a:ext uri="{C183D7F6-B498-43B3-948B-1728B52AA6E4}">
                <adec:decorative xmlns:adec="http://schemas.microsoft.com/office/drawing/2017/decorative" val="1"/>
              </a:ext>
            </a:extLst>
          </p:cNvPr>
          <p:cNvSpPr/>
          <p:nvPr/>
        </p:nvSpPr>
        <p:spPr bwMode="auto">
          <a:xfrm>
            <a:off x="7551419" y="3102428"/>
            <a:ext cx="426962" cy="293914"/>
          </a:xfrm>
          <a:prstGeom prst="rect">
            <a:avLst/>
          </a:prstGeom>
          <a:no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Tree>
    <p:extLst>
      <p:ext uri="{BB962C8B-B14F-4D97-AF65-F5344CB8AC3E}">
        <p14:creationId xmlns:p14="http://schemas.microsoft.com/office/powerpoint/2010/main" val="5383636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456527" y="805240"/>
            <a:ext cx="10931604" cy="4981569"/>
          </a:xfrm>
        </p:spPr>
        <p:txBody>
          <a:bodyPr/>
          <a:lstStyle/>
          <a:p>
            <a:pPr marL="0" indent="0" eaLnBrk="1" hangingPunct="1">
              <a:spcAft>
                <a:spcPts val="600"/>
              </a:spcAft>
              <a:buClr>
                <a:schemeClr val="tx1"/>
              </a:buClr>
              <a:buSzPct val="82000"/>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marL="457217" lvl="1" indent="0" eaLnBrk="1" hangingPunct="1">
              <a:spcAft>
                <a:spcPts val="600"/>
              </a:spcAft>
              <a:buClr>
                <a:schemeClr val="tx1"/>
              </a:buClr>
              <a:buSzPct val="175000"/>
              <a:buNone/>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Should Congress act to designate the Pike Trail as a new national historic trail</a:t>
            </a:r>
          </a:p>
          <a:p>
            <a:pPr marL="457217" lvl="1" indent="0" eaLnBrk="1" hangingPunct="1">
              <a:spcBef>
                <a:spcPts val="0"/>
              </a:spcBef>
              <a:spcAft>
                <a:spcPts val="0"/>
              </a:spcAft>
              <a:buClr>
                <a:schemeClr val="tx1"/>
              </a:buClr>
              <a:buSzPct val="175000"/>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1" eaLnBrk="1" hangingPunct="1">
              <a:spcBef>
                <a:spcPts val="0"/>
              </a:spcBef>
              <a:spcAft>
                <a:spcPts val="0"/>
              </a:spcAft>
              <a:buClr>
                <a:schemeClr val="tx1"/>
              </a:buClr>
              <a:buSzPct val="175000"/>
              <a:buFont typeface="Arial" panose="020B0604020202020204" pitchFamily="34" charset="0"/>
              <a:buChar char="•"/>
              <a:defRPr/>
            </a:pPr>
            <a:r>
              <a:rPr lang="en-US" altLang="en-US" sz="2400" b="1" dirty="0">
                <a:effectLst>
                  <a:outerShdw blurRad="38100" dist="38100" dir="2700000" algn="tl">
                    <a:srgbClr val="000000">
                      <a:alpha val="43137"/>
                    </a:srgbClr>
                  </a:outerShdw>
                </a:effectLst>
                <a:latin typeface="Frutiger LT Std 45 Light" panose="020B0402020204020204" pitchFamily="34" charset="0"/>
              </a:rPr>
              <a:t>Comprehensive Management Plan </a:t>
            </a:r>
            <a:r>
              <a:rPr lang="en-US" altLang="en-US" sz="2400" dirty="0">
                <a:effectLst>
                  <a:outerShdw blurRad="38100" dist="38100" dir="2700000" algn="tl">
                    <a:srgbClr val="000000">
                      <a:alpha val="43137"/>
                    </a:srgbClr>
                  </a:outerShdw>
                </a:effectLst>
                <a:latin typeface="Frutiger LT Std 45 Light" panose="020B0402020204020204" pitchFamily="34" charset="0"/>
              </a:rPr>
              <a:t>would be developed.</a:t>
            </a:r>
          </a:p>
          <a:p>
            <a:pPr marL="914432" lvl="2" indent="0" eaLnBrk="1" hangingPunct="1">
              <a:spcBef>
                <a:spcPts val="0"/>
              </a:spcBef>
              <a:spcAft>
                <a:spcPts val="0"/>
              </a:spcAft>
              <a:buClr>
                <a:schemeClr val="tx1"/>
              </a:buClr>
              <a:buSzPct val="175000"/>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Specifics on how the trail is to be managed.</a:t>
            </a: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Trail access locations and opportunities identified.</a:t>
            </a: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Interpretive/educational opportunities identified. </a:t>
            </a: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Public input, public meetings.</a:t>
            </a: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Consultation and coordination with federal, tribal, state, municipal governments, and the public. </a:t>
            </a: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1799"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1999" dirty="0">
              <a:effectLst>
                <a:outerShdw blurRad="38100" dist="38100" dir="2700000" algn="tl">
                  <a:srgbClr val="000000">
                    <a:alpha val="43137"/>
                  </a:srgbClr>
                </a:outerShdw>
              </a:effectLst>
              <a:latin typeface="Frutiger LT Std 45 Light" panose="020B0402020204020204" pitchFamily="34" charset="0"/>
            </a:endParaRPr>
          </a:p>
          <a:p>
            <a:pPr marL="0" indent="0" eaLnBrk="1" hangingPunct="1">
              <a:spcBef>
                <a:spcPts val="0"/>
              </a:spcBef>
              <a:spcAft>
                <a:spcPts val="0"/>
              </a:spcAft>
              <a:buNone/>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eaLnBrk="1" hangingPunct="1">
              <a:buClr>
                <a:schemeClr val="tx1"/>
              </a:buClr>
              <a:buFont typeface="Arial" panose="020B0604020202020204" pitchFamily="34" charset="0"/>
              <a:buChar char="•"/>
              <a:defRPr/>
            </a:pPr>
            <a:endParaRPr lang="en-US" altLang="en-US" dirty="0">
              <a:latin typeface="Frutiger LT Std 45 Light" panose="020B0402020204020204" pitchFamily="34" charset="0"/>
            </a:endParaRPr>
          </a:p>
        </p:txBody>
      </p:sp>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1270260" y="603967"/>
            <a:ext cx="9286904" cy="685800"/>
          </a:xfrm>
        </p:spPr>
        <p:txBody>
          <a:bodyPr/>
          <a:lstStyle/>
          <a:p>
            <a:pPr eaLnBrk="1" hangingPunct="1">
              <a:spcAft>
                <a:spcPts val="600"/>
              </a:spcAft>
              <a:defRPr/>
            </a:pPr>
            <a:r>
              <a:rPr lang="en-US" altLang="en-US" dirty="0"/>
              <a:t>Trail Feasibility Study Process Question 3 cont.</a:t>
            </a:r>
          </a:p>
        </p:txBody>
      </p:sp>
    </p:spTree>
    <p:extLst>
      <p:ext uri="{BB962C8B-B14F-4D97-AF65-F5344CB8AC3E}">
        <p14:creationId xmlns:p14="http://schemas.microsoft.com/office/powerpoint/2010/main" val="30861982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63600" y="1008821"/>
            <a:ext cx="10464800" cy="685800"/>
          </a:xfrm>
        </p:spPr>
        <p:txBody>
          <a:bodyPr/>
          <a:lstStyle/>
          <a:p>
            <a:pPr eaLnBrk="1" hangingPunct="1">
              <a:defRPr/>
            </a:pPr>
            <a:r>
              <a:rPr lang="en-US" altLang="en-US"/>
              <a:t>Pike National Historic Trail Feasibility Study </a:t>
            </a:r>
            <a:br>
              <a:rPr lang="en-US" altLang="en-US"/>
            </a:br>
            <a:endParaRPr lang="en-US" altLang="en-US"/>
          </a:p>
        </p:txBody>
      </p:sp>
      <p:sp>
        <p:nvSpPr>
          <p:cNvPr id="4" name="Content Placeholder 3">
            <a:extLst>
              <a:ext uri="{FF2B5EF4-FFF2-40B4-BE49-F238E27FC236}">
                <a16:creationId xmlns:a16="http://schemas.microsoft.com/office/drawing/2014/main" id="{74B80BA0-7BA3-451B-936D-80852053D0E8}"/>
              </a:ext>
            </a:extLst>
          </p:cNvPr>
          <p:cNvSpPr>
            <a:spLocks noGrp="1"/>
          </p:cNvSpPr>
          <p:nvPr>
            <p:ph idx="1"/>
          </p:nvPr>
        </p:nvSpPr>
        <p:spPr>
          <a:xfrm>
            <a:off x="1155148" y="1694621"/>
            <a:ext cx="10464800" cy="4572000"/>
          </a:xfrm>
        </p:spPr>
        <p:txBody>
          <a:bodyPr/>
          <a:lstStyle/>
          <a:p>
            <a:pPr>
              <a:spcBef>
                <a:spcPts val="0"/>
              </a:spcBef>
              <a:buClr>
                <a:schemeClr val="tx1"/>
              </a:buClr>
              <a:buSzPct val="100000"/>
              <a:buFont typeface="Arial" panose="020B0604020202020204" pitchFamily="34" charset="0"/>
              <a:buChar char="•"/>
            </a:pPr>
            <a:endParaRPr lang="en-US"/>
          </a:p>
          <a:p>
            <a:pPr>
              <a:spcBef>
                <a:spcPts val="0"/>
              </a:spcBef>
              <a:buClr>
                <a:schemeClr val="tx1"/>
              </a:buClr>
              <a:buSzPct val="100000"/>
              <a:buFont typeface="Arial" panose="020B0604020202020204" pitchFamily="34" charset="0"/>
              <a:buChar char="•"/>
            </a:pPr>
            <a:r>
              <a:rPr lang="en-US" sz="2800" b="1">
                <a:effectLst>
                  <a:outerShdw blurRad="38100" dist="38100" dir="2700000" algn="tl">
                    <a:srgbClr val="000000">
                      <a:alpha val="43137"/>
                    </a:srgbClr>
                  </a:outerShdw>
                </a:effectLst>
                <a:latin typeface="Frutiger LT Std 45 Light" panose="020B0402020204020204" pitchFamily="34" charset="0"/>
              </a:rPr>
              <a:t>We want to hear from you!</a:t>
            </a:r>
          </a:p>
          <a:p>
            <a:pPr>
              <a:spcBef>
                <a:spcPts val="0"/>
              </a:spcBef>
              <a:buClr>
                <a:schemeClr val="tx1"/>
              </a:buClr>
              <a:buSzPct val="100000"/>
              <a:buFont typeface="Arial" panose="020B0604020202020204" pitchFamily="34" charset="0"/>
              <a:buChar char="•"/>
            </a:pPr>
            <a:endParaRPr lang="en-US" sz="2800" b="1">
              <a:effectLst>
                <a:outerShdw blurRad="38100" dist="38100" dir="2700000" algn="tl">
                  <a:srgbClr val="000000">
                    <a:alpha val="43137"/>
                  </a:srgbClr>
                </a:outerShdw>
              </a:effectLst>
              <a:latin typeface="Frutiger LT Std 45 Light" panose="020B0402020204020204" pitchFamily="34" charset="0"/>
            </a:endParaRPr>
          </a:p>
          <a:p>
            <a:pPr>
              <a:spcBef>
                <a:spcPts val="0"/>
              </a:spcBef>
              <a:buClr>
                <a:schemeClr val="tx1"/>
              </a:buClr>
              <a:buSzPct val="100000"/>
              <a:buFont typeface="Arial" panose="020B0604020202020204" pitchFamily="34" charset="0"/>
              <a:buChar char="•"/>
            </a:pPr>
            <a:r>
              <a:rPr lang="en-US" sz="2800" b="1">
                <a:effectLst>
                  <a:outerShdw blurRad="38100" dist="38100" dir="2700000" algn="tl">
                    <a:srgbClr val="000000">
                      <a:alpha val="43137"/>
                    </a:srgbClr>
                  </a:outerShdw>
                </a:effectLst>
                <a:latin typeface="Frutiger LT Std 45 Light" panose="020B0402020204020204" pitchFamily="34" charset="0"/>
              </a:rPr>
              <a:t>Submit your comments through June 30, 2021.</a:t>
            </a:r>
          </a:p>
          <a:p>
            <a:pPr marL="0" indent="0">
              <a:spcBef>
                <a:spcPts val="0"/>
              </a:spcBef>
              <a:buClr>
                <a:schemeClr val="tx1"/>
              </a:buClr>
              <a:buSzPct val="100000"/>
              <a:buNone/>
            </a:pPr>
            <a:r>
              <a:rPr lang="en-US"/>
              <a:t> </a:t>
            </a:r>
          </a:p>
          <a:p>
            <a:pPr marL="0" indent="0">
              <a:buNone/>
            </a:pPr>
            <a:endParaRPr lang="en-US"/>
          </a:p>
          <a:p>
            <a:pPr marL="0" indent="0">
              <a:buNone/>
            </a:pPr>
            <a:endParaRPr lang="en-US"/>
          </a:p>
          <a:p>
            <a:pPr marL="0" indent="0">
              <a:buNone/>
            </a:pPr>
            <a:endParaRPr lang="en-US"/>
          </a:p>
        </p:txBody>
      </p:sp>
    </p:spTree>
    <p:extLst>
      <p:ext uri="{BB962C8B-B14F-4D97-AF65-F5344CB8AC3E}">
        <p14:creationId xmlns:p14="http://schemas.microsoft.com/office/powerpoint/2010/main" val="34397631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63600" y="571500"/>
            <a:ext cx="10464800" cy="685800"/>
          </a:xfrm>
        </p:spPr>
        <p:txBody>
          <a:bodyPr/>
          <a:lstStyle/>
          <a:p>
            <a:pPr eaLnBrk="1" hangingPunct="1">
              <a:defRPr/>
            </a:pPr>
            <a:r>
              <a:rPr lang="en-US" altLang="en-US"/>
              <a:t>We want to hear from you</a:t>
            </a:r>
          </a:p>
        </p:txBody>
      </p:sp>
      <p:sp>
        <p:nvSpPr>
          <p:cNvPr id="4" name="Content Placeholder 3">
            <a:extLst>
              <a:ext uri="{FF2B5EF4-FFF2-40B4-BE49-F238E27FC236}">
                <a16:creationId xmlns:a16="http://schemas.microsoft.com/office/drawing/2014/main" id="{74B80BA0-7BA3-451B-936D-80852053D0E8}"/>
              </a:ext>
            </a:extLst>
          </p:cNvPr>
          <p:cNvSpPr>
            <a:spLocks noGrp="1"/>
          </p:cNvSpPr>
          <p:nvPr>
            <p:ph idx="1"/>
          </p:nvPr>
        </p:nvSpPr>
        <p:spPr>
          <a:xfrm>
            <a:off x="1111794" y="1299754"/>
            <a:ext cx="10464800" cy="4572000"/>
          </a:xfrm>
        </p:spPr>
        <p:txBody>
          <a:bodyPr/>
          <a:lstStyle/>
          <a:p>
            <a:pPr marL="0" indent="0">
              <a:spcBef>
                <a:spcPts val="0"/>
              </a:spcBef>
              <a:buNone/>
            </a:pPr>
            <a:endParaRPr lang="en-US"/>
          </a:p>
          <a:p>
            <a:pPr>
              <a:spcBef>
                <a:spcPts val="0"/>
              </a:spcBef>
              <a:buClr>
                <a:schemeClr val="tx1"/>
              </a:buClr>
              <a:buSzPct val="100000"/>
              <a:buFont typeface="Arial" panose="020B0604020202020204" pitchFamily="34" charset="0"/>
              <a:buChar char="•"/>
            </a:pPr>
            <a:r>
              <a:rPr lang="en-US"/>
              <a:t>There are several ways to comment.</a:t>
            </a:r>
          </a:p>
          <a:p>
            <a:pPr>
              <a:spcBef>
                <a:spcPts val="0"/>
              </a:spcBef>
              <a:buClr>
                <a:schemeClr val="tx1"/>
              </a:buClr>
              <a:buSzPct val="100000"/>
              <a:buFont typeface="Arial" panose="020B0604020202020204" pitchFamily="34" charset="0"/>
              <a:buChar char="•"/>
            </a:pPr>
            <a:endParaRPr lang="en-US"/>
          </a:p>
          <a:p>
            <a:pPr>
              <a:spcBef>
                <a:spcPts val="0"/>
              </a:spcBef>
              <a:buClr>
                <a:schemeClr val="tx1"/>
              </a:buClr>
              <a:buSzPct val="100000"/>
              <a:buFont typeface="Arial" panose="020B0604020202020204" pitchFamily="34" charset="0"/>
              <a:buChar char="•"/>
            </a:pPr>
            <a:endParaRPr lang="en-US"/>
          </a:p>
          <a:p>
            <a:pPr>
              <a:spcBef>
                <a:spcPts val="0"/>
              </a:spcBef>
              <a:buClr>
                <a:schemeClr val="tx1"/>
              </a:buClr>
              <a:buSzPct val="100000"/>
              <a:buFont typeface="Arial" panose="020B0604020202020204" pitchFamily="34" charset="0"/>
              <a:buChar char="•"/>
            </a:pPr>
            <a:r>
              <a:rPr lang="en-US"/>
              <a:t>Your thoughts and comments are important to us. </a:t>
            </a:r>
          </a:p>
          <a:p>
            <a:pPr marL="0" indent="0">
              <a:spcBef>
                <a:spcPts val="0"/>
              </a:spcBef>
              <a:buClr>
                <a:schemeClr val="tx1"/>
              </a:buClr>
              <a:buSzPct val="100000"/>
              <a:buNone/>
            </a:pPr>
            <a:endParaRPr lang="en-US"/>
          </a:p>
          <a:p>
            <a:pPr marL="0" indent="0">
              <a:spcBef>
                <a:spcPts val="0"/>
              </a:spcBef>
              <a:buClr>
                <a:schemeClr val="tx1"/>
              </a:buClr>
              <a:buSzPct val="100000"/>
              <a:buNone/>
            </a:pPr>
            <a:r>
              <a:rPr lang="en-US"/>
              <a:t> </a:t>
            </a:r>
          </a:p>
          <a:p>
            <a:pPr>
              <a:spcBef>
                <a:spcPts val="0"/>
              </a:spcBef>
              <a:buClr>
                <a:schemeClr val="tx1"/>
              </a:buClr>
              <a:buSzPct val="100000"/>
              <a:buFont typeface="Arial" panose="020B0604020202020204" pitchFamily="34" charset="0"/>
              <a:buChar char="•"/>
            </a:pPr>
            <a:r>
              <a:rPr lang="en-US"/>
              <a:t>Virtual meetings present challenges and opportunities. 	</a:t>
            </a:r>
          </a:p>
          <a:p>
            <a:pPr marL="0" indent="0">
              <a:spcBef>
                <a:spcPts val="0"/>
              </a:spcBef>
              <a:buClr>
                <a:schemeClr val="tx1"/>
              </a:buClr>
              <a:buSzPct val="100000"/>
              <a:buNone/>
            </a:pPr>
            <a:r>
              <a:rPr lang="en-US"/>
              <a:t>	</a:t>
            </a:r>
          </a:p>
          <a:p>
            <a:pPr marL="0" indent="0">
              <a:spcBef>
                <a:spcPts val="0"/>
              </a:spcBef>
              <a:buClr>
                <a:schemeClr val="tx1"/>
              </a:buClr>
              <a:buSzPct val="100000"/>
              <a:buNone/>
            </a:pPr>
            <a:endParaRPr lang="en-US"/>
          </a:p>
          <a:p>
            <a:pPr>
              <a:spcBef>
                <a:spcPts val="0"/>
              </a:spcBef>
              <a:buClr>
                <a:schemeClr val="tx1"/>
              </a:buClr>
              <a:buSzPct val="100000"/>
              <a:buFont typeface="Arial" panose="020B0604020202020204" pitchFamily="34" charset="0"/>
              <a:buChar char="•"/>
            </a:pPr>
            <a:r>
              <a:rPr lang="en-US"/>
              <a:t>Add your name to the project mailing list to receive study updates. </a:t>
            </a:r>
          </a:p>
          <a:p>
            <a:pPr>
              <a:spcBef>
                <a:spcPts val="0"/>
              </a:spcBef>
              <a:buClr>
                <a:schemeClr val="tx1"/>
              </a:buClr>
              <a:buSzPct val="100000"/>
              <a:buFont typeface="Arial" panose="020B0604020202020204" pitchFamily="34" charset="0"/>
              <a:buChar char="•"/>
            </a:pPr>
            <a:endParaRPr lang="en-US"/>
          </a:p>
          <a:p>
            <a:pPr marL="0" indent="0">
              <a:spcBef>
                <a:spcPts val="0"/>
              </a:spcBef>
              <a:buNone/>
            </a:pPr>
            <a:endParaRPr lang="en-US"/>
          </a:p>
          <a:p>
            <a:pPr>
              <a:spcBef>
                <a:spcPts val="0"/>
              </a:spcBef>
              <a:buClr>
                <a:schemeClr val="tx1"/>
              </a:buClr>
              <a:buSzPct val="100000"/>
              <a:buFont typeface="Arial" panose="020B0604020202020204" pitchFamily="34" charset="0"/>
              <a:buChar char="•"/>
            </a:pPr>
            <a:endParaRPr lang="en-US"/>
          </a:p>
          <a:p>
            <a:pPr marL="0" indent="0">
              <a:buNone/>
            </a:pPr>
            <a:endParaRPr lang="en-US"/>
          </a:p>
          <a:p>
            <a:pPr marL="0" indent="0">
              <a:buNone/>
            </a:pPr>
            <a:endParaRPr lang="en-US"/>
          </a:p>
        </p:txBody>
      </p:sp>
    </p:spTree>
    <p:extLst>
      <p:ext uri="{BB962C8B-B14F-4D97-AF65-F5344CB8AC3E}">
        <p14:creationId xmlns:p14="http://schemas.microsoft.com/office/powerpoint/2010/main" val="29834606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p:txBody>
          <a:bodyPr/>
          <a:lstStyle/>
          <a:p>
            <a:pPr eaLnBrk="1" hangingPunct="1">
              <a:defRPr/>
            </a:pPr>
            <a:r>
              <a:rPr lang="en-US" altLang="en-US" dirty="0"/>
              <a:t>How to submit comments</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533292" y="1177833"/>
            <a:ext cx="9240982" cy="1560689"/>
          </a:xfrm>
        </p:spPr>
        <p:txBody>
          <a:bodyPr/>
          <a:lstStyle/>
          <a:p>
            <a:pPr marL="0" indent="0" eaLnBrk="1" hangingPunct="1">
              <a:buNone/>
              <a:defRPr/>
            </a:pPr>
            <a:r>
              <a:rPr lang="en-US" altLang="en-US">
                <a:latin typeface="Frutiger LT Std 45 Light" panose="020B0402020204020204" pitchFamily="34" charset="0"/>
              </a:rPr>
              <a:t>1. Visit the study’s webpage to share your thoughts with us </a:t>
            </a:r>
          </a:p>
        </p:txBody>
      </p:sp>
      <p:sp>
        <p:nvSpPr>
          <p:cNvPr id="11" name="Oval 10" descr="The link to visit the study's webpage to share your thoughts with us&#10;www.parkplanning.nps.gov/pike &#10;">
            <a:extLst>
              <a:ext uri="{FF2B5EF4-FFF2-40B4-BE49-F238E27FC236}">
                <a16:creationId xmlns:a16="http://schemas.microsoft.com/office/drawing/2014/main" id="{2F0B6599-B4CD-4865-8F59-D58138FEB155}"/>
              </a:ext>
            </a:extLst>
          </p:cNvPr>
          <p:cNvSpPr/>
          <p:nvPr/>
        </p:nvSpPr>
        <p:spPr bwMode="auto">
          <a:xfrm>
            <a:off x="2665262" y="1773512"/>
            <a:ext cx="6174568" cy="830996"/>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
        <p:nvSpPr>
          <p:cNvPr id="10" name="TextBox 9">
            <a:extLst>
              <a:ext uri="{FF2B5EF4-FFF2-40B4-BE49-F238E27FC236}">
                <a16:creationId xmlns:a16="http://schemas.microsoft.com/office/drawing/2014/main" id="{36A74A33-02B0-4544-B254-1BAC7186007E}"/>
              </a:ext>
            </a:extLst>
          </p:cNvPr>
          <p:cNvSpPr txBox="1"/>
          <p:nvPr/>
        </p:nvSpPr>
        <p:spPr>
          <a:xfrm>
            <a:off x="2817435" y="1958178"/>
            <a:ext cx="5870222" cy="461665"/>
          </a:xfrm>
          <a:prstGeom prst="rect">
            <a:avLst/>
          </a:prstGeom>
          <a:noFill/>
        </p:spPr>
        <p:txBody>
          <a:bodyPr wrap="square" rtlCol="0">
            <a:spAutoFit/>
          </a:bodyPr>
          <a:lstStyle/>
          <a:p>
            <a:pPr algn="ctr"/>
            <a:r>
              <a:rPr lang="en-US" sz="2400" dirty="0">
                <a:latin typeface="Frutiger LT Std 45 Light" panose="020B0402020204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Frutiger LT Std 45 Light" panose="020B0402020204020204" pitchFamily="34" charset="0"/>
              </a:rPr>
              <a:t> </a:t>
            </a:r>
          </a:p>
        </p:txBody>
      </p:sp>
      <p:sp>
        <p:nvSpPr>
          <p:cNvPr id="12" name="Rectangle 7">
            <a:extLst>
              <a:ext uri="{FF2B5EF4-FFF2-40B4-BE49-F238E27FC236}">
                <a16:creationId xmlns:a16="http://schemas.microsoft.com/office/drawing/2014/main" id="{BBC14055-6635-465A-96B7-5B967C789112}"/>
              </a:ext>
            </a:extLst>
          </p:cNvPr>
          <p:cNvSpPr txBox="1">
            <a:spLocks noChangeArrowheads="1"/>
          </p:cNvSpPr>
          <p:nvPr/>
        </p:nvSpPr>
        <p:spPr bwMode="auto">
          <a:xfrm>
            <a:off x="1533292" y="2648655"/>
            <a:ext cx="9240982" cy="156068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marL="0" indent="0" eaLnBrk="1" hangingPunct="1">
              <a:buFont typeface="Wingdings" panose="05000000000000000000" pitchFamily="2" charset="2"/>
              <a:buNone/>
              <a:defRPr/>
            </a:pPr>
            <a:r>
              <a:rPr lang="en-US" altLang="en-US" kern="0">
                <a:latin typeface="Frutiger LT Std 45 Light" panose="020B0402020204020204" pitchFamily="34" charset="0"/>
              </a:rPr>
              <a:t>2. Or send your comments to:</a:t>
            </a:r>
          </a:p>
        </p:txBody>
      </p:sp>
      <p:sp>
        <p:nvSpPr>
          <p:cNvPr id="3" name="TextBox 2">
            <a:extLst>
              <a:ext uri="{FF2B5EF4-FFF2-40B4-BE49-F238E27FC236}">
                <a16:creationId xmlns:a16="http://schemas.microsoft.com/office/drawing/2014/main" id="{B3F9037A-9039-45B4-90E1-5C3B56279174}"/>
              </a:ext>
            </a:extLst>
          </p:cNvPr>
          <p:cNvSpPr txBox="1"/>
          <p:nvPr/>
        </p:nvSpPr>
        <p:spPr>
          <a:xfrm>
            <a:off x="3512370" y="3429000"/>
            <a:ext cx="3720890" cy="2939266"/>
          </a:xfrm>
          <a:prstGeom prst="rect">
            <a:avLst/>
          </a:prstGeom>
          <a:noFill/>
        </p:spPr>
        <p:txBody>
          <a:bodyPr wrap="none" rtlCol="0">
            <a:spAutoFit/>
          </a:bodyPr>
          <a:lstStyle/>
          <a:p>
            <a:r>
              <a:rPr lang="en-US" sz="2400">
                <a:effectLst>
                  <a:outerShdw blurRad="38100" dist="38100" dir="2700000" algn="tl">
                    <a:srgbClr val="000000">
                      <a:alpha val="43137"/>
                    </a:srgbClr>
                  </a:outerShdw>
                </a:effectLst>
                <a:latin typeface="Frutiger LT Std 45 Light" panose="020B0402020204020204" pitchFamily="34" charset="0"/>
              </a:rPr>
              <a:t>Lillis Urban</a:t>
            </a:r>
          </a:p>
          <a:p>
            <a:r>
              <a:rPr lang="en-US" sz="2400">
                <a:effectLst>
                  <a:outerShdw blurRad="38100" dist="38100" dir="2700000" algn="tl">
                    <a:srgbClr val="000000">
                      <a:alpha val="43137"/>
                    </a:srgbClr>
                  </a:outerShdw>
                </a:effectLst>
                <a:latin typeface="Frutiger LT Std 45 Light" panose="020B0402020204020204" pitchFamily="34" charset="0"/>
              </a:rPr>
              <a:t>National Trails</a:t>
            </a:r>
          </a:p>
          <a:p>
            <a:r>
              <a:rPr lang="en-US" sz="2400">
                <a:effectLst>
                  <a:outerShdw blurRad="38100" dist="38100" dir="2700000" algn="tl">
                    <a:srgbClr val="000000">
                      <a:alpha val="43137"/>
                    </a:srgbClr>
                  </a:outerShdw>
                </a:effectLst>
                <a:latin typeface="Frutiger LT Std 45 Light" panose="020B0402020204020204" pitchFamily="34" charset="0"/>
              </a:rPr>
              <a:t>National Park Service </a:t>
            </a:r>
          </a:p>
          <a:p>
            <a:r>
              <a:rPr lang="en-US" sz="2400">
                <a:effectLst>
                  <a:outerShdw blurRad="38100" dist="38100" dir="2700000" algn="tl">
                    <a:srgbClr val="000000">
                      <a:alpha val="43137"/>
                    </a:srgbClr>
                  </a:outerShdw>
                </a:effectLst>
                <a:latin typeface="Frutiger LT Std 45 Light" panose="020B0402020204020204" pitchFamily="34" charset="0"/>
              </a:rPr>
              <a:t>1100 Old Santa Fe Trail</a:t>
            </a:r>
          </a:p>
          <a:p>
            <a:r>
              <a:rPr lang="en-US" sz="2400">
                <a:effectLst>
                  <a:outerShdw blurRad="38100" dist="38100" dir="2700000" algn="tl">
                    <a:srgbClr val="000000">
                      <a:alpha val="43137"/>
                    </a:srgbClr>
                  </a:outerShdw>
                </a:effectLst>
                <a:latin typeface="Frutiger LT Std 45 Light" panose="020B0402020204020204" pitchFamily="34" charset="0"/>
              </a:rPr>
              <a:t>Santa Fe, NM, 87505</a:t>
            </a:r>
          </a:p>
          <a:p>
            <a:pPr>
              <a:spcBef>
                <a:spcPts val="600"/>
              </a:spcBef>
            </a:pPr>
            <a:r>
              <a:rPr lang="en-US" sz="2400">
                <a:effectLst>
                  <a:outerShdw blurRad="38100" dist="38100" dir="2700000" algn="tl">
                    <a:srgbClr val="000000">
                      <a:alpha val="43137"/>
                    </a:srgbClr>
                  </a:outerShdw>
                </a:effectLst>
                <a:latin typeface="Frutiger LT Std 45 Light" panose="020B0402020204020204" pitchFamily="34" charset="0"/>
              </a:rPr>
              <a:t>Email: lillis_urban@nps.gov</a:t>
            </a:r>
          </a:p>
          <a:p>
            <a:endParaRPr lang="en-US">
              <a:latin typeface="Frutiger LT Std 45 Light" panose="020B0402020204020204" pitchFamily="34" charset="0"/>
            </a:endParaRPr>
          </a:p>
          <a:p>
            <a:endParaRPr lang="en-US"/>
          </a:p>
        </p:txBody>
      </p:sp>
      <p:sp>
        <p:nvSpPr>
          <p:cNvPr id="13" name="Rectangle 7">
            <a:extLst>
              <a:ext uri="{FF2B5EF4-FFF2-40B4-BE49-F238E27FC236}">
                <a16:creationId xmlns:a16="http://schemas.microsoft.com/office/drawing/2014/main" id="{7BECB817-E298-47A8-9836-434363ACD702}"/>
              </a:ext>
            </a:extLst>
          </p:cNvPr>
          <p:cNvSpPr txBox="1">
            <a:spLocks noChangeArrowheads="1"/>
          </p:cNvSpPr>
          <p:nvPr/>
        </p:nvSpPr>
        <p:spPr bwMode="auto">
          <a:xfrm>
            <a:off x="1533292" y="6051221"/>
            <a:ext cx="9240982" cy="68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marL="0" indent="0" eaLnBrk="1" hangingPunct="1">
              <a:buFont typeface="Wingdings" panose="05000000000000000000" pitchFamily="2" charset="2"/>
              <a:buNone/>
              <a:defRPr/>
            </a:pPr>
            <a:r>
              <a:rPr lang="en-US" altLang="en-US" kern="0">
                <a:latin typeface="Frutiger LT Std 45 Light" panose="020B0402020204020204" pitchFamily="34" charset="0"/>
              </a:rPr>
              <a:t>3. Or comment now in the “chat” box.</a:t>
            </a:r>
          </a:p>
        </p:txBody>
      </p:sp>
    </p:spTree>
    <p:extLst>
      <p:ext uri="{BB962C8B-B14F-4D97-AF65-F5344CB8AC3E}">
        <p14:creationId xmlns:p14="http://schemas.microsoft.com/office/powerpoint/2010/main" val="1936589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63600" y="618778"/>
            <a:ext cx="10464800" cy="685800"/>
          </a:xfrm>
        </p:spPr>
        <p:txBody>
          <a:bodyPr/>
          <a:lstStyle/>
          <a:p>
            <a:pPr eaLnBrk="1" hangingPunct="1">
              <a:defRPr/>
            </a:pPr>
            <a:r>
              <a:rPr lang="en-US" altLang="en-US" dirty="0"/>
              <a:t>Zoom Notes</a:t>
            </a:r>
          </a:p>
        </p:txBody>
      </p:sp>
      <p:sp>
        <p:nvSpPr>
          <p:cNvPr id="3" name="Rectangle 7">
            <a:extLst>
              <a:ext uri="{FF2B5EF4-FFF2-40B4-BE49-F238E27FC236}">
                <a16:creationId xmlns:a16="http://schemas.microsoft.com/office/drawing/2014/main" id="{CE0D6DC4-DEAE-4307-8843-755945F2CD20}"/>
              </a:ext>
            </a:extLst>
          </p:cNvPr>
          <p:cNvSpPr txBox="1">
            <a:spLocks noChangeArrowheads="1"/>
          </p:cNvSpPr>
          <p:nvPr/>
        </p:nvSpPr>
        <p:spPr bwMode="auto">
          <a:xfrm>
            <a:off x="495418" y="1524000"/>
            <a:ext cx="6154297" cy="13191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eaLnBrk="1" hangingPunct="1">
              <a:buClr>
                <a:schemeClr val="tx1"/>
              </a:buClr>
              <a:buFont typeface="Arial" panose="020B0604020202020204" pitchFamily="34" charset="0"/>
              <a:buChar char="•"/>
              <a:defRPr/>
            </a:pPr>
            <a:r>
              <a:rPr lang="en-US" altLang="en-US" sz="2400" kern="0"/>
              <a:t> </a:t>
            </a:r>
            <a:r>
              <a:rPr lang="en-US" altLang="en-US" sz="2400" b="1" kern="0">
                <a:latin typeface="Frutiger LT Std 45 Light" panose="020B0402020204020204" pitchFamily="34" charset="0"/>
              </a:rPr>
              <a:t>Closed Captioning</a:t>
            </a:r>
            <a:endParaRPr lang="en-US" sz="2400" b="1" kern="0">
              <a:effectLst>
                <a:outerShdw blurRad="38100" dist="38100" dir="2700000" algn="tl">
                  <a:srgbClr val="000000">
                    <a:alpha val="43137"/>
                  </a:srgbClr>
                </a:outerShdw>
              </a:effectLst>
              <a:latin typeface="Frutiger LT Std 45 Light" panose="020B0402020204020204" pitchFamily="34" charset="0"/>
            </a:endParaRPr>
          </a:p>
          <a:p>
            <a:pPr lvl="1" eaLnBrk="1" hangingPunct="1">
              <a:buClr>
                <a:schemeClr val="tx1"/>
              </a:buClr>
              <a:buSzPct val="100000"/>
              <a:buFont typeface="Arial" panose="020B0604020202020204" pitchFamily="34" charset="0"/>
              <a:buChar char="•"/>
              <a:defRPr/>
            </a:pPr>
            <a:r>
              <a:rPr lang="en-US" sz="2000" kern="0">
                <a:effectLst>
                  <a:outerShdw blurRad="38100" dist="38100" dir="2700000" algn="tl">
                    <a:srgbClr val="000000">
                      <a:alpha val="43137"/>
                    </a:srgbClr>
                  </a:outerShdw>
                </a:effectLst>
                <a:latin typeface="Frutiger LT Std 45 Light" panose="020B0402020204020204" pitchFamily="34" charset="0"/>
              </a:rPr>
              <a:t>To turn on captions, click on the “CC” button and select “Show Subtitle.”</a:t>
            </a:r>
          </a:p>
          <a:p>
            <a:pPr lvl="1" eaLnBrk="1" hangingPunct="1">
              <a:buClr>
                <a:schemeClr val="tx1"/>
              </a:buClr>
              <a:buSzPct val="100000"/>
              <a:buFont typeface="Arial" panose="020B0604020202020204" pitchFamily="34" charset="0"/>
              <a:buChar char="•"/>
              <a:defRPr/>
            </a:pPr>
            <a:endParaRPr lang="en-US" sz="2000" kern="0">
              <a:effectLst>
                <a:outerShdw blurRad="38100" dist="38100" dir="2700000" algn="tl">
                  <a:srgbClr val="000000">
                    <a:alpha val="43137"/>
                  </a:srgbClr>
                </a:outerShdw>
              </a:effectLst>
              <a:latin typeface="Frutiger LT Std 45 Light" panose="020B0402020204020204" pitchFamily="34" charset="0"/>
            </a:endParaRPr>
          </a:p>
          <a:p>
            <a:pPr marL="457217" lvl="1" indent="0" eaLnBrk="1" hangingPunct="1">
              <a:buClr>
                <a:schemeClr val="tx1"/>
              </a:buClr>
              <a:buSzPct val="100000"/>
              <a:buNone/>
              <a:defRPr/>
            </a:pPr>
            <a:endParaRPr lang="en-US" sz="2000" kern="0">
              <a:effectLst>
                <a:outerShdw blurRad="38100" dist="38100" dir="2700000" algn="tl">
                  <a:srgbClr val="000000">
                    <a:alpha val="43137"/>
                  </a:srgbClr>
                </a:outerShdw>
              </a:effectLst>
              <a:latin typeface="Frutiger LT Std 45 Light" panose="020B0402020204020204" pitchFamily="34" charset="0"/>
            </a:endParaRPr>
          </a:p>
          <a:p>
            <a:pPr lvl="1" eaLnBrk="1" hangingPunct="1">
              <a:buClr>
                <a:schemeClr val="tx1"/>
              </a:buClr>
              <a:buSzPct val="100000"/>
              <a:buFont typeface="Arial" panose="020B0604020202020204" pitchFamily="34" charset="0"/>
              <a:buChar char="•"/>
              <a:defRPr/>
            </a:pPr>
            <a:endParaRPr lang="en-US" sz="1000" kern="0">
              <a:effectLst>
                <a:outerShdw blurRad="38100" dist="38100" dir="2700000" algn="tl">
                  <a:srgbClr val="000000">
                    <a:alpha val="43137"/>
                  </a:srgbClr>
                </a:outerShdw>
              </a:effectLst>
              <a:latin typeface="Frutiger LT Std 45 Light" panose="020B0402020204020204" pitchFamily="34" charset="0"/>
            </a:endParaRPr>
          </a:p>
        </p:txBody>
      </p:sp>
      <p:pic>
        <p:nvPicPr>
          <p:cNvPr id="6" name="Picture 5" descr="A screenshot of a computer showing how to click on &quot;Live Transcript&quot; and then select &quot;Show Subtitle&quot; to turn on captions.&#10;">
            <a:extLst>
              <a:ext uri="{FF2B5EF4-FFF2-40B4-BE49-F238E27FC236}">
                <a16:creationId xmlns:a16="http://schemas.microsoft.com/office/drawing/2014/main" id="{3402327A-5E99-4418-9360-84A1F8519830}"/>
              </a:ext>
            </a:extLst>
          </p:cNvPr>
          <p:cNvPicPr>
            <a:picLocks noChangeAspect="1"/>
          </p:cNvPicPr>
          <p:nvPr/>
        </p:nvPicPr>
        <p:blipFill rotWithShape="1">
          <a:blip r:embed="rId3"/>
          <a:srcRect l="8928" t="17378" r="25473" b="18860"/>
          <a:stretch/>
        </p:blipFill>
        <p:spPr>
          <a:xfrm>
            <a:off x="6335481" y="1801046"/>
            <a:ext cx="4100300" cy="2020002"/>
          </a:xfrm>
          <a:prstGeom prst="rect">
            <a:avLst/>
          </a:prstGeom>
        </p:spPr>
      </p:pic>
      <p:sp>
        <p:nvSpPr>
          <p:cNvPr id="7" name="Rectangle 7">
            <a:extLst>
              <a:ext uri="{FF2B5EF4-FFF2-40B4-BE49-F238E27FC236}">
                <a16:creationId xmlns:a16="http://schemas.microsoft.com/office/drawing/2014/main" id="{12A8ACD0-AD17-453D-8B5A-96611774F7BE}"/>
              </a:ext>
            </a:extLst>
          </p:cNvPr>
          <p:cNvSpPr txBox="1">
            <a:spLocks noChangeArrowheads="1"/>
          </p:cNvSpPr>
          <p:nvPr/>
        </p:nvSpPr>
        <p:spPr bwMode="auto">
          <a:xfrm>
            <a:off x="417947" y="4259892"/>
            <a:ext cx="5917534" cy="228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marL="457217" lvl="1" indent="0" eaLnBrk="1" hangingPunct="1">
              <a:buClr>
                <a:schemeClr val="tx1"/>
              </a:buClr>
              <a:buSzPct val="100000"/>
              <a:buNone/>
              <a:defRPr/>
            </a:pPr>
            <a:r>
              <a:rPr lang="en-US" altLang="en-US" sz="2400" b="1" kern="0">
                <a:latin typeface="Frutiger LT Std 45 Light" panose="020B0402020204020204" pitchFamily="34" charset="0"/>
              </a:rPr>
              <a:t>Views</a:t>
            </a:r>
            <a:endParaRPr lang="en-US" sz="2400" b="1" kern="0">
              <a:effectLst>
                <a:outerShdw blurRad="38100" dist="38100" dir="2700000" algn="tl">
                  <a:srgbClr val="000000">
                    <a:alpha val="43137"/>
                  </a:srgbClr>
                </a:outerShdw>
              </a:effectLst>
              <a:latin typeface="Frutiger LT Std 45 Light" panose="020B0402020204020204" pitchFamily="34" charset="0"/>
            </a:endParaRPr>
          </a:p>
          <a:p>
            <a:pPr lvl="1" eaLnBrk="1" hangingPunct="1">
              <a:buClr>
                <a:schemeClr val="tx1"/>
              </a:buClr>
              <a:buSzPct val="100000"/>
              <a:buFont typeface="Arial" panose="020B0604020202020204" pitchFamily="34" charset="0"/>
              <a:buChar char="•"/>
              <a:defRPr/>
            </a:pPr>
            <a:r>
              <a:rPr lang="en-US" sz="2000" kern="0">
                <a:effectLst>
                  <a:outerShdw blurRad="38100" dist="38100" dir="2700000" algn="tl">
                    <a:srgbClr val="000000">
                      <a:alpha val="43137"/>
                    </a:srgbClr>
                  </a:outerShdw>
                </a:effectLst>
                <a:latin typeface="Frutiger LT Std 45 Light" panose="020B0402020204020204" pitchFamily="34" charset="0"/>
              </a:rPr>
              <a:t>In upper right, select “Speaker View” in order to always see the person speaking.</a:t>
            </a:r>
          </a:p>
        </p:txBody>
      </p:sp>
      <p:grpSp>
        <p:nvGrpSpPr>
          <p:cNvPr id="2" name="Group 1" descr="A screenshot of a computer that shows how to select &quot;Speaker View&quot; from the upper right corner in order to always see the person speaking.">
            <a:extLst>
              <a:ext uri="{FF2B5EF4-FFF2-40B4-BE49-F238E27FC236}">
                <a16:creationId xmlns:a16="http://schemas.microsoft.com/office/drawing/2014/main" id="{FFD901F7-A81B-4BC6-B8CD-9F7271C22996}"/>
              </a:ext>
            </a:extLst>
          </p:cNvPr>
          <p:cNvGrpSpPr/>
          <p:nvPr/>
        </p:nvGrpSpPr>
        <p:grpSpPr>
          <a:xfrm>
            <a:off x="6136273" y="4566342"/>
            <a:ext cx="4100300" cy="2219198"/>
            <a:chOff x="6096000" y="4735841"/>
            <a:chExt cx="3726357" cy="1810051"/>
          </a:xfrm>
        </p:grpSpPr>
        <p:pic>
          <p:nvPicPr>
            <p:cNvPr id="4" name="Picture 3" descr="Graphical user interface&#10;&#10;Description automatically generated">
              <a:extLst>
                <a:ext uri="{FF2B5EF4-FFF2-40B4-BE49-F238E27FC236}">
                  <a16:creationId xmlns:a16="http://schemas.microsoft.com/office/drawing/2014/main" id="{AB3655B1-A314-4066-B688-43982B9CD765}"/>
                </a:ext>
              </a:extLst>
            </p:cNvPr>
            <p:cNvPicPr>
              <a:picLocks noChangeAspect="1"/>
            </p:cNvPicPr>
            <p:nvPr/>
          </p:nvPicPr>
          <p:blipFill rotWithShape="1">
            <a:blip r:embed="rId4"/>
            <a:srcRect l="6774" b="10436"/>
            <a:stretch/>
          </p:blipFill>
          <p:spPr>
            <a:xfrm>
              <a:off x="6774357" y="4735841"/>
              <a:ext cx="3048000" cy="1810051"/>
            </a:xfrm>
            <a:prstGeom prst="rect">
              <a:avLst/>
            </a:prstGeom>
          </p:spPr>
        </p:pic>
        <p:cxnSp>
          <p:nvCxnSpPr>
            <p:cNvPr id="8" name="Straight Arrow Connector 7">
              <a:extLst>
                <a:ext uri="{FF2B5EF4-FFF2-40B4-BE49-F238E27FC236}">
                  <a16:creationId xmlns:a16="http://schemas.microsoft.com/office/drawing/2014/main" id="{E6CA8B2C-D860-4BAE-A550-5C8E01EF90D3}"/>
                </a:ext>
              </a:extLst>
            </p:cNvPr>
            <p:cNvCxnSpPr>
              <a:cxnSpLocks/>
            </p:cNvCxnSpPr>
            <p:nvPr/>
          </p:nvCxnSpPr>
          <p:spPr bwMode="auto">
            <a:xfrm>
              <a:off x="6183630" y="4927568"/>
              <a:ext cx="2858770" cy="0"/>
            </a:xfrm>
            <a:prstGeom prst="straightConnector1">
              <a:avLst/>
            </a:prstGeom>
            <a:solidFill>
              <a:schemeClr val="accent1"/>
            </a:solidFill>
            <a:ln w="22225" cap="flat" cmpd="sng" algn="ctr">
              <a:solidFill>
                <a:srgbClr val="FF0000"/>
              </a:solidFill>
              <a:prstDash val="solid"/>
              <a:round/>
              <a:headEnd type="none" w="med" len="med"/>
              <a:tailEnd type="triangle" w="lg" len="lg"/>
            </a:ln>
            <a:effectLst/>
          </p:spPr>
        </p:cxnSp>
        <p:cxnSp>
          <p:nvCxnSpPr>
            <p:cNvPr id="10" name="Straight Arrow Connector 9">
              <a:extLst>
                <a:ext uri="{FF2B5EF4-FFF2-40B4-BE49-F238E27FC236}">
                  <a16:creationId xmlns:a16="http://schemas.microsoft.com/office/drawing/2014/main" id="{F7F66261-B1EA-4755-9046-DB4BB31EE05A}"/>
                </a:ext>
              </a:extLst>
            </p:cNvPr>
            <p:cNvCxnSpPr>
              <a:cxnSpLocks/>
            </p:cNvCxnSpPr>
            <p:nvPr/>
          </p:nvCxnSpPr>
          <p:spPr bwMode="auto">
            <a:xfrm>
              <a:off x="6096000" y="5120608"/>
              <a:ext cx="2021840" cy="213392"/>
            </a:xfrm>
            <a:prstGeom prst="straightConnector1">
              <a:avLst/>
            </a:prstGeom>
            <a:solidFill>
              <a:schemeClr val="accent1"/>
            </a:solidFill>
            <a:ln w="22225" cap="flat" cmpd="sng" algn="ctr">
              <a:solidFill>
                <a:srgbClr val="FF0000"/>
              </a:solidFill>
              <a:prstDash val="solid"/>
              <a:round/>
              <a:headEnd type="none" w="med" len="med"/>
              <a:tailEnd type="triangle" w="lg" len="lg"/>
            </a:ln>
            <a:effectLst/>
          </p:spPr>
        </p:cxnSp>
      </p:grpSp>
    </p:spTree>
    <p:extLst>
      <p:ext uri="{BB962C8B-B14F-4D97-AF65-F5344CB8AC3E}">
        <p14:creationId xmlns:p14="http://schemas.microsoft.com/office/powerpoint/2010/main" val="33802666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721360" y="621396"/>
            <a:ext cx="11009086" cy="685800"/>
          </a:xfrm>
        </p:spPr>
        <p:txBody>
          <a:bodyPr/>
          <a:lstStyle/>
          <a:p>
            <a:pPr eaLnBrk="1" hangingPunct="1">
              <a:defRPr/>
            </a:pPr>
            <a:r>
              <a:rPr lang="en-US" altLang="en-US" dirty="0"/>
              <a:t>How to submit comments on the study’s webpage</a:t>
            </a:r>
          </a:p>
        </p:txBody>
      </p:sp>
      <p:sp>
        <p:nvSpPr>
          <p:cNvPr id="3" name="Oval 2" descr="The link to submit comments on the study’s webpage">
            <a:extLst>
              <a:ext uri="{FF2B5EF4-FFF2-40B4-BE49-F238E27FC236}">
                <a16:creationId xmlns:a16="http://schemas.microsoft.com/office/drawing/2014/main" id="{266F0935-CA5F-4644-94FF-11615AE91143}"/>
              </a:ext>
            </a:extLst>
          </p:cNvPr>
          <p:cNvSpPr/>
          <p:nvPr/>
        </p:nvSpPr>
        <p:spPr bwMode="auto">
          <a:xfrm>
            <a:off x="3397017" y="1278996"/>
            <a:ext cx="5321766" cy="65015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
        <p:nvSpPr>
          <p:cNvPr id="2" name="TextBox 1">
            <a:extLst>
              <a:ext uri="{FF2B5EF4-FFF2-40B4-BE49-F238E27FC236}">
                <a16:creationId xmlns:a16="http://schemas.microsoft.com/office/drawing/2014/main" id="{227F6D08-8B44-4501-98D0-06C7FAF6A5B0}"/>
              </a:ext>
            </a:extLst>
          </p:cNvPr>
          <p:cNvSpPr txBox="1"/>
          <p:nvPr/>
        </p:nvSpPr>
        <p:spPr>
          <a:xfrm>
            <a:off x="3027240" y="1327039"/>
            <a:ext cx="5870222" cy="461665"/>
          </a:xfrm>
          <a:prstGeom prst="rect">
            <a:avLst/>
          </a:prstGeom>
          <a:noFill/>
        </p:spPr>
        <p:txBody>
          <a:bodyPr wrap="square" rtlCol="0">
            <a:spAutoFit/>
          </a:bodyPr>
          <a:lstStyle/>
          <a:p>
            <a:pPr algn="ctr"/>
            <a:r>
              <a:rPr lang="en-US" sz="2400" dirty="0">
                <a:latin typeface="Frutiger LT Std 45 Light" panose="020B0402020204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Frutiger LT Std 45 Light" panose="020B0402020204020204" pitchFamily="34" charset="0"/>
              </a:rPr>
              <a:t> </a:t>
            </a:r>
          </a:p>
        </p:txBody>
      </p:sp>
      <p:pic>
        <p:nvPicPr>
          <p:cNvPr id="5" name="Picture 4" descr="A computer screen shot showing a page on the Pike National Historic Trail Feasibility Study website. Circled in red is &quot;Open for Comment.&quot;">
            <a:extLst>
              <a:ext uri="{FF2B5EF4-FFF2-40B4-BE49-F238E27FC236}">
                <a16:creationId xmlns:a16="http://schemas.microsoft.com/office/drawing/2014/main" id="{48C2F5A2-8F83-4AAE-856F-73591F14403F}"/>
              </a:ext>
            </a:extLst>
          </p:cNvPr>
          <p:cNvPicPr>
            <a:picLocks noChangeAspect="1"/>
          </p:cNvPicPr>
          <p:nvPr/>
        </p:nvPicPr>
        <p:blipFill rotWithShape="1">
          <a:blip r:embed="rId4"/>
          <a:srcRect b="12450"/>
          <a:stretch/>
        </p:blipFill>
        <p:spPr>
          <a:xfrm>
            <a:off x="1944733" y="2017338"/>
            <a:ext cx="8159617" cy="4616537"/>
          </a:xfrm>
          <a:prstGeom prst="rect">
            <a:avLst/>
          </a:prstGeom>
        </p:spPr>
      </p:pic>
      <p:sp>
        <p:nvSpPr>
          <p:cNvPr id="9" name="Oval 8" descr="To comment, click on the “open for comment” link. It is circled in red on this slide. &#10;">
            <a:extLst>
              <a:ext uri="{FF2B5EF4-FFF2-40B4-BE49-F238E27FC236}">
                <a16:creationId xmlns:a16="http://schemas.microsoft.com/office/drawing/2014/main" id="{6E33D2AA-4619-4C2F-BEA7-65C70D2E67F9}"/>
              </a:ext>
            </a:extLst>
          </p:cNvPr>
          <p:cNvSpPr/>
          <p:nvPr/>
        </p:nvSpPr>
        <p:spPr bwMode="auto">
          <a:xfrm>
            <a:off x="1825658" y="5386270"/>
            <a:ext cx="1873017" cy="65015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Tree>
    <p:extLst>
      <p:ext uri="{BB962C8B-B14F-4D97-AF65-F5344CB8AC3E}">
        <p14:creationId xmlns:p14="http://schemas.microsoft.com/office/powerpoint/2010/main" val="29137776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12800" y="609600"/>
            <a:ext cx="11379200" cy="685800"/>
          </a:xfrm>
        </p:spPr>
        <p:txBody>
          <a:bodyPr/>
          <a:lstStyle/>
          <a:p>
            <a:pPr eaLnBrk="1" hangingPunct="1">
              <a:defRPr/>
            </a:pPr>
            <a:r>
              <a:rPr lang="en-US" altLang="en-US" dirty="0"/>
              <a:t>How to submit comments on the study’s webpage </a:t>
            </a:r>
          </a:p>
        </p:txBody>
      </p:sp>
      <p:sp>
        <p:nvSpPr>
          <p:cNvPr id="2" name="TextBox 1">
            <a:extLst>
              <a:ext uri="{FF2B5EF4-FFF2-40B4-BE49-F238E27FC236}">
                <a16:creationId xmlns:a16="http://schemas.microsoft.com/office/drawing/2014/main" id="{227F6D08-8B44-4501-98D0-06C7FAF6A5B0}"/>
              </a:ext>
            </a:extLst>
          </p:cNvPr>
          <p:cNvSpPr txBox="1"/>
          <p:nvPr/>
        </p:nvSpPr>
        <p:spPr>
          <a:xfrm>
            <a:off x="3027240" y="1254624"/>
            <a:ext cx="5870222" cy="461665"/>
          </a:xfrm>
          <a:prstGeom prst="rect">
            <a:avLst/>
          </a:prstGeom>
          <a:noFill/>
        </p:spPr>
        <p:txBody>
          <a:bodyPr wrap="square" rtlCol="0">
            <a:spAutoFit/>
          </a:bodyPr>
          <a:lstStyle/>
          <a:p>
            <a:pPr algn="ctr"/>
            <a:r>
              <a:rPr lang="en-US" sz="2400" dirty="0">
                <a:latin typeface="Frutiger LT Std 45 Light" panose="020B0402020204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Frutiger LT Std 45 Light" panose="020B0402020204020204" pitchFamily="34" charset="0"/>
              </a:rPr>
              <a:t> </a:t>
            </a:r>
          </a:p>
        </p:txBody>
      </p:sp>
      <p:sp>
        <p:nvSpPr>
          <p:cNvPr id="7" name="TextBox 6">
            <a:extLst>
              <a:ext uri="{FF2B5EF4-FFF2-40B4-BE49-F238E27FC236}">
                <a16:creationId xmlns:a16="http://schemas.microsoft.com/office/drawing/2014/main" id="{7B2636E8-614D-4B54-A7E3-8995C2DE03D5}"/>
              </a:ext>
            </a:extLst>
          </p:cNvPr>
          <p:cNvSpPr txBox="1"/>
          <p:nvPr/>
        </p:nvSpPr>
        <p:spPr>
          <a:xfrm>
            <a:off x="4264263" y="3059668"/>
            <a:ext cx="2664178" cy="369332"/>
          </a:xfrm>
          <a:prstGeom prst="rect">
            <a:avLst/>
          </a:prstGeom>
          <a:noFill/>
        </p:spPr>
        <p:txBody>
          <a:bodyPr wrap="square" rtlCol="0">
            <a:spAutoFit/>
          </a:bodyPr>
          <a:lstStyle/>
          <a:p>
            <a:r>
              <a:rPr lang="en-US"/>
              <a:t>Screen shots of PEPC</a:t>
            </a:r>
          </a:p>
        </p:txBody>
      </p:sp>
      <p:pic>
        <p:nvPicPr>
          <p:cNvPr id="6" name="Picture 5" descr="A computer screen shot showing a page on the Pike National Historic Trail Feasibility Study website. Circled in red is &quot;Public Comment - Pike National Historic Trail Feasibility Study&quot;.&#10;">
            <a:extLst>
              <a:ext uri="{FF2B5EF4-FFF2-40B4-BE49-F238E27FC236}">
                <a16:creationId xmlns:a16="http://schemas.microsoft.com/office/drawing/2014/main" id="{959B2013-666B-412E-8C54-514E31F9B7EE}"/>
              </a:ext>
            </a:extLst>
          </p:cNvPr>
          <p:cNvPicPr>
            <a:picLocks noChangeAspect="1"/>
          </p:cNvPicPr>
          <p:nvPr/>
        </p:nvPicPr>
        <p:blipFill rotWithShape="1">
          <a:blip r:embed="rId4"/>
          <a:srcRect l="2924" t="1661" b="15373"/>
          <a:stretch/>
        </p:blipFill>
        <p:spPr>
          <a:xfrm>
            <a:off x="1984239" y="1847463"/>
            <a:ext cx="7956223" cy="4834766"/>
          </a:xfrm>
          <a:prstGeom prst="rect">
            <a:avLst/>
          </a:prstGeom>
        </p:spPr>
      </p:pic>
      <p:sp>
        <p:nvSpPr>
          <p:cNvPr id="9" name="Oval 8" descr="To select a document to review and comment access the link &quot;Public Comment - Pike National Historic Trail Feasibility Study.&quot;  It is circled in red on this slide. &#10;">
            <a:extLst>
              <a:ext uri="{FF2B5EF4-FFF2-40B4-BE49-F238E27FC236}">
                <a16:creationId xmlns:a16="http://schemas.microsoft.com/office/drawing/2014/main" id="{C20E17B4-79C4-4198-9223-701C79B979E4}"/>
              </a:ext>
            </a:extLst>
          </p:cNvPr>
          <p:cNvSpPr/>
          <p:nvPr/>
        </p:nvSpPr>
        <p:spPr bwMode="auto">
          <a:xfrm>
            <a:off x="3982414" y="5603376"/>
            <a:ext cx="4823608" cy="52049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Tree>
    <p:extLst>
      <p:ext uri="{BB962C8B-B14F-4D97-AF65-F5344CB8AC3E}">
        <p14:creationId xmlns:p14="http://schemas.microsoft.com/office/powerpoint/2010/main" val="26007300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12800" y="609600"/>
            <a:ext cx="11244217" cy="685800"/>
          </a:xfrm>
        </p:spPr>
        <p:txBody>
          <a:bodyPr/>
          <a:lstStyle/>
          <a:p>
            <a:pPr eaLnBrk="1" hangingPunct="1">
              <a:defRPr/>
            </a:pPr>
            <a:r>
              <a:rPr lang="en-US" altLang="en-US" dirty="0"/>
              <a:t>How to submit comments on the study’s webpage  </a:t>
            </a:r>
          </a:p>
        </p:txBody>
      </p:sp>
      <p:sp>
        <p:nvSpPr>
          <p:cNvPr id="2" name="TextBox 1">
            <a:extLst>
              <a:ext uri="{FF2B5EF4-FFF2-40B4-BE49-F238E27FC236}">
                <a16:creationId xmlns:a16="http://schemas.microsoft.com/office/drawing/2014/main" id="{227F6D08-8B44-4501-98D0-06C7FAF6A5B0}"/>
              </a:ext>
            </a:extLst>
          </p:cNvPr>
          <p:cNvSpPr txBox="1"/>
          <p:nvPr/>
        </p:nvSpPr>
        <p:spPr>
          <a:xfrm>
            <a:off x="3027239" y="1295400"/>
            <a:ext cx="5870222" cy="461665"/>
          </a:xfrm>
          <a:prstGeom prst="rect">
            <a:avLst/>
          </a:prstGeom>
          <a:noFill/>
        </p:spPr>
        <p:txBody>
          <a:bodyPr wrap="square" rtlCol="0">
            <a:spAutoFit/>
          </a:bodyPr>
          <a:lstStyle/>
          <a:p>
            <a:pPr algn="ctr"/>
            <a:r>
              <a:rPr lang="en-US" sz="2400" dirty="0">
                <a:latin typeface="Frutiger LT Std 45 Light" panose="020B0402020204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Frutiger LT Std 45 Light" panose="020B0402020204020204" pitchFamily="34" charset="0"/>
              </a:rPr>
              <a:t> </a:t>
            </a:r>
          </a:p>
        </p:txBody>
      </p:sp>
      <p:sp>
        <p:nvSpPr>
          <p:cNvPr id="7" name="TextBox 6">
            <a:extLst>
              <a:ext uri="{FF2B5EF4-FFF2-40B4-BE49-F238E27FC236}">
                <a16:creationId xmlns:a16="http://schemas.microsoft.com/office/drawing/2014/main" id="{7B2636E8-614D-4B54-A7E3-8995C2DE03D5}"/>
              </a:ext>
            </a:extLst>
          </p:cNvPr>
          <p:cNvSpPr txBox="1"/>
          <p:nvPr/>
        </p:nvSpPr>
        <p:spPr>
          <a:xfrm>
            <a:off x="4264263" y="3059668"/>
            <a:ext cx="2664178" cy="369332"/>
          </a:xfrm>
          <a:prstGeom prst="rect">
            <a:avLst/>
          </a:prstGeom>
          <a:noFill/>
        </p:spPr>
        <p:txBody>
          <a:bodyPr wrap="square" rtlCol="0">
            <a:spAutoFit/>
          </a:bodyPr>
          <a:lstStyle/>
          <a:p>
            <a:r>
              <a:rPr lang="en-US"/>
              <a:t>Screen shots of PEPC</a:t>
            </a:r>
          </a:p>
        </p:txBody>
      </p:sp>
      <p:pic>
        <p:nvPicPr>
          <p:cNvPr id="8" name="Picture 7" descr="A computer screen shot showing a page on the Pike National Historic Trail Feasibility Study website. This page is a form where the public can submit comments.">
            <a:extLst>
              <a:ext uri="{FF2B5EF4-FFF2-40B4-BE49-F238E27FC236}">
                <a16:creationId xmlns:a16="http://schemas.microsoft.com/office/drawing/2014/main" id="{F40BC3F9-8D99-4BA0-BDF4-7687F8AB82EE}"/>
              </a:ext>
            </a:extLst>
          </p:cNvPr>
          <p:cNvPicPr>
            <a:picLocks noChangeAspect="1"/>
          </p:cNvPicPr>
          <p:nvPr/>
        </p:nvPicPr>
        <p:blipFill rotWithShape="1">
          <a:blip r:embed="rId4"/>
          <a:srcRect l="786" t="-269" r="7499" b="16419"/>
          <a:stretch/>
        </p:blipFill>
        <p:spPr>
          <a:xfrm>
            <a:off x="2122174" y="1772045"/>
            <a:ext cx="7680353" cy="4949072"/>
          </a:xfrm>
          <a:prstGeom prst="rect">
            <a:avLst/>
          </a:prstGeom>
        </p:spPr>
      </p:pic>
    </p:spTree>
    <p:extLst>
      <p:ext uri="{BB962C8B-B14F-4D97-AF65-F5344CB8AC3E}">
        <p14:creationId xmlns:p14="http://schemas.microsoft.com/office/powerpoint/2010/main" val="40177749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12800" y="609600"/>
            <a:ext cx="11205029" cy="685800"/>
          </a:xfrm>
        </p:spPr>
        <p:txBody>
          <a:bodyPr/>
          <a:lstStyle/>
          <a:p>
            <a:pPr eaLnBrk="1" hangingPunct="1">
              <a:defRPr/>
            </a:pPr>
            <a:r>
              <a:rPr lang="en-US" altLang="en-US" dirty="0"/>
              <a:t>How to submit comments on the study’s webpage   </a:t>
            </a:r>
          </a:p>
        </p:txBody>
      </p:sp>
      <p:sp>
        <p:nvSpPr>
          <p:cNvPr id="2" name="TextBox 1">
            <a:extLst>
              <a:ext uri="{FF2B5EF4-FFF2-40B4-BE49-F238E27FC236}">
                <a16:creationId xmlns:a16="http://schemas.microsoft.com/office/drawing/2014/main" id="{227F6D08-8B44-4501-98D0-06C7FAF6A5B0}"/>
              </a:ext>
            </a:extLst>
          </p:cNvPr>
          <p:cNvSpPr txBox="1"/>
          <p:nvPr/>
        </p:nvSpPr>
        <p:spPr>
          <a:xfrm>
            <a:off x="3036792" y="1291877"/>
            <a:ext cx="5870222" cy="461665"/>
          </a:xfrm>
          <a:prstGeom prst="rect">
            <a:avLst/>
          </a:prstGeom>
          <a:noFill/>
        </p:spPr>
        <p:txBody>
          <a:bodyPr wrap="square" rtlCol="0">
            <a:spAutoFit/>
          </a:bodyPr>
          <a:lstStyle/>
          <a:p>
            <a:pPr algn="ctr"/>
            <a:r>
              <a:rPr lang="en-US" sz="2400" dirty="0">
                <a:latin typeface="Frutiger LT Std 45 Light" panose="020B0402020204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Frutiger LT Std 45 Light" panose="020B0402020204020204" pitchFamily="34" charset="0"/>
              </a:rPr>
              <a:t> </a:t>
            </a:r>
          </a:p>
        </p:txBody>
      </p:sp>
      <p:sp>
        <p:nvSpPr>
          <p:cNvPr id="7" name="TextBox 6">
            <a:extLst>
              <a:ext uri="{FF2B5EF4-FFF2-40B4-BE49-F238E27FC236}">
                <a16:creationId xmlns:a16="http://schemas.microsoft.com/office/drawing/2014/main" id="{7B2636E8-614D-4B54-A7E3-8995C2DE03D5}"/>
              </a:ext>
            </a:extLst>
          </p:cNvPr>
          <p:cNvSpPr txBox="1"/>
          <p:nvPr/>
        </p:nvSpPr>
        <p:spPr>
          <a:xfrm>
            <a:off x="4264263" y="3059668"/>
            <a:ext cx="2664178" cy="369332"/>
          </a:xfrm>
          <a:prstGeom prst="rect">
            <a:avLst/>
          </a:prstGeom>
          <a:noFill/>
        </p:spPr>
        <p:txBody>
          <a:bodyPr wrap="square" rtlCol="0">
            <a:spAutoFit/>
          </a:bodyPr>
          <a:lstStyle/>
          <a:p>
            <a:r>
              <a:rPr lang="en-US"/>
              <a:t>Screen shots of PEPC</a:t>
            </a:r>
          </a:p>
        </p:txBody>
      </p:sp>
      <p:pic>
        <p:nvPicPr>
          <p:cNvPr id="6" name="Picture 5" descr="A computer screen shot showing the Pike National Historic Trail Feasibility Study web page. Circled in red is the &quot;Submit&quot; button at the bottom of the comment form.">
            <a:extLst>
              <a:ext uri="{FF2B5EF4-FFF2-40B4-BE49-F238E27FC236}">
                <a16:creationId xmlns:a16="http://schemas.microsoft.com/office/drawing/2014/main" id="{3FF4EC85-3429-4D4F-B626-7B53BC9789D5}"/>
              </a:ext>
            </a:extLst>
          </p:cNvPr>
          <p:cNvPicPr>
            <a:picLocks noChangeAspect="1"/>
          </p:cNvPicPr>
          <p:nvPr/>
        </p:nvPicPr>
        <p:blipFill rotWithShape="1">
          <a:blip r:embed="rId4"/>
          <a:srcRect l="1640" t="7621" r="1598" b="7819"/>
          <a:stretch/>
        </p:blipFill>
        <p:spPr>
          <a:xfrm>
            <a:off x="1963783" y="1871678"/>
            <a:ext cx="8016239" cy="4956523"/>
          </a:xfrm>
          <a:prstGeom prst="rect">
            <a:avLst/>
          </a:prstGeom>
        </p:spPr>
      </p:pic>
      <p:sp>
        <p:nvSpPr>
          <p:cNvPr id="9" name="Oval 8" descr="The button to submit your comments is circled in red">
            <a:extLst>
              <a:ext uri="{FF2B5EF4-FFF2-40B4-BE49-F238E27FC236}">
                <a16:creationId xmlns:a16="http://schemas.microsoft.com/office/drawing/2014/main" id="{F6E7DBC1-3D82-4C3E-ADE7-C8656B3DEE4F}"/>
              </a:ext>
            </a:extLst>
          </p:cNvPr>
          <p:cNvSpPr/>
          <p:nvPr/>
        </p:nvSpPr>
        <p:spPr bwMode="auto">
          <a:xfrm>
            <a:off x="3256018" y="5727909"/>
            <a:ext cx="1833610" cy="52049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Tree>
    <p:extLst>
      <p:ext uri="{BB962C8B-B14F-4D97-AF65-F5344CB8AC3E}">
        <p14:creationId xmlns:p14="http://schemas.microsoft.com/office/powerpoint/2010/main" val="29776909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968542" y="720437"/>
            <a:ext cx="10464800" cy="685800"/>
          </a:xfrm>
        </p:spPr>
        <p:txBody>
          <a:bodyPr/>
          <a:lstStyle/>
          <a:p>
            <a:pPr eaLnBrk="1" hangingPunct="1">
              <a:defRPr/>
            </a:pPr>
            <a:r>
              <a:rPr lang="en-US" altLang="en-US" dirty="0"/>
              <a:t>Study Questions </a:t>
            </a:r>
          </a:p>
        </p:txBody>
      </p:sp>
      <p:sp>
        <p:nvSpPr>
          <p:cNvPr id="6" name="Content Placeholder 3">
            <a:extLst>
              <a:ext uri="{FF2B5EF4-FFF2-40B4-BE49-F238E27FC236}">
                <a16:creationId xmlns:a16="http://schemas.microsoft.com/office/drawing/2014/main" id="{B023F86D-BA20-4B99-A5A5-3CD5AA83A6B6}"/>
              </a:ext>
            </a:extLst>
          </p:cNvPr>
          <p:cNvSpPr>
            <a:spLocks noGrp="1"/>
          </p:cNvSpPr>
          <p:nvPr>
            <p:ph idx="1"/>
          </p:nvPr>
        </p:nvSpPr>
        <p:spPr>
          <a:xfrm>
            <a:off x="863600" y="1565563"/>
            <a:ext cx="10464800" cy="4572000"/>
          </a:xfrm>
        </p:spPr>
        <p:txBody>
          <a:bodyPr/>
          <a:lstStyle/>
          <a:p>
            <a:pPr>
              <a:spcBef>
                <a:spcPts val="0"/>
              </a:spcBef>
              <a:buClr>
                <a:schemeClr val="tx1"/>
              </a:buClr>
              <a:buSzPct val="100000"/>
              <a:buFont typeface="Arial" panose="020B0604020202020204" pitchFamily="34" charset="0"/>
              <a:buChar char="•"/>
            </a:pPr>
            <a:endParaRPr lang="en-US"/>
          </a:p>
          <a:p>
            <a:pPr>
              <a:spcBef>
                <a:spcPts val="0"/>
              </a:spcBef>
              <a:buClr>
                <a:schemeClr val="tx1"/>
              </a:buClr>
              <a:buSzPct val="100000"/>
              <a:buFont typeface="Arial" panose="020B0604020202020204" pitchFamily="34" charset="0"/>
              <a:buChar char="•"/>
            </a:pPr>
            <a:r>
              <a:rPr lang="en-US" sz="2400">
                <a:effectLst>
                  <a:outerShdw blurRad="38100" dist="38100" dir="2700000" algn="tl">
                    <a:srgbClr val="000000">
                      <a:alpha val="43137"/>
                    </a:srgbClr>
                  </a:outerShdw>
                </a:effectLst>
                <a:latin typeface="Frutiger LT Std 45 Light" panose="020B0402020204020204" pitchFamily="34" charset="0"/>
              </a:rPr>
              <a:t>5 study questions developed by the National Park Service</a:t>
            </a:r>
          </a:p>
          <a:p>
            <a:pPr>
              <a:spcBef>
                <a:spcPts val="0"/>
              </a:spcBef>
              <a:buClr>
                <a:schemeClr val="tx1"/>
              </a:buClr>
              <a:buSzPct val="100000"/>
              <a:buFont typeface="Arial" panose="020B0604020202020204" pitchFamily="34" charset="0"/>
              <a:buChar char="•"/>
            </a:pPr>
            <a:endParaRPr lang="en-US" sz="2400">
              <a:effectLst>
                <a:outerShdw blurRad="38100" dist="38100" dir="2700000" algn="tl">
                  <a:srgbClr val="000000">
                    <a:alpha val="43137"/>
                  </a:srgbClr>
                </a:outerShdw>
              </a:effectLst>
              <a:latin typeface="Frutiger LT Std 45 Light" panose="020B0402020204020204" pitchFamily="34" charset="0"/>
            </a:endParaRPr>
          </a:p>
          <a:p>
            <a:pPr>
              <a:spcBef>
                <a:spcPts val="0"/>
              </a:spcBef>
              <a:buClr>
                <a:schemeClr val="tx1"/>
              </a:buClr>
              <a:buSzPct val="100000"/>
              <a:buFont typeface="Arial" panose="020B0604020202020204" pitchFamily="34" charset="0"/>
              <a:buChar char="•"/>
            </a:pPr>
            <a:r>
              <a:rPr lang="en-US" sz="2400">
                <a:effectLst>
                  <a:outerShdw blurRad="38100" dist="38100" dir="2700000" algn="tl">
                    <a:srgbClr val="000000">
                      <a:alpha val="43137"/>
                    </a:srgbClr>
                  </a:outerShdw>
                </a:effectLst>
                <a:latin typeface="Frutiger LT Std 45 Light" panose="020B0402020204020204" pitchFamily="34" charset="0"/>
              </a:rPr>
              <a:t>Designed to provide the National Park Service with the information needed to make determinations of the Pike Trail’s eligibility as a national historic trail.  </a:t>
            </a:r>
          </a:p>
          <a:p>
            <a:pPr marL="0" indent="0">
              <a:spcBef>
                <a:spcPts val="0"/>
              </a:spcBef>
              <a:buClr>
                <a:schemeClr val="tx1"/>
              </a:buClr>
              <a:buSzPct val="100000"/>
              <a:buNone/>
            </a:pPr>
            <a:endParaRPr lang="en-US" sz="2400">
              <a:effectLst>
                <a:outerShdw blurRad="38100" dist="38100" dir="2700000" algn="tl">
                  <a:srgbClr val="000000">
                    <a:alpha val="43137"/>
                  </a:srgbClr>
                </a:outerShdw>
              </a:effectLst>
              <a:latin typeface="Frutiger LT Std 45 Light" panose="020B0402020204020204" pitchFamily="34" charset="0"/>
            </a:endParaRPr>
          </a:p>
          <a:p>
            <a:pPr>
              <a:spcBef>
                <a:spcPts val="0"/>
              </a:spcBef>
              <a:buClr>
                <a:schemeClr val="tx1"/>
              </a:buClr>
              <a:buSzPct val="100000"/>
              <a:buFont typeface="Arial" panose="020B0604020202020204" pitchFamily="34" charset="0"/>
              <a:buChar char="•"/>
            </a:pPr>
            <a:endParaRPr lang="en-US" sz="2400">
              <a:effectLst>
                <a:outerShdw blurRad="38100" dist="38100" dir="2700000" algn="tl">
                  <a:srgbClr val="000000">
                    <a:alpha val="43137"/>
                  </a:srgbClr>
                </a:outerShdw>
              </a:effectLst>
              <a:latin typeface="Frutiger LT Std 45 Light" panose="020B0402020204020204" pitchFamily="34" charset="0"/>
            </a:endParaRPr>
          </a:p>
          <a:p>
            <a:pPr marL="0" indent="0">
              <a:buNone/>
            </a:pPr>
            <a:endParaRPr lang="en-US"/>
          </a:p>
          <a:p>
            <a:pPr marL="0" indent="0">
              <a:buNone/>
            </a:pPr>
            <a:endParaRPr lang="en-US"/>
          </a:p>
          <a:p>
            <a:pPr marL="0" indent="0">
              <a:buNone/>
            </a:pPr>
            <a:endParaRPr lang="en-US"/>
          </a:p>
        </p:txBody>
      </p:sp>
    </p:spTree>
    <p:extLst>
      <p:ext uri="{BB962C8B-B14F-4D97-AF65-F5344CB8AC3E}">
        <p14:creationId xmlns:p14="http://schemas.microsoft.com/office/powerpoint/2010/main" val="39410571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968542" y="720437"/>
            <a:ext cx="10464800" cy="685800"/>
          </a:xfrm>
        </p:spPr>
        <p:txBody>
          <a:bodyPr/>
          <a:lstStyle/>
          <a:p>
            <a:pPr eaLnBrk="1" hangingPunct="1">
              <a:defRPr/>
            </a:pPr>
            <a:r>
              <a:rPr lang="en-US" altLang="en-US" dirty="0"/>
              <a:t>Study Questions     </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124284" y="1406237"/>
            <a:ext cx="10309058" cy="4875663"/>
          </a:xfrm>
        </p:spPr>
        <p:txBody>
          <a:bodyPr/>
          <a:lstStyle/>
          <a:p>
            <a:pPr marL="0" indent="0">
              <a:buNone/>
              <a:defRPr/>
            </a:pPr>
            <a:endParaRPr lang="en-US" sz="2000">
              <a:latin typeface="Frutiger LT Std 45 Light" panose="020B0402020204020204" pitchFamily="34" charset="0"/>
              <a:cs typeface="Times New Roman" panose="02020603050405020304" pitchFamily="18" charset="0"/>
            </a:endParaRPr>
          </a:p>
          <a:p>
            <a:pPr marL="0" indent="0">
              <a:buNone/>
              <a:defRPr/>
            </a:pPr>
            <a:r>
              <a:rPr lang="en-US" sz="2400">
                <a:latin typeface="Frutiger LT Std 45 Light" panose="020B0402020204020204" pitchFamily="34" charset="0"/>
                <a:cs typeface="Times New Roman" panose="02020603050405020304" pitchFamily="18" charset="0"/>
              </a:rPr>
              <a:t>1. Are there sites or areas on or adjacent to the route that are, or could be, visited by the public for recreational opportunities or historic</a:t>
            </a:r>
            <a:r>
              <a:rPr lang="en-US" sz="2400" b="1">
                <a:latin typeface="Frutiger LT Std 45 Light" panose="020B0402020204020204" pitchFamily="34" charset="0"/>
                <a:cs typeface="Times New Roman" panose="02020603050405020304" pitchFamily="18" charset="0"/>
              </a:rPr>
              <a:t> </a:t>
            </a:r>
            <a:r>
              <a:rPr lang="en-US" sz="2400">
                <a:latin typeface="Frutiger LT Std 45 Light" panose="020B0402020204020204" pitchFamily="34" charset="0"/>
                <a:cs typeface="Times New Roman" panose="02020603050405020304" pitchFamily="18" charset="0"/>
              </a:rPr>
              <a:t>appreciation (e.g. hiking or outdoor access, museums, historic sites, educational exhibits)? If so, please tell us about them.</a:t>
            </a:r>
          </a:p>
          <a:p>
            <a:pPr marL="0" indent="0">
              <a:buNone/>
              <a:defRPr/>
            </a:pPr>
            <a:r>
              <a:rPr lang="en-US" sz="2400">
                <a:latin typeface="Frutiger LT Std 45 Light" panose="020B0402020204020204" pitchFamily="34" charset="0"/>
                <a:cs typeface="Times New Roman" panose="02020603050405020304" pitchFamily="18" charset="0"/>
              </a:rPr>
              <a:t> </a:t>
            </a:r>
          </a:p>
          <a:p>
            <a:pPr marL="0" indent="0">
              <a:buNone/>
              <a:defRPr/>
            </a:pPr>
            <a:endParaRPr lang="en-US" sz="2400">
              <a:latin typeface="Frutiger LT Std 45 Light" panose="020B0402020204020204" pitchFamily="34" charset="0"/>
              <a:cs typeface="Times New Roman" panose="02020603050405020304" pitchFamily="18" charset="0"/>
            </a:endParaRPr>
          </a:p>
          <a:p>
            <a:pPr marL="0" indent="0" fontAlgn="t">
              <a:spcAft>
                <a:spcPts val="1350"/>
              </a:spcAft>
              <a:buNone/>
              <a:defRPr/>
            </a:pPr>
            <a:r>
              <a:rPr lang="en-US" sz="2400">
                <a:latin typeface="Frutiger LT Std 45 Light" panose="020B0402020204020204" pitchFamily="34" charset="0"/>
                <a:cs typeface="Times New Roman" panose="02020603050405020304" pitchFamily="18" charset="0"/>
              </a:rPr>
              <a:t>2. Does the study route accurately identify Pike’s 1806-1807 route? If not, where does it differ? Is there anything else you want the National Park Service to know about this route and its associated sites? </a:t>
            </a:r>
          </a:p>
        </p:txBody>
      </p:sp>
    </p:spTree>
    <p:extLst>
      <p:ext uri="{BB962C8B-B14F-4D97-AF65-F5344CB8AC3E}">
        <p14:creationId xmlns:p14="http://schemas.microsoft.com/office/powerpoint/2010/main" val="32397387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1028007" y="676148"/>
            <a:ext cx="10464800" cy="685800"/>
          </a:xfrm>
        </p:spPr>
        <p:txBody>
          <a:bodyPr/>
          <a:lstStyle/>
          <a:p>
            <a:pPr eaLnBrk="1" hangingPunct="1">
              <a:defRPr/>
            </a:pPr>
            <a:r>
              <a:rPr lang="en-US" altLang="en-US"/>
              <a:t>Study Questions (continued)</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143462" y="1743196"/>
            <a:ext cx="10349345" cy="4572000"/>
          </a:xfrm>
        </p:spPr>
        <p:txBody>
          <a:bodyPr/>
          <a:lstStyle/>
          <a:p>
            <a:pPr marL="0" indent="0" fontAlgn="t">
              <a:spcAft>
                <a:spcPts val="1350"/>
              </a:spcAft>
              <a:buNone/>
              <a:defRPr/>
            </a:pPr>
            <a:r>
              <a:rPr lang="en-US" sz="2400">
                <a:latin typeface="Frutiger LT Std 45 Light" panose="020B0402020204020204" pitchFamily="34" charset="0"/>
                <a:cs typeface="Times New Roman" panose="02020603050405020304" pitchFamily="18" charset="0"/>
              </a:rPr>
              <a:t>3. How might designation of this route as a National Historic Trail affect you and your community? Do you have concerns? What benefits do you see?</a:t>
            </a:r>
          </a:p>
          <a:p>
            <a:pPr marL="0" indent="0" fontAlgn="t">
              <a:spcAft>
                <a:spcPts val="1350"/>
              </a:spcAft>
              <a:buNone/>
              <a:defRPr/>
            </a:pPr>
            <a:endParaRPr lang="en-US" sz="2400">
              <a:latin typeface="Frutiger LT Std 45 Light" panose="020B0402020204020204" pitchFamily="34" charset="0"/>
              <a:cs typeface="Times New Roman" panose="02020603050405020304" pitchFamily="18" charset="0"/>
            </a:endParaRPr>
          </a:p>
          <a:p>
            <a:pPr marL="0" indent="0" fontAlgn="t">
              <a:spcAft>
                <a:spcPts val="1350"/>
              </a:spcAft>
              <a:buNone/>
              <a:defRPr/>
            </a:pPr>
            <a:r>
              <a:rPr lang="en-US" sz="2400">
                <a:latin typeface="Frutiger LT Std 45 Light" panose="020B0402020204020204" pitchFamily="34" charset="0"/>
                <a:cs typeface="Times New Roman" panose="02020603050405020304" pitchFamily="18" charset="0"/>
              </a:rPr>
              <a:t>4. Would you like to see Pike’s 1806-1807 expedition designated as a National Historic Trail? Why or why not?</a:t>
            </a:r>
          </a:p>
          <a:p>
            <a:pPr marL="0" indent="0" fontAlgn="t">
              <a:spcAft>
                <a:spcPts val="1350"/>
              </a:spcAft>
              <a:buNone/>
              <a:defRPr/>
            </a:pPr>
            <a:endParaRPr lang="en-US" sz="2400">
              <a:latin typeface="Frutiger LT Std 45 Light" panose="020B0402020204020204" pitchFamily="34" charset="0"/>
              <a:cs typeface="Times New Roman" panose="02020603050405020304" pitchFamily="18" charset="0"/>
            </a:endParaRPr>
          </a:p>
          <a:p>
            <a:pPr marL="0" indent="0" fontAlgn="t">
              <a:spcAft>
                <a:spcPts val="1350"/>
              </a:spcAft>
              <a:buNone/>
              <a:defRPr/>
            </a:pPr>
            <a:r>
              <a:rPr lang="en-US" sz="2400">
                <a:latin typeface="Frutiger LT Std 45 Light" panose="020B0402020204020204" pitchFamily="34" charset="0"/>
                <a:cs typeface="Times New Roman" panose="02020603050405020304" pitchFamily="18" charset="0"/>
              </a:rPr>
              <a:t>5. Do you think this route is important in America’s history? Why or why not?</a:t>
            </a:r>
          </a:p>
        </p:txBody>
      </p:sp>
    </p:spTree>
    <p:extLst>
      <p:ext uri="{BB962C8B-B14F-4D97-AF65-F5344CB8AC3E}">
        <p14:creationId xmlns:p14="http://schemas.microsoft.com/office/powerpoint/2010/main" val="24533078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a:extLst>
              <a:ext uri="{FF2B5EF4-FFF2-40B4-BE49-F238E27FC236}">
                <a16:creationId xmlns:a16="http://schemas.microsoft.com/office/drawing/2014/main" id="{C0AF1B31-5386-48AE-8CC8-D4522153A09F}"/>
              </a:ext>
              <a:ext uri="{C183D7F6-B498-43B3-948B-1728B52AA6E4}">
                <adec:decorative xmlns:adec="http://schemas.microsoft.com/office/drawing/2017/decorative" val="1"/>
              </a:ext>
            </a:extLst>
          </p:cNvPr>
          <p:cNvSpPr txBox="1">
            <a:spLocks noChangeArrowheads="1"/>
          </p:cNvSpPr>
          <p:nvPr/>
        </p:nvSpPr>
        <p:spPr bwMode="auto">
          <a:xfrm>
            <a:off x="6462882" y="595133"/>
            <a:ext cx="3279231" cy="723403"/>
          </a:xfrm>
          <a:prstGeom prst="rect">
            <a:avLst/>
          </a:prstGeom>
          <a:noFill/>
          <a:ln w="9525">
            <a:noFill/>
            <a:miter lim="800000"/>
            <a:headEnd/>
            <a:tailEnd/>
          </a:ln>
          <a:effectLst/>
        </p:spPr>
        <p:txBody>
          <a:bodyPr wrap="none">
            <a:spAutoFit/>
          </a:bodyPr>
          <a:lstStyle>
            <a:lvl1pPr>
              <a:defRPr sz="2400">
                <a:solidFill>
                  <a:schemeClr val="tx1"/>
                </a:solidFill>
                <a:latin typeface="Garamond" panose="02020404030301010803" pitchFamily="18" charset="0"/>
                <a:ea typeface="ＭＳ Ｐゴシック" panose="020B0600070205080204" pitchFamily="34" charset="-128"/>
              </a:defRPr>
            </a:lvl1pPr>
            <a:lvl2pPr marL="37931725" indent="-37474525">
              <a:defRPr sz="2400">
                <a:solidFill>
                  <a:schemeClr val="tx1"/>
                </a:solidFill>
                <a:latin typeface="Garamond" panose="02020404030301010803" pitchFamily="18" charset="0"/>
                <a:ea typeface="ＭＳ Ｐゴシック" panose="020B0600070205080204" pitchFamily="34" charset="-128"/>
              </a:defRPr>
            </a:lvl2pPr>
            <a:lvl3pPr>
              <a:defRPr sz="2400">
                <a:solidFill>
                  <a:schemeClr val="tx1"/>
                </a:solidFill>
                <a:latin typeface="Garamond" panose="02020404030301010803" pitchFamily="18" charset="0"/>
                <a:ea typeface="ＭＳ Ｐゴシック" panose="020B0600070205080204" pitchFamily="34" charset="-128"/>
              </a:defRPr>
            </a:lvl3pPr>
            <a:lvl4pPr>
              <a:defRPr sz="2400">
                <a:solidFill>
                  <a:schemeClr val="tx1"/>
                </a:solidFill>
                <a:latin typeface="Garamond" panose="02020404030301010803" pitchFamily="18" charset="0"/>
                <a:ea typeface="ＭＳ Ｐゴシック" panose="020B0600070205080204" pitchFamily="34" charset="-128"/>
              </a:defRPr>
            </a:lvl4pPr>
            <a:lvl5pPr>
              <a:defRPr sz="2400">
                <a:solidFill>
                  <a:schemeClr val="tx1"/>
                </a:solidFill>
                <a:latin typeface="Garamond" panose="02020404030301010803"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9pPr>
          </a:lstStyle>
          <a:p>
            <a:pPr eaLnBrk="0" fontAlgn="base" hangingPunct="0">
              <a:spcBef>
                <a:spcPct val="0"/>
              </a:spcBef>
              <a:spcAft>
                <a:spcPct val="0"/>
              </a:spcAft>
              <a:defRPr/>
            </a:pPr>
            <a:r>
              <a:rPr lang="en-US" altLang="en-US" sz="1600">
                <a:solidFill>
                  <a:srgbClr val="FFFFFF"/>
                </a:solidFill>
                <a:effectLst>
                  <a:outerShdw blurRad="38100" dist="38100" dir="2700000" algn="tl">
                    <a:srgbClr val="000000"/>
                  </a:outerShdw>
                </a:effectLst>
                <a:latin typeface="Frutiger LT Std 55 Roman" panose="020B0602020204020204" pitchFamily="34" charset="0"/>
              </a:rPr>
              <a:t>National Trails - National Park Service</a:t>
            </a:r>
          </a:p>
          <a:p>
            <a:pPr eaLnBrk="0" fontAlgn="base" hangingPunct="0">
              <a:spcBef>
                <a:spcPct val="0"/>
              </a:spcBef>
              <a:spcAft>
                <a:spcPct val="0"/>
              </a:spcAft>
              <a:defRPr/>
            </a:pPr>
            <a:r>
              <a:rPr lang="en-US" altLang="en-US" sz="1600">
                <a:solidFill>
                  <a:srgbClr val="FFFFFF"/>
                </a:solidFill>
                <a:effectLst>
                  <a:outerShdw blurRad="38100" dist="38100" dir="2700000" algn="tl">
                    <a:srgbClr val="000000"/>
                  </a:outerShdw>
                </a:effectLst>
                <a:latin typeface="Frutiger LT Std 55 Roman" panose="020B0602020204020204" pitchFamily="34" charset="0"/>
              </a:rPr>
              <a:t>U.S. Department of the Interior</a:t>
            </a:r>
          </a:p>
          <a:p>
            <a:pPr eaLnBrk="0" fontAlgn="base" hangingPunct="0">
              <a:spcBef>
                <a:spcPct val="0"/>
              </a:spcBef>
              <a:spcAft>
                <a:spcPct val="0"/>
              </a:spcAft>
              <a:defRPr/>
            </a:pPr>
            <a:endParaRPr lang="en-US" altLang="en-US" sz="901">
              <a:solidFill>
                <a:srgbClr val="FFFFFF"/>
              </a:solidFill>
              <a:effectLst>
                <a:outerShdw blurRad="38100" dist="38100" dir="2700000" algn="tl">
                  <a:srgbClr val="000000"/>
                </a:outerShdw>
              </a:effectLst>
              <a:latin typeface="Frutiger LT Std 55 Roman" panose="020B0602020204020204" pitchFamily="34" charset="0"/>
            </a:endParaRPr>
          </a:p>
        </p:txBody>
      </p:sp>
      <p:pic>
        <p:nvPicPr>
          <p:cNvPr id="8" name="Picture 6">
            <a:extLst>
              <a:ext uri="{FF2B5EF4-FFF2-40B4-BE49-F238E27FC236}">
                <a16:creationId xmlns:a16="http://schemas.microsoft.com/office/drawing/2014/main" id="{6C79628B-310B-44A0-A0D9-C8F6289CD0AF}"/>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11735" y="595133"/>
            <a:ext cx="830883" cy="108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B0D9DD89-41D8-4CE2-9CD8-400713A480E4}"/>
              </a:ext>
            </a:extLst>
          </p:cNvPr>
          <p:cNvSpPr>
            <a:spLocks noGrp="1"/>
          </p:cNvSpPr>
          <p:nvPr>
            <p:ph type="title"/>
          </p:nvPr>
        </p:nvSpPr>
        <p:spPr>
          <a:xfrm>
            <a:off x="782918" y="3108575"/>
            <a:ext cx="10464800" cy="685800"/>
          </a:xfrm>
        </p:spPr>
        <p:txBody>
          <a:bodyPr/>
          <a:lstStyle/>
          <a:p>
            <a:pPr algn="ctr" eaLnBrk="1" hangingPunct="1">
              <a:defRPr/>
            </a:pPr>
            <a:r>
              <a:rPr lang="en-US" altLang="en-US" sz="4000" dirty="0"/>
              <a:t>Pike National Historic Trail </a:t>
            </a:r>
            <a:br>
              <a:rPr lang="en-US" altLang="en-US" sz="4000" dirty="0"/>
            </a:br>
            <a:r>
              <a:rPr lang="en-US" altLang="en-US" sz="4000" dirty="0"/>
              <a:t>Feasibility Study</a:t>
            </a:r>
            <a:br>
              <a:rPr lang="en-US" altLang="en-US" sz="4000" dirty="0"/>
            </a:br>
            <a:br>
              <a:rPr lang="en-US" sz="4000" b="0" dirty="0">
                <a:solidFill>
                  <a:schemeClr val="tx1"/>
                </a:solidFill>
                <a:latin typeface="Frutiger LT Std 45 Light" panose="020B0402020204020204" pitchFamily="34" charset="0"/>
              </a:rPr>
            </a:br>
            <a:endParaRPr lang="en-US" sz="4000" dirty="0"/>
          </a:p>
        </p:txBody>
      </p:sp>
      <p:sp>
        <p:nvSpPr>
          <p:cNvPr id="6" name="Rectangle 4">
            <a:extLst>
              <a:ext uri="{FF2B5EF4-FFF2-40B4-BE49-F238E27FC236}">
                <a16:creationId xmlns:a16="http://schemas.microsoft.com/office/drawing/2014/main" id="{120B04BC-3912-4477-89CF-8ACEC00B1534}"/>
              </a:ext>
            </a:extLst>
          </p:cNvPr>
          <p:cNvSpPr txBox="1">
            <a:spLocks noChangeArrowheads="1"/>
          </p:cNvSpPr>
          <p:nvPr/>
        </p:nvSpPr>
        <p:spPr bwMode="auto">
          <a:xfrm>
            <a:off x="459402" y="3429000"/>
            <a:ext cx="10788316" cy="1447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mj-lt"/>
                <a:ea typeface="ＭＳ Ｐゴシック" panose="020B0600070205080204" pitchFamily="34" charset="-128"/>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2pPr>
            <a:lvl3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3pPr>
            <a:lvl4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4pPr>
            <a:lvl5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5pPr>
            <a:lvl6pPr marL="457215"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6pPr>
            <a:lvl7pPr marL="914431"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7pPr>
            <a:lvl8pPr marL="1371646"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8pPr>
            <a:lvl9pPr marL="1828862"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9pPr>
          </a:lstStyle>
          <a:p>
            <a:pPr algn="ctr" eaLnBrk="1" hangingPunct="1">
              <a:defRPr/>
            </a:pPr>
            <a:r>
              <a:rPr lang="en-US" b="0" dirty="0">
                <a:solidFill>
                  <a:schemeClr val="tx1"/>
                </a:solidFill>
                <a:latin typeface="Frutiger LT Std 45 Light" panose="020B0402020204020204" pitchFamily="34" charset="0"/>
              </a:rPr>
              <a:t>- Questions and Comments -</a:t>
            </a:r>
            <a:endParaRPr lang="en-US" altLang="en-US" kern="0" dirty="0"/>
          </a:p>
        </p:txBody>
      </p:sp>
    </p:spTree>
    <p:extLst>
      <p:ext uri="{BB962C8B-B14F-4D97-AF65-F5344CB8AC3E}">
        <p14:creationId xmlns:p14="http://schemas.microsoft.com/office/powerpoint/2010/main" val="42208320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94D13-2AD4-4348-B1CE-7C7FFDEA466F}"/>
              </a:ext>
            </a:extLst>
          </p:cNvPr>
          <p:cNvSpPr>
            <a:spLocks noGrp="1"/>
          </p:cNvSpPr>
          <p:nvPr>
            <p:ph type="title"/>
          </p:nvPr>
        </p:nvSpPr>
        <p:spPr>
          <a:xfrm>
            <a:off x="812800" y="-685800"/>
            <a:ext cx="10464800" cy="685800"/>
          </a:xfrm>
        </p:spPr>
        <p:txBody>
          <a:bodyPr vert="horz" wrap="square" lIns="91440" tIns="45720" rIns="91440" bIns="45720" numCol="1" anchor="b" anchorCtr="0" compatLnSpc="1">
            <a:prstTxWarp prst="textNoShape">
              <a:avLst/>
            </a:prstTxWarp>
          </a:bodyPr>
          <a:lstStyle/>
          <a:p>
            <a:r>
              <a:rPr lang="en-US" dirty="0">
                <a:solidFill>
                  <a:srgbClr val="000000"/>
                </a:solidFill>
              </a:rPr>
              <a:t>The Pike’s Draft Route within the State of Colorado</a:t>
            </a:r>
          </a:p>
        </p:txBody>
      </p:sp>
      <p:pic>
        <p:nvPicPr>
          <p:cNvPr id="3" name="Picture 2" descr="The map shows a dotted line with Pike’s Draft Route within Colorado. He enters the state from the east, explores areas of the high country, then travels south and into New Mexico. The Santa Fe and Old Spanish National Historic Trails are also shown. ">
            <a:extLst>
              <a:ext uri="{FF2B5EF4-FFF2-40B4-BE49-F238E27FC236}">
                <a16:creationId xmlns:a16="http://schemas.microsoft.com/office/drawing/2014/main" id="{B2B9E1B9-4F1B-4CED-B1D1-163E5287E227}"/>
              </a:ext>
            </a:extLst>
          </p:cNvPr>
          <p:cNvPicPr>
            <a:picLocks noChangeAspect="1"/>
          </p:cNvPicPr>
          <p:nvPr/>
        </p:nvPicPr>
        <p:blipFill>
          <a:blip r:embed="rId3"/>
          <a:stretch>
            <a:fillRect/>
          </a:stretch>
        </p:blipFill>
        <p:spPr>
          <a:xfrm>
            <a:off x="1658470" y="0"/>
            <a:ext cx="8875060" cy="6858000"/>
          </a:xfrm>
          <a:prstGeom prst="rect">
            <a:avLst/>
          </a:prstGeom>
        </p:spPr>
      </p:pic>
    </p:spTree>
    <p:extLst>
      <p:ext uri="{BB962C8B-B14F-4D97-AF65-F5344CB8AC3E}">
        <p14:creationId xmlns:p14="http://schemas.microsoft.com/office/powerpoint/2010/main" val="12464599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30C2E-9B9B-472F-B074-BC7E28D51EEB}"/>
              </a:ext>
            </a:extLst>
          </p:cNvPr>
          <p:cNvSpPr>
            <a:spLocks noGrp="1"/>
          </p:cNvSpPr>
          <p:nvPr>
            <p:ph type="title"/>
          </p:nvPr>
        </p:nvSpPr>
        <p:spPr>
          <a:xfrm>
            <a:off x="812800" y="-685800"/>
            <a:ext cx="10464800" cy="685800"/>
          </a:xfrm>
        </p:spPr>
        <p:txBody>
          <a:bodyPr vert="horz" wrap="square" lIns="91440" tIns="45720" rIns="91440" bIns="45720" numCol="1" anchor="b" anchorCtr="0" compatLnSpc="1">
            <a:prstTxWarp prst="textNoShape">
              <a:avLst/>
            </a:prstTxWarp>
          </a:bodyPr>
          <a:lstStyle/>
          <a:p>
            <a:pPr algn="ctr"/>
            <a:r>
              <a:rPr lang="en-US" dirty="0">
                <a:solidFill>
                  <a:srgbClr val="000000"/>
                </a:solidFill>
              </a:rPr>
              <a:t>The Draft Route for the Pike National Historic Trail Feasibility Study Nebraska and Kansas</a:t>
            </a:r>
          </a:p>
        </p:txBody>
      </p:sp>
      <p:pic>
        <p:nvPicPr>
          <p:cNvPr id="3" name="Picture 2" descr="The map shows a dotted line with Pike’s Draft Route within Nebraska and Kansas. He enters Kansas from the east, turns north mid-state and travels to the Pawnee Village in very southern Nebraska, then returns south and heads west towards Colorado. The Santa Fe and Lewis and Clark  National Historic Trails are also shown. ">
            <a:extLst>
              <a:ext uri="{FF2B5EF4-FFF2-40B4-BE49-F238E27FC236}">
                <a16:creationId xmlns:a16="http://schemas.microsoft.com/office/drawing/2014/main" id="{3EACB75B-13DE-48F7-A25D-65D632DA1CC8}"/>
              </a:ext>
            </a:extLst>
          </p:cNvPr>
          <p:cNvPicPr>
            <a:picLocks noChangeAspect="1"/>
          </p:cNvPicPr>
          <p:nvPr/>
        </p:nvPicPr>
        <p:blipFill>
          <a:blip r:embed="rId2"/>
          <a:stretch>
            <a:fillRect/>
          </a:stretch>
        </p:blipFill>
        <p:spPr>
          <a:xfrm>
            <a:off x="1658470" y="0"/>
            <a:ext cx="8875060" cy="6858000"/>
          </a:xfrm>
          <a:prstGeom prst="rect">
            <a:avLst/>
          </a:prstGeom>
        </p:spPr>
      </p:pic>
    </p:spTree>
    <p:extLst>
      <p:ext uri="{BB962C8B-B14F-4D97-AF65-F5344CB8AC3E}">
        <p14:creationId xmlns:p14="http://schemas.microsoft.com/office/powerpoint/2010/main" val="2870833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 uri="{C183D7F6-B498-43B3-948B-1728B52AA6E4}">
                <adec:decorative xmlns:adec="http://schemas.microsoft.com/office/drawing/2017/decorative" val="0"/>
              </a:ext>
            </a:extLst>
          </p:cNvPr>
          <p:cNvSpPr>
            <a:spLocks noGrp="1" noRot="1" noChangeArrowheads="1"/>
          </p:cNvSpPr>
          <p:nvPr>
            <p:ph type="title"/>
          </p:nvPr>
        </p:nvSpPr>
        <p:spPr/>
        <p:txBody>
          <a:bodyPr/>
          <a:lstStyle/>
          <a:p>
            <a:pPr eaLnBrk="1" hangingPunct="1">
              <a:defRPr/>
            </a:pPr>
            <a:r>
              <a:rPr lang="en-US" altLang="en-US" dirty="0"/>
              <a:t>Zoom Notes cont.</a:t>
            </a:r>
          </a:p>
        </p:txBody>
      </p:sp>
      <p:sp>
        <p:nvSpPr>
          <p:cNvPr id="3" name="Rectangle 7">
            <a:extLst>
              <a:ext uri="{FF2B5EF4-FFF2-40B4-BE49-F238E27FC236}">
                <a16:creationId xmlns:a16="http://schemas.microsoft.com/office/drawing/2014/main" id="{CE0D6DC4-DEAE-4307-8843-755945F2CD20}"/>
              </a:ext>
              <a:ext uri="{C183D7F6-B498-43B3-948B-1728B52AA6E4}">
                <adec:decorative xmlns:adec="http://schemas.microsoft.com/office/drawing/2017/decorative" val="0"/>
              </a:ext>
            </a:extLst>
          </p:cNvPr>
          <p:cNvSpPr txBox="1">
            <a:spLocks noChangeArrowheads="1"/>
          </p:cNvSpPr>
          <p:nvPr/>
        </p:nvSpPr>
        <p:spPr bwMode="auto">
          <a:xfrm>
            <a:off x="2044823" y="1454574"/>
            <a:ext cx="7848600" cy="17382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eaLnBrk="1" hangingPunct="1">
              <a:buClr>
                <a:schemeClr val="tx1"/>
              </a:buClr>
              <a:buFont typeface="Arial" panose="020B0604020202020204" pitchFamily="34" charset="0"/>
              <a:buChar char="•"/>
              <a:defRPr/>
            </a:pPr>
            <a:r>
              <a:rPr lang="en-US" altLang="en-US" sz="2400" b="1" kern="0">
                <a:latin typeface="Frutiger LT Std 45 Light" panose="020B0402020204020204" pitchFamily="34" charset="0"/>
              </a:rPr>
              <a:t>Chat</a:t>
            </a:r>
            <a:endParaRPr lang="en-US" sz="2400" b="1" kern="0">
              <a:effectLst>
                <a:outerShdw blurRad="38100" dist="38100" dir="2700000" algn="tl">
                  <a:srgbClr val="000000">
                    <a:alpha val="43137"/>
                  </a:srgbClr>
                </a:outerShdw>
              </a:effectLst>
              <a:latin typeface="Frutiger LT Std 45 Light" panose="020B0402020204020204" pitchFamily="34" charset="0"/>
            </a:endParaRPr>
          </a:p>
          <a:p>
            <a:pPr lvl="1" eaLnBrk="1" hangingPunct="1">
              <a:buClr>
                <a:schemeClr val="tx1"/>
              </a:buClr>
              <a:buSzPct val="100000"/>
              <a:buFont typeface="Arial" panose="020B0604020202020204" pitchFamily="34" charset="0"/>
              <a:buChar char="•"/>
              <a:defRPr/>
            </a:pPr>
            <a:r>
              <a:rPr lang="en-US" sz="2000" kern="0">
                <a:effectLst>
                  <a:outerShdw blurRad="38100" dist="38100" dir="2700000" algn="tl">
                    <a:srgbClr val="000000">
                      <a:alpha val="43137"/>
                    </a:srgbClr>
                  </a:outerShdw>
                </a:effectLst>
                <a:latin typeface="Frutiger LT Std 45 Light" panose="020B0402020204020204" pitchFamily="34" charset="0"/>
              </a:rPr>
              <a:t>Submit Questions and Comments via Chat:</a:t>
            </a:r>
          </a:p>
          <a:p>
            <a:pPr lvl="1" eaLnBrk="1" hangingPunct="1">
              <a:buClr>
                <a:schemeClr val="tx1"/>
              </a:buClr>
              <a:buSzPct val="100000"/>
              <a:buFont typeface="Arial" panose="020B0604020202020204" pitchFamily="34" charset="0"/>
              <a:buChar char="•"/>
              <a:defRPr/>
            </a:pPr>
            <a:endParaRPr lang="en-US" sz="2000" kern="0">
              <a:effectLst>
                <a:outerShdw blurRad="38100" dist="38100" dir="2700000" algn="tl">
                  <a:srgbClr val="000000">
                    <a:alpha val="43137"/>
                  </a:srgbClr>
                </a:outerShdw>
              </a:effectLst>
              <a:latin typeface="Frutiger LT Std 45 Light" panose="020B0402020204020204" pitchFamily="34" charset="0"/>
            </a:endParaRPr>
          </a:p>
          <a:p>
            <a:pPr lvl="1" eaLnBrk="1" hangingPunct="1">
              <a:buClr>
                <a:schemeClr val="tx1"/>
              </a:buClr>
              <a:buSzPct val="100000"/>
              <a:buFont typeface="Arial" panose="020B0604020202020204" pitchFamily="34" charset="0"/>
              <a:buChar char="•"/>
              <a:defRPr/>
            </a:pPr>
            <a:endParaRPr lang="en-US" sz="2000" kern="0">
              <a:effectLst>
                <a:outerShdw blurRad="38100" dist="38100" dir="2700000" algn="tl">
                  <a:srgbClr val="000000">
                    <a:alpha val="43137"/>
                  </a:srgbClr>
                </a:outerShdw>
              </a:effectLst>
              <a:latin typeface="Frutiger LT Std 45 Light" panose="020B0402020204020204" pitchFamily="34" charset="0"/>
            </a:endParaRPr>
          </a:p>
          <a:p>
            <a:pPr marL="457217" lvl="1" indent="0" eaLnBrk="1" hangingPunct="1">
              <a:buClr>
                <a:schemeClr val="tx1"/>
              </a:buClr>
              <a:buSzPct val="100000"/>
              <a:buNone/>
              <a:defRPr/>
            </a:pPr>
            <a:endParaRPr lang="en-US" sz="1000" kern="0">
              <a:effectLst>
                <a:outerShdw blurRad="38100" dist="38100" dir="2700000" algn="tl">
                  <a:srgbClr val="000000">
                    <a:alpha val="43137"/>
                  </a:srgbClr>
                </a:outerShdw>
              </a:effectLst>
              <a:latin typeface="Frutiger LT Std 45 Light" panose="020B0402020204020204" pitchFamily="34" charset="0"/>
            </a:endParaRPr>
          </a:p>
        </p:txBody>
      </p:sp>
      <p:pic>
        <p:nvPicPr>
          <p:cNvPr id="4" name="Picture 3" descr="A screenshot of a computer that shows how to click on the Chat icon to activate the chat window.">
            <a:extLst>
              <a:ext uri="{FF2B5EF4-FFF2-40B4-BE49-F238E27FC236}">
                <a16:creationId xmlns:a16="http://schemas.microsoft.com/office/drawing/2014/main" id="{A04EF497-9070-4B38-BDBD-355AD1544E73}"/>
              </a:ext>
              <a:ext uri="{C183D7F6-B498-43B3-948B-1728B52AA6E4}">
                <adec:decorative xmlns:adec="http://schemas.microsoft.com/office/drawing/2017/decorative" val="0"/>
              </a:ext>
            </a:extLst>
          </p:cNvPr>
          <p:cNvPicPr>
            <a:picLocks noChangeAspect="1"/>
          </p:cNvPicPr>
          <p:nvPr/>
        </p:nvPicPr>
        <p:blipFill rotWithShape="1">
          <a:blip r:embed="rId3"/>
          <a:srcRect t="43556" b="-1"/>
          <a:stretch/>
        </p:blipFill>
        <p:spPr>
          <a:xfrm>
            <a:off x="3370947" y="2286001"/>
            <a:ext cx="4660534" cy="799183"/>
          </a:xfrm>
          <a:prstGeom prst="rect">
            <a:avLst/>
          </a:prstGeom>
        </p:spPr>
      </p:pic>
      <p:cxnSp>
        <p:nvCxnSpPr>
          <p:cNvPr id="20" name="Straight Arrow Connector 19" descr="to submit Questions and Comments via Chat">
            <a:extLst>
              <a:ext uri="{FF2B5EF4-FFF2-40B4-BE49-F238E27FC236}">
                <a16:creationId xmlns:a16="http://schemas.microsoft.com/office/drawing/2014/main" id="{16302460-8DFF-4C36-8336-05FC21389712}"/>
              </a:ext>
              <a:ext uri="{C183D7F6-B498-43B3-948B-1728B52AA6E4}">
                <adec:decorative xmlns:adec="http://schemas.microsoft.com/office/drawing/2017/decorative" val="0"/>
              </a:ext>
            </a:extLst>
          </p:cNvPr>
          <p:cNvCxnSpPr>
            <a:cxnSpLocks/>
          </p:cNvCxnSpPr>
          <p:nvPr/>
        </p:nvCxnSpPr>
        <p:spPr bwMode="auto">
          <a:xfrm>
            <a:off x="7376745" y="2286001"/>
            <a:ext cx="342299" cy="281939"/>
          </a:xfrm>
          <a:prstGeom prst="straightConnector1">
            <a:avLst/>
          </a:prstGeom>
          <a:solidFill>
            <a:schemeClr val="accent1"/>
          </a:solidFill>
          <a:ln w="15875" cap="flat" cmpd="sng" algn="ctr">
            <a:solidFill>
              <a:srgbClr val="FF0000"/>
            </a:solidFill>
            <a:prstDash val="solid"/>
            <a:round/>
            <a:headEnd type="none" w="med" len="med"/>
            <a:tailEnd type="triangle"/>
          </a:ln>
          <a:effectLst/>
        </p:spPr>
      </p:cxnSp>
      <p:sp>
        <p:nvSpPr>
          <p:cNvPr id="9" name="Rectangle 7">
            <a:extLst>
              <a:ext uri="{FF2B5EF4-FFF2-40B4-BE49-F238E27FC236}">
                <a16:creationId xmlns:a16="http://schemas.microsoft.com/office/drawing/2014/main" id="{DDBE4C13-CE28-40ED-A826-66327E51C97B}"/>
              </a:ext>
            </a:extLst>
          </p:cNvPr>
          <p:cNvSpPr txBox="1">
            <a:spLocks noChangeArrowheads="1"/>
          </p:cNvSpPr>
          <p:nvPr/>
        </p:nvSpPr>
        <p:spPr bwMode="auto">
          <a:xfrm>
            <a:off x="2044824" y="3253740"/>
            <a:ext cx="5384551" cy="44966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lvl="1" eaLnBrk="1" hangingPunct="1">
              <a:buClr>
                <a:schemeClr val="tx1"/>
              </a:buClr>
              <a:buSzPct val="100000"/>
              <a:buFont typeface="Arial" panose="020B0604020202020204" pitchFamily="34" charset="0"/>
              <a:buChar char="•"/>
              <a:defRPr/>
            </a:pPr>
            <a:r>
              <a:rPr lang="en-US" sz="2000" kern="0" dirty="0">
                <a:effectLst>
                  <a:outerShdw blurRad="38100" dist="38100" dir="2700000" algn="tl">
                    <a:srgbClr val="000000">
                      <a:alpha val="43137"/>
                    </a:srgbClr>
                  </a:outerShdw>
                </a:effectLst>
                <a:latin typeface="Frutiger LT Std 45 Light" panose="020B0402020204020204" pitchFamily="34" charset="0"/>
              </a:rPr>
              <a:t>Click on Chat to activate the chat box. Submit questions and comment any time. We will answer questions at the end of the presentation. </a:t>
            </a:r>
          </a:p>
          <a:p>
            <a:pPr lvl="1" eaLnBrk="1" hangingPunct="1">
              <a:buClr>
                <a:schemeClr val="tx1"/>
              </a:buClr>
              <a:buSzPct val="100000"/>
              <a:buFont typeface="Arial" panose="020B0604020202020204" pitchFamily="34" charset="0"/>
              <a:buChar char="•"/>
              <a:defRPr/>
            </a:pPr>
            <a:endParaRPr lang="en-US" sz="1000" kern="0" dirty="0">
              <a:effectLst>
                <a:outerShdw blurRad="38100" dist="38100" dir="2700000" algn="tl">
                  <a:srgbClr val="000000">
                    <a:alpha val="43137"/>
                  </a:srgbClr>
                </a:outerShdw>
              </a:effectLst>
              <a:latin typeface="Frutiger LT Std 45 Light" panose="020B0402020204020204" pitchFamily="34" charset="0"/>
            </a:endParaRPr>
          </a:p>
          <a:p>
            <a:pPr eaLnBrk="1" hangingPunct="1">
              <a:buClr>
                <a:schemeClr val="tx1"/>
              </a:buClr>
              <a:buFont typeface="Arial" panose="020B0604020202020204" pitchFamily="34" charset="0"/>
              <a:buChar char="•"/>
              <a:defRPr/>
            </a:pPr>
            <a:r>
              <a:rPr lang="en-US" altLang="en-US" sz="2000" kern="0" dirty="0"/>
              <a:t> </a:t>
            </a:r>
            <a:r>
              <a:rPr lang="en-US" altLang="en-US" sz="2400" b="1" kern="0" dirty="0">
                <a:latin typeface="Frutiger LT Std 45 Light" panose="020B0402020204020204" pitchFamily="34" charset="0"/>
              </a:rPr>
              <a:t>Issues?</a:t>
            </a:r>
            <a:endParaRPr lang="en-US" sz="2000" b="1" kern="0" dirty="0">
              <a:effectLst>
                <a:outerShdw blurRad="38100" dist="38100" dir="2700000" algn="tl">
                  <a:srgbClr val="000000">
                    <a:alpha val="43137"/>
                  </a:srgbClr>
                </a:outerShdw>
              </a:effectLst>
              <a:latin typeface="Frutiger LT Std 45 Light" panose="020B0402020204020204" pitchFamily="34" charset="0"/>
            </a:endParaRPr>
          </a:p>
          <a:p>
            <a:pPr lvl="1" eaLnBrk="1" hangingPunct="1">
              <a:buClr>
                <a:schemeClr val="tx1"/>
              </a:buClr>
              <a:buSzPct val="100000"/>
              <a:buFont typeface="Arial" panose="020B0604020202020204" pitchFamily="34" charset="0"/>
              <a:buChar char="•"/>
              <a:defRPr/>
            </a:pPr>
            <a:r>
              <a:rPr lang="en-US" sz="2000" kern="0" dirty="0">
                <a:effectLst>
                  <a:outerShdw blurRad="38100" dist="38100" dir="2700000" algn="tl">
                    <a:srgbClr val="000000">
                      <a:alpha val="43137"/>
                    </a:srgbClr>
                  </a:outerShdw>
                </a:effectLst>
                <a:latin typeface="Frutiger LT Std 45 Light" panose="020B0402020204020204" pitchFamily="34" charset="0"/>
              </a:rPr>
              <a:t>Send a Chat message directly to the meeting host. In the chat box, in the drop-down menu at the bottom, instead of “Everyone”, select “Jennifer Gawlowski (Host)” </a:t>
            </a:r>
          </a:p>
        </p:txBody>
      </p:sp>
      <p:pic>
        <p:nvPicPr>
          <p:cNvPr id="7" name="Picture 6" descr="A screenshot of a computer that shows how to enter items into the chat window, and how to change settings in order to send a chat message to the meeting host.">
            <a:extLst>
              <a:ext uri="{FF2B5EF4-FFF2-40B4-BE49-F238E27FC236}">
                <a16:creationId xmlns:a16="http://schemas.microsoft.com/office/drawing/2014/main" id="{244D336A-9295-414B-8179-615D469D8174}"/>
              </a:ext>
            </a:extLst>
          </p:cNvPr>
          <p:cNvPicPr>
            <a:picLocks noChangeAspect="1"/>
          </p:cNvPicPr>
          <p:nvPr/>
        </p:nvPicPr>
        <p:blipFill>
          <a:blip r:embed="rId4"/>
          <a:stretch>
            <a:fillRect/>
          </a:stretch>
        </p:blipFill>
        <p:spPr>
          <a:xfrm>
            <a:off x="8366508" y="3351955"/>
            <a:ext cx="2911092" cy="3055885"/>
          </a:xfrm>
          <a:prstGeom prst="rect">
            <a:avLst/>
          </a:prstGeom>
        </p:spPr>
      </p:pic>
      <p:pic>
        <p:nvPicPr>
          <p:cNvPr id="16" name="Picture 15" descr="Submit questions and comment any time">
            <a:extLst>
              <a:ext uri="{FF2B5EF4-FFF2-40B4-BE49-F238E27FC236}">
                <a16:creationId xmlns:a16="http://schemas.microsoft.com/office/drawing/2014/main" id="{BD788CCF-1678-4564-91D8-1A71497A295A}"/>
              </a:ext>
            </a:extLst>
          </p:cNvPr>
          <p:cNvPicPr>
            <a:picLocks noChangeAspect="1"/>
          </p:cNvPicPr>
          <p:nvPr/>
        </p:nvPicPr>
        <p:blipFill>
          <a:blip r:embed="rId5"/>
          <a:stretch>
            <a:fillRect/>
          </a:stretch>
        </p:blipFill>
        <p:spPr>
          <a:xfrm>
            <a:off x="7653201" y="3735317"/>
            <a:ext cx="1731414" cy="164606"/>
          </a:xfrm>
          <a:prstGeom prst="rect">
            <a:avLst/>
          </a:prstGeom>
        </p:spPr>
      </p:pic>
      <p:cxnSp>
        <p:nvCxnSpPr>
          <p:cNvPr id="15" name="Straight Arrow Connector 14" descr="Send a Chat message directly to the meeting host. In the chat box, in the drop-down menu at the bottom, instead of “Everyone”, select “Jennifer Gawlowski (Host)” &#10;">
            <a:extLst>
              <a:ext uri="{FF2B5EF4-FFF2-40B4-BE49-F238E27FC236}">
                <a16:creationId xmlns:a16="http://schemas.microsoft.com/office/drawing/2014/main" id="{B8025AEA-9E69-4454-9831-35A492D735A8}"/>
              </a:ext>
            </a:extLst>
          </p:cNvPr>
          <p:cNvCxnSpPr>
            <a:cxnSpLocks/>
          </p:cNvCxnSpPr>
          <p:nvPr/>
        </p:nvCxnSpPr>
        <p:spPr bwMode="auto">
          <a:xfrm>
            <a:off x="7376745" y="5927978"/>
            <a:ext cx="654736" cy="0"/>
          </a:xfrm>
          <a:prstGeom prst="straightConnector1">
            <a:avLst/>
          </a:prstGeom>
          <a:solidFill>
            <a:schemeClr val="accent1"/>
          </a:solidFill>
          <a:ln w="1587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31713215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9C5D8-A00E-46F6-997C-69E2645D50AF}"/>
              </a:ext>
            </a:extLst>
          </p:cNvPr>
          <p:cNvSpPr>
            <a:spLocks noGrp="1"/>
          </p:cNvSpPr>
          <p:nvPr>
            <p:ph type="title"/>
          </p:nvPr>
        </p:nvSpPr>
        <p:spPr>
          <a:xfrm>
            <a:off x="812800" y="-685800"/>
            <a:ext cx="10464800" cy="685800"/>
          </a:xfrm>
        </p:spPr>
        <p:txBody>
          <a:bodyPr vert="horz" wrap="square" lIns="91440" tIns="45720" rIns="91440" bIns="45720" numCol="1" anchor="b" anchorCtr="0" compatLnSpc="1">
            <a:prstTxWarp prst="textNoShape">
              <a:avLst/>
            </a:prstTxWarp>
          </a:bodyPr>
          <a:lstStyle/>
          <a:p>
            <a:pPr algn="ctr"/>
            <a:r>
              <a:rPr lang="en-US" dirty="0">
                <a:solidFill>
                  <a:srgbClr val="000000"/>
                </a:solidFill>
              </a:rPr>
              <a:t>The Draft Route for the Pike National Historic Trail Feasibility Study Louisiana</a:t>
            </a:r>
          </a:p>
        </p:txBody>
      </p:sp>
      <p:pic>
        <p:nvPicPr>
          <p:cNvPr id="3" name="Picture 2" descr="The map shows a dotted line with Pike’s Draft Route within Louisiana.  He enters Louisiana from Texas and ends his journey in Natchitoches, Louisiana.  Also shows El Camino Real de los Tejas National Historic Trail.">
            <a:extLst>
              <a:ext uri="{FF2B5EF4-FFF2-40B4-BE49-F238E27FC236}">
                <a16:creationId xmlns:a16="http://schemas.microsoft.com/office/drawing/2014/main" id="{0F8B77BE-D9B7-433F-AAD1-03351EA30D8F}"/>
              </a:ext>
            </a:extLst>
          </p:cNvPr>
          <p:cNvPicPr>
            <a:picLocks noChangeAspect="1"/>
          </p:cNvPicPr>
          <p:nvPr/>
        </p:nvPicPr>
        <p:blipFill>
          <a:blip r:embed="rId2"/>
          <a:stretch>
            <a:fillRect/>
          </a:stretch>
        </p:blipFill>
        <p:spPr>
          <a:xfrm>
            <a:off x="1658470" y="0"/>
            <a:ext cx="8875060" cy="6858000"/>
          </a:xfrm>
          <a:prstGeom prst="rect">
            <a:avLst/>
          </a:prstGeom>
        </p:spPr>
      </p:pic>
    </p:spTree>
    <p:extLst>
      <p:ext uri="{BB962C8B-B14F-4D97-AF65-F5344CB8AC3E}">
        <p14:creationId xmlns:p14="http://schemas.microsoft.com/office/powerpoint/2010/main" val="37641736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D81B5-C815-428D-AFFB-7FD6BD41A601}"/>
              </a:ext>
            </a:extLst>
          </p:cNvPr>
          <p:cNvSpPr>
            <a:spLocks noGrp="1"/>
          </p:cNvSpPr>
          <p:nvPr>
            <p:ph type="title"/>
          </p:nvPr>
        </p:nvSpPr>
        <p:spPr>
          <a:xfrm>
            <a:off x="812800" y="-685800"/>
            <a:ext cx="10464800" cy="685800"/>
          </a:xfrm>
        </p:spPr>
        <p:txBody>
          <a:bodyPr vert="horz" wrap="square" lIns="91440" tIns="45720" rIns="91440" bIns="45720" numCol="1" anchor="b" anchorCtr="0" compatLnSpc="1">
            <a:prstTxWarp prst="textNoShape">
              <a:avLst/>
            </a:prstTxWarp>
          </a:bodyPr>
          <a:lstStyle/>
          <a:p>
            <a:pPr algn="ctr"/>
            <a:r>
              <a:rPr lang="en-US" dirty="0">
                <a:solidFill>
                  <a:srgbClr val="000000"/>
                </a:solidFill>
              </a:rPr>
              <a:t>The Draft Route for the Pike National Historic Trail Feasibility Study Missouri</a:t>
            </a:r>
          </a:p>
        </p:txBody>
      </p:sp>
      <p:pic>
        <p:nvPicPr>
          <p:cNvPr id="3" name="Picture 2" descr="The map shows a dotted line with Pike’s Draft Route within Missouri. He begins his journey in Ft. Belle Fontaine, crosses the state, and continues into Kansas. The Santa Fe and Lewis and Clark  National Historic Trails are also shown. ">
            <a:extLst>
              <a:ext uri="{FF2B5EF4-FFF2-40B4-BE49-F238E27FC236}">
                <a16:creationId xmlns:a16="http://schemas.microsoft.com/office/drawing/2014/main" id="{BAC13007-2D22-4875-A616-5957E2F17EF7}"/>
              </a:ext>
            </a:extLst>
          </p:cNvPr>
          <p:cNvPicPr>
            <a:picLocks noChangeAspect="1"/>
          </p:cNvPicPr>
          <p:nvPr/>
        </p:nvPicPr>
        <p:blipFill>
          <a:blip r:embed="rId2"/>
          <a:stretch>
            <a:fillRect/>
          </a:stretch>
        </p:blipFill>
        <p:spPr>
          <a:xfrm>
            <a:off x="1658470" y="0"/>
            <a:ext cx="8875060" cy="6858000"/>
          </a:xfrm>
          <a:prstGeom prst="rect">
            <a:avLst/>
          </a:prstGeom>
        </p:spPr>
      </p:pic>
    </p:spTree>
    <p:extLst>
      <p:ext uri="{BB962C8B-B14F-4D97-AF65-F5344CB8AC3E}">
        <p14:creationId xmlns:p14="http://schemas.microsoft.com/office/powerpoint/2010/main" val="12716245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8EA23-9D6B-42B5-A0DD-BEAF85BD50FF}"/>
              </a:ext>
            </a:extLst>
          </p:cNvPr>
          <p:cNvSpPr>
            <a:spLocks noGrp="1"/>
          </p:cNvSpPr>
          <p:nvPr>
            <p:ph type="title"/>
          </p:nvPr>
        </p:nvSpPr>
        <p:spPr>
          <a:xfrm>
            <a:off x="812800" y="-685800"/>
            <a:ext cx="10464800" cy="685800"/>
          </a:xfrm>
        </p:spPr>
        <p:txBody>
          <a:bodyPr vert="horz" wrap="square" lIns="91440" tIns="45720" rIns="91440" bIns="45720" numCol="1" anchor="b" anchorCtr="0" compatLnSpc="1">
            <a:prstTxWarp prst="textNoShape">
              <a:avLst/>
            </a:prstTxWarp>
          </a:bodyPr>
          <a:lstStyle/>
          <a:p>
            <a:pPr algn="ctr"/>
            <a:r>
              <a:rPr lang="en-US" dirty="0">
                <a:solidFill>
                  <a:srgbClr val="000000"/>
                </a:solidFill>
              </a:rPr>
              <a:t>The Draft Route for the Pike National Historic Trail Feasibility Study New Mexico</a:t>
            </a:r>
          </a:p>
        </p:txBody>
      </p:sp>
      <p:pic>
        <p:nvPicPr>
          <p:cNvPr id="3" name="Picture 2" descr="The map shows a dotted line with Pike’s Draft Route within New Mexico.   He enters the state from the north and travels south across New Mexico. The following National Historic Trails are also shown: El Camino Real de Tierra Adentro,  El Camino Real de los Tejas, Santa Fe, and Old Spanish. Also shows the El Camino Real in Mexico.">
            <a:extLst>
              <a:ext uri="{FF2B5EF4-FFF2-40B4-BE49-F238E27FC236}">
                <a16:creationId xmlns:a16="http://schemas.microsoft.com/office/drawing/2014/main" id="{2330D277-A339-4BE7-8E3F-025DE7A95AD8}"/>
              </a:ext>
            </a:extLst>
          </p:cNvPr>
          <p:cNvPicPr>
            <a:picLocks noChangeAspect="1"/>
          </p:cNvPicPr>
          <p:nvPr/>
        </p:nvPicPr>
        <p:blipFill>
          <a:blip r:embed="rId2"/>
          <a:stretch>
            <a:fillRect/>
          </a:stretch>
        </p:blipFill>
        <p:spPr>
          <a:xfrm>
            <a:off x="1658470" y="0"/>
            <a:ext cx="8875060" cy="6858000"/>
          </a:xfrm>
          <a:prstGeom prst="rect">
            <a:avLst/>
          </a:prstGeom>
        </p:spPr>
      </p:pic>
    </p:spTree>
    <p:extLst>
      <p:ext uri="{BB962C8B-B14F-4D97-AF65-F5344CB8AC3E}">
        <p14:creationId xmlns:p14="http://schemas.microsoft.com/office/powerpoint/2010/main" val="453732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F1048-08D2-4417-8CAB-764F14BD46E1}"/>
              </a:ext>
            </a:extLst>
          </p:cNvPr>
          <p:cNvSpPr>
            <a:spLocks noGrp="1"/>
          </p:cNvSpPr>
          <p:nvPr>
            <p:ph type="title"/>
          </p:nvPr>
        </p:nvSpPr>
        <p:spPr>
          <a:xfrm>
            <a:off x="812800" y="-685800"/>
            <a:ext cx="10464800" cy="685800"/>
          </a:xfrm>
        </p:spPr>
        <p:txBody>
          <a:bodyPr vert="horz" wrap="square" lIns="91440" tIns="45720" rIns="91440" bIns="45720" numCol="1" anchor="b" anchorCtr="0" compatLnSpc="1">
            <a:prstTxWarp prst="textNoShape">
              <a:avLst/>
            </a:prstTxWarp>
          </a:bodyPr>
          <a:lstStyle/>
          <a:p>
            <a:pPr algn="ctr"/>
            <a:r>
              <a:rPr lang="en-US" dirty="0">
                <a:solidFill>
                  <a:srgbClr val="000000"/>
                </a:solidFill>
              </a:rPr>
              <a:t>The Draft Route for the Pike National Historic Trail Feasibility Study Texas</a:t>
            </a:r>
          </a:p>
        </p:txBody>
      </p:sp>
      <p:pic>
        <p:nvPicPr>
          <p:cNvPr id="3" name="Picture 2" descr="The map shows a dotted line with Pike’s Draft Route within Texas, as he travels from Mexico northeast across the state. The following National Historic Trails are also shown: El Camino Real de Tierra Adentro and El Camino Real de los Tejas.. Also shows the El Camino Real in Mexico.">
            <a:extLst>
              <a:ext uri="{FF2B5EF4-FFF2-40B4-BE49-F238E27FC236}">
                <a16:creationId xmlns:a16="http://schemas.microsoft.com/office/drawing/2014/main" id="{4BF49516-5112-4AE6-8079-5352BCECFFBC}"/>
              </a:ext>
            </a:extLst>
          </p:cNvPr>
          <p:cNvPicPr>
            <a:picLocks noChangeAspect="1"/>
          </p:cNvPicPr>
          <p:nvPr/>
        </p:nvPicPr>
        <p:blipFill>
          <a:blip r:embed="rId2"/>
          <a:stretch>
            <a:fillRect/>
          </a:stretch>
        </p:blipFill>
        <p:spPr>
          <a:xfrm>
            <a:off x="1658471" y="0"/>
            <a:ext cx="8875058" cy="6858000"/>
          </a:xfrm>
          <a:prstGeom prst="rect">
            <a:avLst/>
          </a:prstGeom>
        </p:spPr>
      </p:pic>
    </p:spTree>
    <p:extLst>
      <p:ext uri="{BB962C8B-B14F-4D97-AF65-F5344CB8AC3E}">
        <p14:creationId xmlns:p14="http://schemas.microsoft.com/office/powerpoint/2010/main" val="325501100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DF582-7E65-4E0C-AF1C-860D68E23C0B}"/>
              </a:ext>
            </a:extLst>
          </p:cNvPr>
          <p:cNvSpPr>
            <a:spLocks noGrp="1"/>
          </p:cNvSpPr>
          <p:nvPr>
            <p:ph type="title"/>
          </p:nvPr>
        </p:nvSpPr>
        <p:spPr>
          <a:xfrm>
            <a:off x="812800" y="-685800"/>
            <a:ext cx="10464800" cy="685800"/>
          </a:xfrm>
        </p:spPr>
        <p:txBody>
          <a:bodyPr vert="horz" wrap="square" lIns="91440" tIns="45720" rIns="91440" bIns="45720" numCol="1" anchor="b" anchorCtr="0" compatLnSpc="1">
            <a:prstTxWarp prst="textNoShape">
              <a:avLst/>
            </a:prstTxWarp>
          </a:bodyPr>
          <a:lstStyle/>
          <a:p>
            <a:pPr algn="ctr"/>
            <a:r>
              <a:rPr lang="en-US" dirty="0">
                <a:solidFill>
                  <a:srgbClr val="000000"/>
                </a:solidFill>
              </a:rPr>
              <a:t>The Draft Route for the Pike National Historic Trail Feasibility Study  Mexico</a:t>
            </a:r>
          </a:p>
        </p:txBody>
      </p:sp>
      <p:pic>
        <p:nvPicPr>
          <p:cNvPr id="3" name="Picture 2" descr="The map shows a dotted line with Pike’s Draft Route within Mexico. He enters the country near present-day El Paso and exits near present-day Piedras Negras. The following National Historic Trails are also shown: El Camino Real de Tierra Adentro and El Camino Real de los Tejas. Also shows the El Camino Real in Mexico.">
            <a:extLst>
              <a:ext uri="{FF2B5EF4-FFF2-40B4-BE49-F238E27FC236}">
                <a16:creationId xmlns:a16="http://schemas.microsoft.com/office/drawing/2014/main" id="{C5FD6B29-2A09-43D9-9D25-DC56191505B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658471" y="0"/>
            <a:ext cx="8875059" cy="6858000"/>
          </a:xfrm>
          <a:prstGeom prst="rect">
            <a:avLst/>
          </a:prstGeom>
        </p:spPr>
      </p:pic>
    </p:spTree>
    <p:extLst>
      <p:ext uri="{BB962C8B-B14F-4D97-AF65-F5344CB8AC3E}">
        <p14:creationId xmlns:p14="http://schemas.microsoft.com/office/powerpoint/2010/main" val="1277356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63600" y="621529"/>
            <a:ext cx="10464800" cy="685800"/>
          </a:xfrm>
        </p:spPr>
        <p:txBody>
          <a:bodyPr/>
          <a:lstStyle/>
          <a:p>
            <a:pPr algn="ctr" eaLnBrk="1" hangingPunct="1">
              <a:defRPr/>
            </a:pPr>
            <a:r>
              <a:rPr lang="en-US" altLang="en-US" dirty="0"/>
              <a:t>Zoom Notes content</a:t>
            </a:r>
          </a:p>
        </p:txBody>
      </p:sp>
      <p:sp>
        <p:nvSpPr>
          <p:cNvPr id="3" name="Rectangle 7">
            <a:extLst>
              <a:ext uri="{FF2B5EF4-FFF2-40B4-BE49-F238E27FC236}">
                <a16:creationId xmlns:a16="http://schemas.microsoft.com/office/drawing/2014/main" id="{CE0D6DC4-DEAE-4307-8843-755945F2CD20}"/>
              </a:ext>
            </a:extLst>
          </p:cNvPr>
          <p:cNvSpPr txBox="1">
            <a:spLocks noChangeArrowheads="1"/>
          </p:cNvSpPr>
          <p:nvPr/>
        </p:nvSpPr>
        <p:spPr bwMode="auto">
          <a:xfrm>
            <a:off x="2044824" y="1454574"/>
            <a:ext cx="7937377" cy="16239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eaLnBrk="1" hangingPunct="1">
              <a:buClr>
                <a:schemeClr val="tx1"/>
              </a:buClr>
              <a:buFont typeface="Arial" panose="020B0604020202020204" pitchFamily="34" charset="0"/>
              <a:buChar char="•"/>
              <a:defRPr/>
            </a:pPr>
            <a:r>
              <a:rPr lang="en-US" altLang="en-US" sz="2400" b="1" kern="0" dirty="0">
                <a:latin typeface="Frutiger LT Std 45 Light" panose="020B0402020204020204" pitchFamily="34" charset="0"/>
              </a:rPr>
              <a:t>Audio</a:t>
            </a:r>
            <a:endParaRPr lang="en-US" sz="2400" b="1" kern="0" dirty="0">
              <a:effectLst>
                <a:outerShdw blurRad="38100" dist="38100" dir="2700000" algn="tl">
                  <a:srgbClr val="000000">
                    <a:alpha val="43137"/>
                  </a:srgbClr>
                </a:outerShdw>
              </a:effectLst>
              <a:latin typeface="Frutiger LT Std 45 Light" panose="020B0402020204020204" pitchFamily="34" charset="0"/>
            </a:endParaRPr>
          </a:p>
          <a:p>
            <a:pPr lvl="1" eaLnBrk="1" hangingPunct="1">
              <a:spcAft>
                <a:spcPts val="600"/>
              </a:spcAft>
              <a:buClr>
                <a:schemeClr val="tx1"/>
              </a:buClr>
              <a:buSzPct val="100000"/>
              <a:buFont typeface="Arial" panose="020B0604020202020204" pitchFamily="34" charset="0"/>
              <a:buChar char="•"/>
              <a:defRPr/>
            </a:pPr>
            <a:r>
              <a:rPr lang="en-US" sz="2000" kern="0" dirty="0">
                <a:effectLst>
                  <a:outerShdw blurRad="38100" dist="38100" dir="2700000" algn="tl">
                    <a:srgbClr val="000000">
                      <a:alpha val="43137"/>
                    </a:srgbClr>
                  </a:outerShdw>
                </a:effectLst>
                <a:latin typeface="Frutiger LT Std 45 Light" panose="020B0402020204020204" pitchFamily="34" charset="0"/>
              </a:rPr>
              <a:t>You are muted and will not be able to unmute yourself. </a:t>
            </a:r>
            <a:endParaRPr lang="en-US" sz="1000" kern="0" dirty="0">
              <a:effectLst>
                <a:outerShdw blurRad="38100" dist="38100" dir="2700000" algn="tl">
                  <a:srgbClr val="000000">
                    <a:alpha val="43137"/>
                  </a:srgbClr>
                </a:outerShdw>
              </a:effectLst>
              <a:latin typeface="Frutiger LT Std 45 Light" panose="020B0402020204020204" pitchFamily="34" charset="0"/>
            </a:endParaRPr>
          </a:p>
          <a:p>
            <a:pPr lvl="1" eaLnBrk="1" hangingPunct="1">
              <a:spcAft>
                <a:spcPts val="600"/>
              </a:spcAft>
              <a:buClr>
                <a:schemeClr val="tx1"/>
              </a:buClr>
              <a:buSzPct val="100000"/>
              <a:buFont typeface="Arial" panose="020B0604020202020204" pitchFamily="34" charset="0"/>
              <a:buChar char="•"/>
              <a:defRPr/>
            </a:pPr>
            <a:r>
              <a:rPr lang="en-US" sz="2000" kern="0" dirty="0">
                <a:effectLst>
                  <a:outerShdw blurRad="38100" dist="38100" dir="2700000" algn="tl">
                    <a:srgbClr val="000000">
                      <a:alpha val="43137"/>
                    </a:srgbClr>
                  </a:outerShdw>
                </a:effectLst>
                <a:latin typeface="Frutiger LT Std 45 Light" panose="020B0402020204020204" pitchFamily="34" charset="0"/>
              </a:rPr>
              <a:t>If you are experiencing an audio echo, please ensure you do not have two devices connected to the meeting.</a:t>
            </a:r>
            <a:endParaRPr lang="en-US" sz="1000" kern="0" dirty="0">
              <a:effectLst>
                <a:outerShdw blurRad="38100" dist="38100" dir="2700000" algn="tl">
                  <a:srgbClr val="000000">
                    <a:alpha val="43137"/>
                  </a:srgbClr>
                </a:outerShdw>
              </a:effectLst>
              <a:latin typeface="Frutiger LT Std 45 Light" panose="020B0402020204020204" pitchFamily="34" charset="0"/>
            </a:endParaRPr>
          </a:p>
        </p:txBody>
      </p:sp>
      <p:sp>
        <p:nvSpPr>
          <p:cNvPr id="6" name="Rectangle 7">
            <a:extLst>
              <a:ext uri="{FF2B5EF4-FFF2-40B4-BE49-F238E27FC236}">
                <a16:creationId xmlns:a16="http://schemas.microsoft.com/office/drawing/2014/main" id="{90F2DDB6-4A71-452E-8360-90412B945FA0}"/>
              </a:ext>
            </a:extLst>
          </p:cNvPr>
          <p:cNvSpPr txBox="1">
            <a:spLocks noChangeArrowheads="1"/>
          </p:cNvSpPr>
          <p:nvPr/>
        </p:nvSpPr>
        <p:spPr bwMode="auto">
          <a:xfrm>
            <a:off x="2044824" y="3086947"/>
            <a:ext cx="4518537"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lvl="1" eaLnBrk="1" hangingPunct="1">
              <a:spcAft>
                <a:spcPts val="600"/>
              </a:spcAft>
              <a:buClr>
                <a:schemeClr val="tx1"/>
              </a:buClr>
              <a:buSzPct val="100000"/>
              <a:buFont typeface="Arial" panose="020B0604020202020204" pitchFamily="34" charset="0"/>
              <a:buChar char="•"/>
              <a:defRPr/>
            </a:pPr>
            <a:r>
              <a:rPr lang="en-US" sz="2000" kern="0" dirty="0">
                <a:effectLst>
                  <a:outerShdw blurRad="38100" dist="38100" dir="2700000" algn="tl">
                    <a:srgbClr val="000000">
                      <a:alpha val="43137"/>
                    </a:srgbClr>
                  </a:outerShdw>
                </a:effectLst>
                <a:latin typeface="Frutiger LT Std 45 Light" panose="020B0402020204020204" pitchFamily="34" charset="0"/>
              </a:rPr>
              <a:t>If you cannot hear the meeting via your computer/device, you can call in via phone but still use the video on your device. Click on the microphone and select “Switch to Phone Audio.” You will be provided a phone number to call. </a:t>
            </a:r>
          </a:p>
          <a:p>
            <a:pPr eaLnBrk="1" hangingPunct="1">
              <a:buClr>
                <a:schemeClr val="tx1"/>
              </a:buClr>
              <a:buFont typeface="Arial" panose="020B0604020202020204" pitchFamily="34" charset="0"/>
              <a:buChar char="•"/>
              <a:defRPr/>
            </a:pPr>
            <a:r>
              <a:rPr lang="en-US" altLang="en-US" sz="2000" kern="0" dirty="0"/>
              <a:t> </a:t>
            </a:r>
            <a:r>
              <a:rPr lang="en-US" altLang="en-US" sz="2400" b="1" kern="0" dirty="0">
                <a:latin typeface="Frutiger LT Std 45 Light" panose="020B0402020204020204" pitchFamily="34" charset="0"/>
              </a:rPr>
              <a:t>Video</a:t>
            </a:r>
            <a:endParaRPr lang="en-US" sz="2000" b="1" kern="0" dirty="0">
              <a:effectLst>
                <a:outerShdw blurRad="38100" dist="38100" dir="2700000" algn="tl">
                  <a:srgbClr val="000000">
                    <a:alpha val="43137"/>
                  </a:srgbClr>
                </a:outerShdw>
              </a:effectLst>
              <a:latin typeface="Frutiger LT Std 45 Light" panose="020B0402020204020204" pitchFamily="34" charset="0"/>
            </a:endParaRPr>
          </a:p>
          <a:p>
            <a:pPr lvl="1" eaLnBrk="1" hangingPunct="1">
              <a:buClr>
                <a:schemeClr val="tx1"/>
              </a:buClr>
              <a:buSzPct val="100000"/>
              <a:buFont typeface="Arial" panose="020B0604020202020204" pitchFamily="34" charset="0"/>
              <a:buChar char="•"/>
              <a:defRPr/>
            </a:pPr>
            <a:r>
              <a:rPr lang="en-US" sz="2000" kern="0" dirty="0">
                <a:effectLst>
                  <a:outerShdw blurRad="38100" dist="38100" dir="2700000" algn="tl">
                    <a:srgbClr val="000000">
                      <a:alpha val="43137"/>
                    </a:srgbClr>
                  </a:outerShdw>
                </a:effectLst>
                <a:latin typeface="Frutiger LT Std 45 Light" panose="020B0402020204020204" pitchFamily="34" charset="0"/>
              </a:rPr>
              <a:t>To turn on/off your camera, click on this button. </a:t>
            </a:r>
          </a:p>
        </p:txBody>
      </p:sp>
      <p:pic>
        <p:nvPicPr>
          <p:cNvPr id="7" name="Picture 6" descr="A screenshot of a computer showing how to select &quot;Switch to phone audio.&quot; Also shows how to click on the camera icon to turn on/off your camera for the meeting. ">
            <a:extLst>
              <a:ext uri="{FF2B5EF4-FFF2-40B4-BE49-F238E27FC236}">
                <a16:creationId xmlns:a16="http://schemas.microsoft.com/office/drawing/2014/main" id="{C9A7B90B-833C-4040-A3BA-3DA98462DFEE}"/>
              </a:ext>
            </a:extLst>
          </p:cNvPr>
          <p:cNvPicPr>
            <a:picLocks noChangeAspect="1"/>
          </p:cNvPicPr>
          <p:nvPr/>
        </p:nvPicPr>
        <p:blipFill rotWithShape="1">
          <a:blip r:embed="rId3"/>
          <a:srcRect t="34388" r="18201"/>
          <a:stretch/>
        </p:blipFill>
        <p:spPr>
          <a:xfrm>
            <a:off x="6563361" y="3388361"/>
            <a:ext cx="3712067" cy="2634827"/>
          </a:xfrm>
          <a:prstGeom prst="rect">
            <a:avLst/>
          </a:prstGeom>
        </p:spPr>
      </p:pic>
      <p:cxnSp>
        <p:nvCxnSpPr>
          <p:cNvPr id="16" name="Straight Arrow Connector 15" descr="Click on the microphone and select “Switch to Phone Audio.”">
            <a:extLst>
              <a:ext uri="{FF2B5EF4-FFF2-40B4-BE49-F238E27FC236}">
                <a16:creationId xmlns:a16="http://schemas.microsoft.com/office/drawing/2014/main" id="{D41E0430-5141-4693-951A-0D4E1B9D9B4F}"/>
              </a:ext>
            </a:extLst>
          </p:cNvPr>
          <p:cNvCxnSpPr>
            <a:cxnSpLocks/>
          </p:cNvCxnSpPr>
          <p:nvPr/>
        </p:nvCxnSpPr>
        <p:spPr bwMode="auto">
          <a:xfrm>
            <a:off x="6050280" y="4484722"/>
            <a:ext cx="1242060" cy="198120"/>
          </a:xfrm>
          <a:prstGeom prst="straightConnector1">
            <a:avLst/>
          </a:prstGeom>
          <a:solidFill>
            <a:schemeClr val="accent1"/>
          </a:solidFill>
          <a:ln w="15875" cap="flat" cmpd="sng" algn="ctr">
            <a:solidFill>
              <a:srgbClr val="FF0000"/>
            </a:solidFill>
            <a:prstDash val="solid"/>
            <a:round/>
            <a:headEnd type="none" w="med" len="med"/>
            <a:tailEnd type="triangle"/>
          </a:ln>
          <a:effectLst/>
        </p:spPr>
      </p:cxnSp>
      <p:cxnSp>
        <p:nvCxnSpPr>
          <p:cNvPr id="19" name="Straight Arrow Connector 18" descr="Click on the microphone to make a selection for audio">
            <a:extLst>
              <a:ext uri="{FF2B5EF4-FFF2-40B4-BE49-F238E27FC236}">
                <a16:creationId xmlns:a16="http://schemas.microsoft.com/office/drawing/2014/main" id="{0938F7A9-AE69-4E7E-A63A-AEEF2591E5D8}"/>
              </a:ext>
            </a:extLst>
          </p:cNvPr>
          <p:cNvCxnSpPr>
            <a:cxnSpLocks/>
          </p:cNvCxnSpPr>
          <p:nvPr/>
        </p:nvCxnSpPr>
        <p:spPr bwMode="auto">
          <a:xfrm>
            <a:off x="5322013" y="4174842"/>
            <a:ext cx="1970327" cy="1471578"/>
          </a:xfrm>
          <a:prstGeom prst="straightConnector1">
            <a:avLst/>
          </a:prstGeom>
          <a:solidFill>
            <a:schemeClr val="accent1"/>
          </a:solidFill>
          <a:ln w="15875" cap="flat" cmpd="sng" algn="ctr">
            <a:solidFill>
              <a:srgbClr val="FF0000"/>
            </a:solidFill>
            <a:prstDash val="solid"/>
            <a:round/>
            <a:headEnd type="none" w="med" len="med"/>
            <a:tailEnd type="triangle"/>
          </a:ln>
          <a:effectLst/>
        </p:spPr>
      </p:cxnSp>
      <p:cxnSp>
        <p:nvCxnSpPr>
          <p:cNvPr id="9" name="Straight Connector 8" descr="To turn on/off your camera, click on this button. &#10;">
            <a:extLst>
              <a:ext uri="{FF2B5EF4-FFF2-40B4-BE49-F238E27FC236}">
                <a16:creationId xmlns:a16="http://schemas.microsoft.com/office/drawing/2014/main" id="{2DC850BD-0BE9-4604-838B-BF2B76719954}"/>
              </a:ext>
            </a:extLst>
          </p:cNvPr>
          <p:cNvCxnSpPr>
            <a:cxnSpLocks/>
          </p:cNvCxnSpPr>
          <p:nvPr/>
        </p:nvCxnSpPr>
        <p:spPr bwMode="auto">
          <a:xfrm flipV="1">
            <a:off x="4624070" y="6513333"/>
            <a:ext cx="3246120" cy="1"/>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12" name="Straight Arrow Connector 11">
            <a:extLst>
              <a:ext uri="{FF2B5EF4-FFF2-40B4-BE49-F238E27FC236}">
                <a16:creationId xmlns:a16="http://schemas.microsoft.com/office/drawing/2014/main" id="{ED8539D7-AB30-45C9-B846-D4E40662FB6D}"/>
              </a:ext>
              <a:ext uri="{C183D7F6-B498-43B3-948B-1728B52AA6E4}">
                <adec:decorative xmlns:adec="http://schemas.microsoft.com/office/drawing/2017/decorative" val="1"/>
              </a:ext>
            </a:extLst>
          </p:cNvPr>
          <p:cNvCxnSpPr>
            <a:cxnSpLocks/>
          </p:cNvCxnSpPr>
          <p:nvPr/>
        </p:nvCxnSpPr>
        <p:spPr bwMode="auto">
          <a:xfrm flipV="1">
            <a:off x="7870190" y="6027421"/>
            <a:ext cx="0" cy="485912"/>
          </a:xfrm>
          <a:prstGeom prst="straightConnector1">
            <a:avLst/>
          </a:prstGeom>
          <a:solidFill>
            <a:schemeClr val="accent1"/>
          </a:solidFill>
          <a:ln w="1587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1900419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3600" y="342900"/>
            <a:ext cx="10464800" cy="685800"/>
          </a:xfrm>
        </p:spPr>
        <p:txBody>
          <a:bodyPr/>
          <a:lstStyle/>
          <a:p>
            <a:br>
              <a:rPr lang="en-US" dirty="0"/>
            </a:br>
            <a:br>
              <a:rPr lang="en-US" dirty="0"/>
            </a:br>
            <a:br>
              <a:rPr lang="en-US" dirty="0">
                <a:ea typeface="ＭＳ Ｐゴシック"/>
              </a:rPr>
            </a:br>
            <a:r>
              <a:rPr lang="en-US" dirty="0">
                <a:ea typeface="ＭＳ Ｐゴシック"/>
              </a:rPr>
              <a:t>Why we're here: The Pike National Historic Trail Study Act of 2019 (P.L. 116-9)</a:t>
            </a:r>
            <a:br>
              <a:rPr lang="en-US" dirty="0"/>
            </a:br>
            <a:endParaRPr lang="en-US" dirty="0"/>
          </a:p>
        </p:txBody>
      </p:sp>
      <p:sp>
        <p:nvSpPr>
          <p:cNvPr id="3" name="Content Placeholder 2"/>
          <p:cNvSpPr>
            <a:spLocks noGrp="1"/>
          </p:cNvSpPr>
          <p:nvPr>
            <p:ph idx="1"/>
          </p:nvPr>
        </p:nvSpPr>
        <p:spPr>
          <a:xfrm>
            <a:off x="982617" y="1133203"/>
            <a:ext cx="10464800" cy="4934494"/>
          </a:xfrm>
        </p:spPr>
        <p:txBody>
          <a:bodyPr/>
          <a:lstStyle/>
          <a:p>
            <a:pPr marL="0" indent="0">
              <a:buNone/>
            </a:pPr>
            <a:endParaRPr lang="en-US" dirty="0">
              <a:latin typeface="Frutiger LT Std 45 Light" panose="020B0402020204020204" pitchFamily="34" charset="0"/>
            </a:endParaRPr>
          </a:p>
          <a:p>
            <a:pPr marL="342900" indent="-342900">
              <a:buFont typeface="Arial" charset="0"/>
              <a:buChar char="•"/>
            </a:pPr>
            <a:endParaRPr lang="en-US" sz="2400" dirty="0">
              <a:latin typeface="Frutiger LT Std 45 Light"/>
              <a:ea typeface="ＭＳ Ｐゴシック"/>
            </a:endParaRPr>
          </a:p>
          <a:p>
            <a:pPr marL="342900" indent="-342900">
              <a:buFont typeface="Arial" charset="0"/>
              <a:buChar char="•"/>
            </a:pPr>
            <a:r>
              <a:rPr lang="en-US" sz="2400" dirty="0">
                <a:latin typeface="Frutiger LT Std 45 Light"/>
                <a:ea typeface="ＭＳ Ｐゴシック"/>
              </a:rPr>
              <a:t>Amended the National Trails System Act.</a:t>
            </a:r>
          </a:p>
          <a:p>
            <a:pPr marL="0" indent="0">
              <a:buNone/>
            </a:pPr>
            <a:endParaRPr lang="en-US" sz="2400" dirty="0">
              <a:latin typeface="Frutiger LT Std 45 Light"/>
              <a:ea typeface="ＭＳ Ｐゴシック"/>
            </a:endParaRPr>
          </a:p>
          <a:p>
            <a:pPr marL="342900" indent="-342900">
              <a:buFont typeface="Arial" charset="0"/>
              <a:buChar char="•"/>
            </a:pPr>
            <a:r>
              <a:rPr lang="en-US" sz="2400" dirty="0">
                <a:latin typeface="Frutiger LT Std 45 Light"/>
                <a:ea typeface="ＭＳ Ｐゴシック"/>
              </a:rPr>
              <a:t>The Secretary of the Interior designee—in this case the National Park Service--will evaluate the route taken by Lt. Zebulon Pike in 1806-07 for potential addition to the National Trails System.</a:t>
            </a:r>
          </a:p>
          <a:p>
            <a:pPr marL="342900" indent="-342900">
              <a:buFont typeface="Arial" charset="0"/>
              <a:buChar char="•"/>
            </a:pPr>
            <a:endParaRPr lang="en-US" dirty="0">
              <a:latin typeface="Frutiger LT Std 45 Light" panose="020B0402020204020204" pitchFamily="34" charset="0"/>
            </a:endParaRPr>
          </a:p>
          <a:p>
            <a:pPr marL="342900" indent="-342900">
              <a:buFont typeface="Arial" charset="0"/>
              <a:buChar char="•"/>
            </a:pPr>
            <a:r>
              <a:rPr lang="en-US" sz="2400" dirty="0">
                <a:latin typeface="Frutiger LT Std 45 Light"/>
                <a:ea typeface="ＭＳ Ｐゴシック"/>
              </a:rPr>
              <a:t>Trail begins near St. Louis, Missouri and runs through Missouri, Kansas, Nebraska, Colorado, and New Mexico. It passes through three northern Mexican states, then reemerges in Texas, and ends in northwestern Louisiana; and includes 2,600 miles in the U.S. (and an additional 1,000 miles in northern Mexico).</a:t>
            </a:r>
          </a:p>
          <a:p>
            <a:pPr marL="342900" indent="-342900">
              <a:buFont typeface="Arial" charset="0"/>
              <a:buChar char="•"/>
            </a:pPr>
            <a:endParaRPr lang="en-US" dirty="0"/>
          </a:p>
          <a:p>
            <a:pPr marL="0" indent="0">
              <a:buNone/>
            </a:pPr>
            <a:endParaRPr lang="en-US" dirty="0"/>
          </a:p>
        </p:txBody>
      </p:sp>
    </p:spTree>
    <p:extLst>
      <p:ext uri="{BB962C8B-B14F-4D97-AF65-F5344CB8AC3E}">
        <p14:creationId xmlns:p14="http://schemas.microsoft.com/office/powerpoint/2010/main" val="1181415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p:txBody>
          <a:bodyPr/>
          <a:lstStyle/>
          <a:p>
            <a:pPr eaLnBrk="1" hangingPunct="1">
              <a:defRPr/>
            </a:pPr>
            <a:r>
              <a:rPr lang="en-US" altLang="en-US" dirty="0"/>
              <a:t>What is a National Historic Trail?</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706016" y="1289901"/>
            <a:ext cx="10119097" cy="4572000"/>
          </a:xfrm>
        </p:spPr>
        <p:txBody>
          <a:bodyPr/>
          <a:lstStyle/>
          <a:p>
            <a:pPr marL="0" indent="0" eaLnBrk="1" hangingPunct="1">
              <a:buNone/>
              <a:defRPr/>
            </a:pPr>
            <a:endParaRPr lang="en-US" sz="2000" b="1">
              <a:effectLst>
                <a:outerShdw blurRad="38100" dist="38100" dir="2700000" algn="tl">
                  <a:srgbClr val="000000">
                    <a:alpha val="43137"/>
                  </a:srgbClr>
                </a:outerShdw>
              </a:effectLst>
              <a:latin typeface="Frutiger LT Std 45 Light" panose="020B0402020204020204" pitchFamily="34" charset="0"/>
            </a:endParaRPr>
          </a:p>
          <a:p>
            <a:pPr marL="742950" lvl="1" indent="-285750" eaLnBrk="1" hangingPunct="1">
              <a:buClr>
                <a:schemeClr val="tx1"/>
              </a:buClr>
              <a:buSzPct val="100000"/>
              <a:buFont typeface="Arial" panose="020B0604020202020204" pitchFamily="34" charset="0"/>
              <a:buChar char="•"/>
              <a:defRPr/>
            </a:pPr>
            <a:r>
              <a:rPr lang="en-US" sz="2000">
                <a:effectLst>
                  <a:outerShdw blurRad="38100" dist="38100" dir="2700000" algn="tl">
                    <a:srgbClr val="000000">
                      <a:alpha val="43137"/>
                    </a:srgbClr>
                  </a:outerShdw>
                </a:effectLst>
                <a:latin typeface="Frutiger LT Std 45 Light" panose="020B0402020204020204" pitchFamily="34" charset="0"/>
              </a:rPr>
              <a:t>Part of the National Trails System created by the National Trails System Act of 1968 (P.L. 90-543). The system is comprised primarily of National Scenic and Historic Trails.</a:t>
            </a:r>
          </a:p>
          <a:p>
            <a:pPr marL="457200" lvl="1" indent="0" eaLnBrk="1" hangingPunct="1">
              <a:buClr>
                <a:schemeClr val="tx1"/>
              </a:buClr>
              <a:buSzPct val="100000"/>
              <a:buNone/>
              <a:defRPr/>
            </a:pPr>
            <a:endParaRPr lang="en-US" sz="2000">
              <a:effectLst>
                <a:outerShdw blurRad="38100" dist="38100" dir="2700000" algn="tl">
                  <a:srgbClr val="000000">
                    <a:alpha val="43137"/>
                  </a:srgbClr>
                </a:outerShdw>
              </a:effectLst>
              <a:latin typeface="Frutiger LT Std 45 Light" panose="020B0402020204020204" pitchFamily="34" charset="0"/>
            </a:endParaRPr>
          </a:p>
          <a:p>
            <a:pPr marL="742950" lvl="1" indent="-285750" eaLnBrk="1" hangingPunct="1">
              <a:buClr>
                <a:schemeClr val="tx1"/>
              </a:buClr>
              <a:buSzPct val="100000"/>
              <a:buFont typeface="Arial" panose="020B0604020202020204" pitchFamily="34" charset="0"/>
              <a:buChar char="•"/>
              <a:defRPr/>
            </a:pPr>
            <a:r>
              <a:rPr lang="en-US" sz="2000">
                <a:effectLst>
                  <a:outerShdw blurRad="38100" dist="38100" dir="2700000" algn="tl">
                    <a:srgbClr val="000000">
                      <a:alpha val="43137"/>
                    </a:srgbClr>
                  </a:outerShdw>
                </a:effectLst>
                <a:latin typeface="Frutiger LT Std 45 Light" panose="020B0402020204020204" pitchFamily="34" charset="0"/>
              </a:rPr>
              <a:t>National Historic Trails are long distance corridors that commemorate past routes of travel that are deemed to be historically significant for the United States.</a:t>
            </a:r>
          </a:p>
          <a:p>
            <a:pPr marL="742950" lvl="1" indent="-285750" eaLnBrk="1" hangingPunct="1">
              <a:buClr>
                <a:schemeClr val="tx1"/>
              </a:buClr>
              <a:buSzPct val="100000"/>
              <a:buFont typeface="Arial" panose="020B0604020202020204" pitchFamily="34" charset="0"/>
              <a:buChar char="•"/>
              <a:defRPr/>
            </a:pPr>
            <a:endParaRPr lang="en-US" sz="2000">
              <a:effectLst>
                <a:outerShdw blurRad="38100" dist="38100" dir="2700000" algn="tl">
                  <a:srgbClr val="000000">
                    <a:alpha val="43137"/>
                  </a:srgbClr>
                </a:outerShdw>
              </a:effectLst>
              <a:latin typeface="Frutiger LT Std 45 Light" panose="020B0402020204020204" pitchFamily="34" charset="0"/>
            </a:endParaRPr>
          </a:p>
          <a:p>
            <a:pPr marL="742950" lvl="1" indent="-285750" eaLnBrk="1" hangingPunct="1">
              <a:buClr>
                <a:schemeClr val="tx1"/>
              </a:buClr>
              <a:buSzPct val="100000"/>
              <a:buFont typeface="Arial" panose="020B0604020202020204" pitchFamily="34" charset="0"/>
              <a:buChar char="•"/>
              <a:defRPr/>
            </a:pPr>
            <a:r>
              <a:rPr lang="en-US" sz="2000">
                <a:effectLst>
                  <a:outerShdw blurRad="38100" dist="38100" dir="2700000" algn="tl">
                    <a:srgbClr val="000000">
                      <a:alpha val="43137"/>
                    </a:srgbClr>
                  </a:outerShdw>
                </a:effectLst>
                <a:latin typeface="Frutiger LT Std 45 Light" panose="020B0402020204020204" pitchFamily="34" charset="0"/>
              </a:rPr>
              <a:t>Established for both their recreational and educational value.</a:t>
            </a:r>
          </a:p>
          <a:p>
            <a:pPr marL="742950" lvl="1" indent="-285750" eaLnBrk="1" hangingPunct="1">
              <a:buClr>
                <a:schemeClr val="tx1"/>
              </a:buClr>
              <a:buSzPct val="100000"/>
              <a:buFont typeface="Arial" panose="020B0604020202020204" pitchFamily="34" charset="0"/>
              <a:buChar char="•"/>
              <a:defRPr/>
            </a:pPr>
            <a:endParaRPr lang="en-US" sz="2000">
              <a:effectLst>
                <a:outerShdw blurRad="38100" dist="38100" dir="2700000" algn="tl">
                  <a:srgbClr val="000000">
                    <a:alpha val="43137"/>
                  </a:srgbClr>
                </a:outerShdw>
              </a:effectLst>
              <a:latin typeface="Frutiger LT Std 45 Light" panose="020B0402020204020204" pitchFamily="34" charset="0"/>
            </a:endParaRPr>
          </a:p>
          <a:p>
            <a:pPr marL="742950" lvl="1" indent="-285750" eaLnBrk="1" hangingPunct="1">
              <a:buClr>
                <a:schemeClr val="tx1"/>
              </a:buClr>
              <a:buSzPct val="100000"/>
              <a:buFont typeface="Arial" panose="020B0604020202020204" pitchFamily="34" charset="0"/>
              <a:buChar char="•"/>
              <a:defRPr/>
            </a:pPr>
            <a:r>
              <a:rPr lang="en-US" sz="2000">
                <a:effectLst>
                  <a:outerShdw blurRad="38100" dist="38100" dir="2700000" algn="tl">
                    <a:srgbClr val="000000">
                      <a:alpha val="43137"/>
                    </a:srgbClr>
                  </a:outerShdw>
                </a:effectLst>
                <a:latin typeface="Frutiger LT Std 45 Light"/>
                <a:ea typeface="ＭＳ Ｐゴシック"/>
              </a:rPr>
              <a:t>To date congress has established 19 National Historic Trails (think Lewis and Clark, Santa Fe, Oregon, California, Juan Bautista de Anza, Trail of Tears, and Selma to Montgomery National Historic Trails).</a:t>
            </a:r>
          </a:p>
          <a:p>
            <a:pPr marL="742950" lvl="1" indent="-285750" eaLnBrk="1" hangingPunct="1">
              <a:buClr>
                <a:schemeClr val="tx1"/>
              </a:buClr>
              <a:buSzPct val="100000"/>
              <a:buFont typeface="Arial" panose="020B0604020202020204" pitchFamily="34" charset="0"/>
              <a:buChar char="•"/>
              <a:defRPr/>
            </a:pPr>
            <a:endParaRPr lang="en-US" sz="2000">
              <a:effectLst>
                <a:outerShdw blurRad="38100" dist="38100" dir="2700000" algn="tl">
                  <a:srgbClr val="000000">
                    <a:alpha val="43137"/>
                  </a:srgbClr>
                </a:outerShdw>
              </a:effectLst>
              <a:latin typeface="Frutiger LT Std 45 Light"/>
              <a:ea typeface="ＭＳ Ｐゴシック"/>
            </a:endParaRPr>
          </a:p>
          <a:p>
            <a:pPr marL="742950" lvl="1" indent="-285750" eaLnBrk="1" hangingPunct="1">
              <a:buClr>
                <a:schemeClr val="tx1"/>
              </a:buClr>
              <a:buSzPct val="100000"/>
              <a:buFont typeface="Arial" panose="020B0604020202020204" pitchFamily="34" charset="0"/>
              <a:buChar char="•"/>
              <a:defRPr/>
            </a:pPr>
            <a:endParaRPr lang="en-US" sz="2000">
              <a:effectLst>
                <a:outerShdw blurRad="38100" dist="38100" dir="2700000" algn="tl">
                  <a:srgbClr val="000000">
                    <a:alpha val="43137"/>
                  </a:srgbClr>
                </a:outerShdw>
              </a:effectLst>
              <a:latin typeface="Frutiger LT Std 45 Light" panose="020B0402020204020204" pitchFamily="34" charset="0"/>
            </a:endParaRPr>
          </a:p>
        </p:txBody>
      </p:sp>
    </p:spTree>
    <p:extLst>
      <p:ext uri="{BB962C8B-B14F-4D97-AF65-F5344CB8AC3E}">
        <p14:creationId xmlns:p14="http://schemas.microsoft.com/office/powerpoint/2010/main" val="3225704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National Historic Trail? </a:t>
            </a:r>
          </a:p>
        </p:txBody>
      </p:sp>
      <p:sp>
        <p:nvSpPr>
          <p:cNvPr id="3" name="Content Placeholder 2"/>
          <p:cNvSpPr>
            <a:spLocks noGrp="1"/>
          </p:cNvSpPr>
          <p:nvPr>
            <p:ph idx="1"/>
          </p:nvPr>
        </p:nvSpPr>
        <p:spPr>
          <a:xfrm>
            <a:off x="1005549" y="1416013"/>
            <a:ext cx="9840976" cy="4387997"/>
          </a:xfrm>
        </p:spPr>
        <p:txBody>
          <a:bodyPr/>
          <a:lstStyle/>
          <a:p>
            <a:pPr marL="342900" indent="-342900">
              <a:buFont typeface="Arial" panose="020B0604020202020204" pitchFamily="34" charset="0"/>
              <a:buChar char="•"/>
            </a:pPr>
            <a:r>
              <a:rPr lang="en-US" sz="2000">
                <a:latin typeface="Frutiger LT Std 45 Light"/>
                <a:ea typeface="ＭＳ Ｐゴシック"/>
              </a:rPr>
              <a:t>Designation is continuous from end to end, crossing property and jurisdictional boundaries.</a:t>
            </a:r>
          </a:p>
          <a:p>
            <a:pPr marL="0" indent="0">
              <a:buNone/>
            </a:pPr>
            <a:endParaRPr lang="en-US" sz="2000">
              <a:latin typeface="Frutiger LT Std 45 Light" panose="020B0402020204020204" pitchFamily="34" charset="0"/>
            </a:endParaRPr>
          </a:p>
          <a:p>
            <a:pPr marL="342900" indent="-342900">
              <a:buFont typeface="Arial" panose="020B0604020202020204" pitchFamily="34" charset="0"/>
              <a:buChar char="•"/>
            </a:pPr>
            <a:r>
              <a:rPr lang="en-US" sz="2000">
                <a:latin typeface="Frutiger LT Std 45 Light"/>
                <a:ea typeface="ＭＳ Ｐゴシック"/>
              </a:rPr>
              <a:t>However, participation in trail protection and development activities for the public's benefit is entirely voluntary.</a:t>
            </a:r>
          </a:p>
          <a:p>
            <a:pPr marL="342900" indent="-342900"/>
            <a:endParaRPr lang="en-US" sz="2000">
              <a:latin typeface="Frutiger LT Std 45 Light" panose="020B0402020204020204" pitchFamily="34" charset="0"/>
            </a:endParaRPr>
          </a:p>
          <a:p>
            <a:pPr marL="342900" indent="-342900">
              <a:buFont typeface="Arial" panose="020B0604020202020204" pitchFamily="34" charset="0"/>
              <a:buChar char="•"/>
            </a:pPr>
            <a:r>
              <a:rPr lang="en-US" sz="2000">
                <a:latin typeface="Frutiger LT Std 45 Light"/>
                <a:ea typeface="ＭＳ Ｐゴシック"/>
              </a:rPr>
              <a:t>Designation legislation limits land acquisition to only willing-seller actions. Land acquisition very rare.</a:t>
            </a:r>
          </a:p>
          <a:p>
            <a:pPr marL="342900" indent="-342900"/>
            <a:endParaRPr lang="en-US" sz="2000">
              <a:latin typeface="Frutiger LT Std 45 Light" panose="020B0402020204020204" pitchFamily="34" charset="0"/>
            </a:endParaRPr>
          </a:p>
          <a:p>
            <a:pPr marL="342900" indent="-342900">
              <a:buFont typeface="Arial" panose="020B0604020202020204" pitchFamily="34" charset="0"/>
              <a:buChar char="•"/>
            </a:pPr>
            <a:r>
              <a:rPr lang="en-US" sz="2000">
                <a:latin typeface="Frutiger LT Std 45 Light"/>
                <a:ea typeface="ＭＳ Ｐゴシック"/>
              </a:rPr>
              <a:t>Trail experience usually characterized by travel on public roadways through the designated corridor to publicly-accessible sites and segments that may be protected for their historic authenticity and may have educational media. </a:t>
            </a:r>
            <a:endParaRPr lang="en-US" sz="2000">
              <a:latin typeface="Frutiger LT Std 45 Light" panose="020B0402020204020204" pitchFamily="34" charset="0"/>
            </a:endParaRPr>
          </a:p>
          <a:p>
            <a:pPr marL="342900" indent="-342900"/>
            <a:endParaRPr lang="en-US" sz="2000">
              <a:latin typeface="Frutiger LT Std 45 Light" panose="020B0402020204020204" pitchFamily="34" charset="0"/>
            </a:endParaRPr>
          </a:p>
          <a:p>
            <a:pPr marL="342900" indent="-342900">
              <a:buFont typeface="Arial" panose="020B0604020202020204" pitchFamily="34" charset="0"/>
              <a:buChar char="•"/>
            </a:pPr>
            <a:r>
              <a:rPr lang="en-US" sz="2000">
                <a:latin typeface="Frutiger LT Std 45 Light"/>
                <a:ea typeface="ＭＳ Ｐゴシック"/>
              </a:rPr>
              <a:t>Federal government’s role is to apply best-practices standards and to provide limited technical and financial assistance to participating public and private entities.</a:t>
            </a:r>
          </a:p>
          <a:p>
            <a:pPr marL="0" indent="0">
              <a:buNone/>
            </a:pPr>
            <a:endParaRPr lang="en-US" sz="2000"/>
          </a:p>
        </p:txBody>
      </p:sp>
    </p:spTree>
    <p:extLst>
      <p:ext uri="{BB962C8B-B14F-4D97-AF65-F5344CB8AC3E}">
        <p14:creationId xmlns:p14="http://schemas.microsoft.com/office/powerpoint/2010/main" val="4131202365"/>
      </p:ext>
    </p:extLst>
  </p:cSld>
  <p:clrMapOvr>
    <a:masterClrMapping/>
  </p:clrMapOvr>
</p:sld>
</file>

<file path=ppt/theme/theme1.xml><?xml version="1.0" encoding="utf-8"?>
<a:theme xmlns:a="http://schemas.openxmlformats.org/drawingml/2006/main" name="Stream">
  <a:themeElements>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fontScheme name="Stream">
      <a:majorFont>
        <a:latin typeface="NPSRawlinsonOT"/>
        <a:ea typeface=""/>
        <a:cs typeface=""/>
      </a:majorFont>
      <a:minorFont>
        <a:latin typeface="Frutiger LT Std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lnDef>
    <a:txDef>
      <a:spPr>
        <a:noFill/>
      </a:spPr>
      <a:bodyPr wrap="square" rtlCol="0">
        <a:spAutoFit/>
      </a:bodyPr>
      <a:lstStyle>
        <a:defPPr algn="l" eaLnBrk="0" fontAlgn="base" hangingPunct="0">
          <a:spcBef>
            <a:spcPct val="0"/>
          </a:spcBef>
          <a:spcAft>
            <a:spcPct val="0"/>
          </a:spcAft>
          <a:defRPr sz="3600" dirty="0">
            <a:solidFill>
              <a:schemeClr val="tx2"/>
            </a:solidFill>
            <a:latin typeface="+mj-lt"/>
            <a:ea typeface="ＭＳ Ｐゴシック" panose="020B0600070205080204" pitchFamily="34" charset="-128"/>
          </a:defRPr>
        </a:defPPr>
      </a:lstStyle>
    </a:tx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8DC06AC9FECAC4F9976F69D9CBDE020" ma:contentTypeVersion="10" ma:contentTypeDescription="Create a new document." ma:contentTypeScope="" ma:versionID="31dd568c3698c9d3c7e62c9210fbe3ea">
  <xsd:schema xmlns:xsd="http://www.w3.org/2001/XMLSchema" xmlns:xs="http://www.w3.org/2001/XMLSchema" xmlns:p="http://schemas.microsoft.com/office/2006/metadata/properties" xmlns:ns2="43606db9-f13e-44cd-9da7-0f9db4e3c0af" xmlns:ns3="5375511c-f2ce-4a3d-9318-eade2f29f066" targetNamespace="http://schemas.microsoft.com/office/2006/metadata/properties" ma:root="true" ma:fieldsID="4774dddf3e189af36effeeeacffffa50" ns2:_="" ns3:_="">
    <xsd:import namespace="43606db9-f13e-44cd-9da7-0f9db4e3c0af"/>
    <xsd:import namespace="5375511c-f2ce-4a3d-9318-eade2f29f06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606db9-f13e-44cd-9da7-0f9db4e3c0a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375511c-f2ce-4a3d-9318-eade2f29f06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D7548A-3F68-4EA4-A633-DA3A4505F1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606db9-f13e-44cd-9da7-0f9db4e3c0af"/>
    <ds:schemaRef ds:uri="5375511c-f2ce-4a3d-9318-eade2f29f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58B33C1-B408-42E1-B411-8231AE1C48C6}">
  <ds:schemaRefs>
    <ds:schemaRef ds:uri="http://purl.org/dc/elements/1.1/"/>
    <ds:schemaRef ds:uri="http://purl.org/dc/dcmitype/"/>
    <ds:schemaRef ds:uri="http://www.w3.org/XML/1998/namespace"/>
    <ds:schemaRef ds:uri="http://schemas.microsoft.com/office/2006/documentManagement/types"/>
    <ds:schemaRef ds:uri="http://schemas.microsoft.com/office/infopath/2007/PartnerControls"/>
    <ds:schemaRef ds:uri="43606db9-f13e-44cd-9da7-0f9db4e3c0af"/>
    <ds:schemaRef ds:uri="http://schemas.microsoft.com/office/2006/metadata/properties"/>
    <ds:schemaRef ds:uri="http://schemas.openxmlformats.org/package/2006/metadata/core-properties"/>
    <ds:schemaRef ds:uri="5375511c-f2ce-4a3d-9318-eade2f29f066"/>
    <ds:schemaRef ds:uri="http://purl.org/dc/terms/"/>
  </ds:schemaRefs>
</ds:datastoreItem>
</file>

<file path=customXml/itemProps3.xml><?xml version="1.0" encoding="utf-8"?>
<ds:datastoreItem xmlns:ds="http://schemas.openxmlformats.org/officeDocument/2006/customXml" ds:itemID="{D865D96C-C6B5-4E9D-9E0D-70646C26E34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520</TotalTime>
  <Words>9638</Words>
  <Application>Microsoft Office PowerPoint</Application>
  <PresentationFormat>Widescreen</PresentationFormat>
  <Paragraphs>1037</Paragraphs>
  <Slides>54</Slides>
  <Notes>48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54</vt:i4>
      </vt:variant>
    </vt:vector>
  </HeadingPairs>
  <TitlesOfParts>
    <vt:vector size="63" baseType="lpstr">
      <vt:lpstr>Arial</vt:lpstr>
      <vt:lpstr>Calibri</vt:lpstr>
      <vt:lpstr>Frutiger LT Std 45 Light</vt:lpstr>
      <vt:lpstr>Frutiger LT Std 55 Roman</vt:lpstr>
      <vt:lpstr>Garamond</vt:lpstr>
      <vt:lpstr>NPSRawlinsonOT</vt:lpstr>
      <vt:lpstr>Times New Roman</vt:lpstr>
      <vt:lpstr>Wingdings</vt:lpstr>
      <vt:lpstr>Stream</vt:lpstr>
      <vt:lpstr>Pike National Historic Trail  Feasibility Study</vt:lpstr>
      <vt:lpstr>Meeting Objectives</vt:lpstr>
      <vt:lpstr>Pike study - webpage </vt:lpstr>
      <vt:lpstr>Zoom Notes</vt:lpstr>
      <vt:lpstr>Zoom Notes cont.</vt:lpstr>
      <vt:lpstr>Zoom Notes content</vt:lpstr>
      <vt:lpstr>   Why we're here: The Pike National Historic Trail Study Act of 2019 (P.L. 116-9) </vt:lpstr>
      <vt:lpstr>What is a National Historic Trail?</vt:lpstr>
      <vt:lpstr>What is a National Historic Trail? </vt:lpstr>
      <vt:lpstr>What is a Trail Feasibility Study?</vt:lpstr>
      <vt:lpstr>What is the Pike Trail and why should we care?</vt:lpstr>
      <vt:lpstr>Historical Context: The Louisiana Purchase</vt:lpstr>
      <vt:lpstr>The Spanish Empire in North America</vt:lpstr>
      <vt:lpstr>Native American Territories in the Louisiana Purchase</vt:lpstr>
      <vt:lpstr>Explorations: The Lands and Peoples of the Louisiana Purchase</vt:lpstr>
      <vt:lpstr>Lt. Zebulon Pike’s Southwestern Expedition</vt:lpstr>
      <vt:lpstr>The Pike Trail from Ft. Belle Fontaine to the Pawnee Village: Diplomacy among the Osage and Pawnee </vt:lpstr>
      <vt:lpstr>The Pike Trail from the Pawnee Village to the Conejos River: Exploration to the Headwaters of the Arkansas River</vt:lpstr>
      <vt:lpstr>The Pike Trail in Spanish North America: Escorted through New Mexico and Northern Mexico</vt:lpstr>
      <vt:lpstr>The Pike Trail through Spanish Texas: Return to U.S. and End of Trail in Natchitoches, Louisiana</vt:lpstr>
      <vt:lpstr> Notable Details of Pike’s Expedition</vt:lpstr>
      <vt:lpstr>Trail Feasibility Study Process</vt:lpstr>
      <vt:lpstr>Trail Feasibility Study Process Overview</vt:lpstr>
      <vt:lpstr>Trail Feasibility Study Process Question 1</vt:lpstr>
      <vt:lpstr>Trail Feasibility Study Process Question 1 cont.</vt:lpstr>
      <vt:lpstr>Trail Feasibility Study Process Question 1 criteria </vt:lpstr>
      <vt:lpstr>Criterion 1: Establish by Historic Use &amp; Historical Significance as a Result of that Use</vt:lpstr>
      <vt:lpstr>Criterion 2: National Significance in American History</vt:lpstr>
      <vt:lpstr>Criteria 3: Potential for Public Recreational Access, Historic Interest &amp; Appreciation</vt:lpstr>
      <vt:lpstr>Trail Feasibility Study Process Question 2</vt:lpstr>
      <vt:lpstr>Possible study outcomes</vt:lpstr>
      <vt:lpstr>Estimated Study Timeline</vt:lpstr>
      <vt:lpstr>Trail Feasibility Study Process Question 3 </vt:lpstr>
      <vt:lpstr>Trail Feasibility Study Process Question 3 continued</vt:lpstr>
      <vt:lpstr>Map of the United States with Pike’s Draft Route </vt:lpstr>
      <vt:lpstr>Trail Feasibility Study Process Question 3 cont.</vt:lpstr>
      <vt:lpstr>Pike National Historic Trail Feasibility Study  </vt:lpstr>
      <vt:lpstr>We want to hear from you</vt:lpstr>
      <vt:lpstr>How to submit comments</vt:lpstr>
      <vt:lpstr>How to submit comments on the study’s webpage</vt:lpstr>
      <vt:lpstr>How to submit comments on the study’s webpage </vt:lpstr>
      <vt:lpstr>How to submit comments on the study’s webpage  </vt:lpstr>
      <vt:lpstr>How to submit comments on the study’s webpage   </vt:lpstr>
      <vt:lpstr>Study Questions </vt:lpstr>
      <vt:lpstr>Study Questions     </vt:lpstr>
      <vt:lpstr>Study Questions (continued)</vt:lpstr>
      <vt:lpstr>Pike National Historic Trail  Feasibility Study  </vt:lpstr>
      <vt:lpstr>The Pike’s Draft Route within the State of Colorado</vt:lpstr>
      <vt:lpstr>The Draft Route for the Pike National Historic Trail Feasibility Study Nebraska and Kansas</vt:lpstr>
      <vt:lpstr>The Draft Route for the Pike National Historic Trail Feasibility Study Louisiana</vt:lpstr>
      <vt:lpstr>The Draft Route for the Pike National Historic Trail Feasibility Study Missouri</vt:lpstr>
      <vt:lpstr>The Draft Route for the Pike National Historic Trail Feasibility Study New Mexico</vt:lpstr>
      <vt:lpstr>The Draft Route for the Pike National Historic Trail Feasibility Study Texas</vt:lpstr>
      <vt:lpstr>The Draft Route for the Pike National Historic Trail Feasibility Study  Mexico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Pike National Historic  Trail Feasibility Study</dc:title>
  <dc:creator>Mahr, Aaron P</dc:creator>
  <cp:lastModifiedBy>Jennifer Gawlowski</cp:lastModifiedBy>
  <cp:revision>47</cp:revision>
  <dcterms:created xsi:type="dcterms:W3CDTF">2021-04-14T20:02:15Z</dcterms:created>
  <dcterms:modified xsi:type="dcterms:W3CDTF">2021-05-28T17:14:31Z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0x010100D8DC06AC9FECAC4F9976F69D9CBDE020</vt:lpwstr>
  </property>
</Properties>
</file>